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259" r:id="rId3"/>
    <p:sldId id="315" r:id="rId4"/>
    <p:sldId id="316" r:id="rId5"/>
    <p:sldId id="317" r:id="rId6"/>
    <p:sldId id="318" r:id="rId7"/>
    <p:sldId id="319" r:id="rId8"/>
    <p:sldId id="320" r:id="rId9"/>
    <p:sldId id="321" r:id="rId10"/>
    <p:sldId id="322" r:id="rId11"/>
    <p:sldId id="323" r:id="rId12"/>
    <p:sldId id="261" r:id="rId13"/>
    <p:sldId id="314" r:id="rId14"/>
    <p:sldId id="333" r:id="rId15"/>
    <p:sldId id="262" r:id="rId16"/>
    <p:sldId id="33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313" r:id="rId27"/>
    <p:sldId id="272" r:id="rId28"/>
    <p:sldId id="273" r:id="rId29"/>
    <p:sldId id="274" r:id="rId30"/>
    <p:sldId id="275" r:id="rId31"/>
    <p:sldId id="276" r:id="rId32"/>
    <p:sldId id="277" r:id="rId33"/>
    <p:sldId id="330" r:id="rId34"/>
    <p:sldId id="331" r:id="rId35"/>
    <p:sldId id="328" r:id="rId36"/>
    <p:sldId id="325" r:id="rId37"/>
    <p:sldId id="326" r:id="rId38"/>
  </p:sldIdLst>
  <p:sldSz cx="9144000" cy="6858000" type="screen4x3"/>
  <p:notesSz cx="6797675" cy="9928225"/>
  <p:embeddedFontLst>
    <p:embeddedFont>
      <p:font typeface="Times" pitchFamily="18" charset="0"/>
      <p:regular r:id="rId41"/>
      <p:bold r:id="rId42"/>
      <p:italic r:id="rId43"/>
      <p:boldItalic r:id="rId44"/>
    </p:embeddedFont>
    <p:embeddedFont>
      <p:font typeface="Calibri" pitchFamily="34" charset="0"/>
      <p:regular r:id="rId45"/>
      <p:bold r:id="rId46"/>
      <p:italic r:id="rId47"/>
      <p:boldItalic r:id="rId4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FFFFFF"/>
    <a:srgbClr val="C0504D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03" autoAdjust="0"/>
    <p:restoredTop sz="97010" autoAdjust="0"/>
  </p:normalViewPr>
  <p:slideViewPr>
    <p:cSldViewPr snapToObjects="1">
      <p:cViewPr varScale="1">
        <p:scale>
          <a:sx n="79" d="100"/>
          <a:sy n="79" d="100"/>
        </p:scale>
        <p:origin x="-30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41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55" d="100"/>
          <a:sy n="55" d="100"/>
        </p:scale>
        <p:origin x="-2916" y="-102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35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17.wmf"/><Relationship Id="rId7" Type="http://schemas.openxmlformats.org/officeDocument/2006/relationships/image" Target="../media/image21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DA707CFB-7EBB-4473-92D5-308545BB61DE}" type="datetimeFigureOut">
              <a:rPr lang="en-US" smtClean="0"/>
              <a:pPr/>
              <a:t>11/22/2011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0092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30092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46C9BAF5-A4C7-4E64-99EC-407D292F18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172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3EA09558-938F-475B-895F-608F760EF1F6}" type="datetimeFigureOut">
              <a:rPr lang="en-US" smtClean="0"/>
              <a:pPr/>
              <a:t>11/22/2011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7" rIns="91433" bIns="4571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33" tIns="45717" rIns="91433" bIns="4571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7CF5226C-A008-4E9C-B913-5693EA1627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11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5226C-A008-4E9C-B913-5693EA1627D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B2059C-4A79-4A0E-9099-C73C73B31ACE}" type="slidenum">
              <a:rPr lang="de-DE"/>
              <a:pPr/>
              <a:t>30</a:t>
            </a:fld>
            <a:endParaRPr lang="de-DE"/>
          </a:p>
        </p:txBody>
      </p:sp>
      <p:sp>
        <p:nvSpPr>
          <p:cNvPr id="593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ln/>
        </p:spPr>
      </p:sp>
      <p:sp>
        <p:nvSpPr>
          <p:cNvPr id="593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318" y="4715588"/>
            <a:ext cx="4983041" cy="4468658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E6D2C1-4DA3-424B-B4AB-3124EA23F95D}" type="slidenum">
              <a:rPr lang="de-DE"/>
              <a:pPr/>
              <a:t>31</a:t>
            </a:fld>
            <a:endParaRPr lang="de-DE"/>
          </a:p>
        </p:txBody>
      </p:sp>
      <p:sp>
        <p:nvSpPr>
          <p:cNvPr id="608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ln/>
        </p:spPr>
      </p:sp>
      <p:sp>
        <p:nvSpPr>
          <p:cNvPr id="608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318" y="4715588"/>
            <a:ext cx="4983041" cy="4468658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FD5893-DC95-4D9B-8698-9B7A465C1046}" type="slidenum">
              <a:rPr lang="de-DE"/>
              <a:pPr/>
              <a:t>32</a:t>
            </a:fld>
            <a:endParaRPr lang="de-DE"/>
          </a:p>
        </p:txBody>
      </p:sp>
      <p:sp>
        <p:nvSpPr>
          <p:cNvPr id="610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2525" cy="3722687"/>
          </a:xfrm>
          <a:ln/>
        </p:spPr>
      </p:sp>
      <p:sp>
        <p:nvSpPr>
          <p:cNvPr id="610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318" y="4715588"/>
            <a:ext cx="4983041" cy="4468658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/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November 22,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IR&amp;DM, WS'11/12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IV.</a:t>
            </a:r>
            <a:fld id="{8DFBADF9-590B-46A3-B334-BA8F8DA717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685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6553200"/>
            <a:ext cx="2133600" cy="304800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November 22,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400" y="6553200"/>
            <a:ext cx="2743200" cy="304800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IR&amp;DM, WS'11/12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1981200" cy="304800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IV.</a:t>
            </a:r>
            <a:fld id="{8DFBADF9-590B-46A3-B334-BA8F8DA717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68580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November 22,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IR&amp;DM, WS'11/12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IV.</a:t>
            </a:r>
            <a:fld id="{8DFBADF9-590B-46A3-B334-BA8F8DA717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685800"/>
          </a:xfrm>
        </p:spPr>
        <p:txBody>
          <a:bodyPr/>
          <a:lstStyle>
            <a:lvl1pPr algn="l"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November 22,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IR&amp;DM, WS'11/12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IV.</a:t>
            </a:r>
            <a:fld id="{8DFBADF9-590B-46A3-B334-BA8F8DA717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5410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November 22, 2011</a:t>
            </a: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IR&amp;DM, WS'11/12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1981200" cy="304800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IV.</a:t>
            </a:r>
            <a:fld id="{8DFBADF9-590B-46A3-B334-BA8F8DA717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5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914400"/>
            <a:ext cx="88392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6553200"/>
            <a:ext cx="2133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November 22,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" y="6553200"/>
            <a:ext cx="27432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IR&amp;DM, WS'11/12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553200"/>
            <a:ext cx="19812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IV.</a:t>
            </a:r>
            <a:fld id="{8DFBADF9-590B-46A3-B334-BA8F8DA717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002060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3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oleObject" Target="../embeddings/oleObject18.bin"/><Relationship Id="rId18" Type="http://schemas.openxmlformats.org/officeDocument/2006/relationships/image" Target="../media/image22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19.wmf"/><Relationship Id="rId17" Type="http://schemas.openxmlformats.org/officeDocument/2006/relationships/oleObject" Target="../embeddings/oleObject20.bin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21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4.bin"/><Relationship Id="rId15" Type="http://schemas.openxmlformats.org/officeDocument/2006/relationships/oleObject" Target="../embeddings/oleObject19.bin"/><Relationship Id="rId10" Type="http://schemas.openxmlformats.org/officeDocument/2006/relationships/image" Target="../media/image18.wmf"/><Relationship Id="rId4" Type="http://schemas.openxmlformats.org/officeDocument/2006/relationships/image" Target="../media/image15.wmf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20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21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2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33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35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7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39.wmf"/><Relationship Id="rId4" Type="http://schemas.openxmlformats.org/officeDocument/2006/relationships/oleObject" Target="../embeddings/oleObject28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12" Type="http://schemas.openxmlformats.org/officeDocument/2006/relationships/image" Target="../media/image4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1.wmf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31.bin"/><Relationship Id="rId10" Type="http://schemas.openxmlformats.org/officeDocument/2006/relationships/image" Target="../media/image43.wmf"/><Relationship Id="rId4" Type="http://schemas.openxmlformats.org/officeDocument/2006/relationships/image" Target="../media/image35.wmf"/><Relationship Id="rId9" Type="http://schemas.openxmlformats.org/officeDocument/2006/relationships/oleObject" Target="../embeddings/oleObject33.bin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oleObject" Target="../embeddings/oleObject8.bin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7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0" Type="http://schemas.openxmlformats.org/officeDocument/2006/relationships/image" Target="../media/image6.wmf"/><Relationship Id="rId4" Type="http://schemas.openxmlformats.org/officeDocument/2006/relationships/image" Target="../media/image3.wmf"/><Relationship Id="rId9" Type="http://schemas.openxmlformats.org/officeDocument/2006/relationships/oleObject" Target="../embeddings/oleObject6.bin"/><Relationship Id="rId14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543800" cy="1470025"/>
          </a:xfrm>
        </p:spPr>
        <p:txBody>
          <a:bodyPr>
            <a:normAutofit/>
          </a:bodyPr>
          <a:lstStyle/>
          <a:p>
            <a:r>
              <a:rPr lang="en-US" b="1" dirty="0" smtClean="0"/>
              <a:t>Chapter IV:</a:t>
            </a:r>
            <a:br>
              <a:rPr lang="en-US" b="1" dirty="0" smtClean="0"/>
            </a:br>
            <a:r>
              <a:rPr lang="en-US" b="1" dirty="0" smtClean="0"/>
              <a:t>Link Analysis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086600" cy="1752600"/>
          </a:xfrm>
        </p:spPr>
        <p:txBody>
          <a:bodyPr/>
          <a:lstStyle/>
          <a:p>
            <a:pPr algn="l"/>
            <a:r>
              <a:rPr lang="en-US" dirty="0" smtClean="0"/>
              <a:t>Information Retrieval &amp; Data Mining</a:t>
            </a:r>
          </a:p>
          <a:p>
            <a:pPr algn="l"/>
            <a:r>
              <a:rPr lang="de-DE" dirty="0" smtClean="0"/>
              <a:t>Universität des Saarlandes, Saarbrücken</a:t>
            </a:r>
          </a:p>
          <a:p>
            <a:pPr algn="l"/>
            <a:r>
              <a:rPr lang="en-US" dirty="0" smtClean="0"/>
              <a:t>Winter Semester 2011/12</a:t>
            </a:r>
          </a:p>
          <a:p>
            <a:pPr algn="l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685800"/>
          </a:xfrm>
        </p:spPr>
        <p:txBody>
          <a:bodyPr>
            <a:noAutofit/>
          </a:bodyPr>
          <a:lstStyle/>
          <a:p>
            <a:r>
              <a:rPr lang="en-US" sz="3200" dirty="0" smtClean="0"/>
              <a:t>Companion Algorithm for Finding Related URLs</a:t>
            </a:r>
            <a:br>
              <a:rPr lang="en-US" sz="3200" dirty="0" smtClean="0"/>
            </a:br>
            <a:r>
              <a:rPr lang="en-US" sz="2000" dirty="0" smtClean="0">
                <a:solidFill>
                  <a:schemeClr val="tx1"/>
                </a:solidFill>
              </a:rPr>
              <a:t> [Bharat, </a:t>
            </a:r>
            <a:r>
              <a:rPr lang="en-US" sz="2000" dirty="0" err="1" smtClean="0">
                <a:solidFill>
                  <a:schemeClr val="tx1"/>
                </a:solidFill>
              </a:rPr>
              <a:t>Henzinger</a:t>
            </a:r>
            <a:r>
              <a:rPr lang="en-US" sz="2000" dirty="0" smtClean="0">
                <a:solidFill>
                  <a:schemeClr val="tx1"/>
                </a:solidFill>
              </a:rPr>
              <a:t>: WWW’99]</a:t>
            </a:r>
            <a:endParaRPr lang="en-US" sz="32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22, 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IV.</a:t>
            </a:r>
            <a:fld id="{8DFBADF9-590B-46A3-B334-BA8F8DA717B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71043" name="Text Box 3"/>
          <p:cNvSpPr txBox="1">
            <a:spLocks noChangeArrowheads="1"/>
          </p:cNvSpPr>
          <p:nvPr/>
        </p:nvSpPr>
        <p:spPr bwMode="auto">
          <a:xfrm>
            <a:off x="242170" y="1068622"/>
            <a:ext cx="7835030" cy="5484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b="1" dirty="0" smtClean="0">
                <a:solidFill>
                  <a:srgbClr val="002060"/>
                </a:solidFill>
                <a:cs typeface="Times New Roman" pitchFamily="18" charset="0"/>
              </a:rPr>
              <a:t>Companion algorithm:</a:t>
            </a:r>
            <a:endParaRPr lang="en-US" b="0" dirty="0" smtClean="0"/>
          </a:p>
          <a:p>
            <a:pPr>
              <a:lnSpc>
                <a:spcPct val="120000"/>
              </a:lnSpc>
              <a:buFontTx/>
              <a:buAutoNum type="arabicParenR"/>
            </a:pPr>
            <a:r>
              <a:rPr lang="en-US" b="0" dirty="0" smtClean="0"/>
              <a:t> Determine </a:t>
            </a:r>
            <a:r>
              <a:rPr lang="en-US" b="1" dirty="0" smtClean="0">
                <a:solidFill>
                  <a:srgbClr val="002060"/>
                </a:solidFill>
              </a:rPr>
              <a:t>expansion set:</a:t>
            </a:r>
            <a:r>
              <a:rPr lang="en-US" b="0" dirty="0" smtClean="0"/>
              <a:t> u plus</a:t>
            </a:r>
          </a:p>
          <a:p>
            <a:pPr lvl="1">
              <a:lnSpc>
                <a:spcPct val="120000"/>
              </a:lnSpc>
              <a:buFontTx/>
              <a:buChar char="•"/>
            </a:pPr>
            <a:r>
              <a:rPr lang="en-US" b="0" dirty="0" smtClean="0"/>
              <a:t>up to B predecessors of u and </a:t>
            </a:r>
          </a:p>
          <a:p>
            <a:pPr>
              <a:lnSpc>
                <a:spcPct val="120000"/>
              </a:lnSpc>
            </a:pPr>
            <a:r>
              <a:rPr lang="en-US" b="0" dirty="0" smtClean="0"/>
              <a:t>            for each predecessor p up to BF successors </a:t>
            </a:r>
            <a:r>
              <a:rPr lang="en-US" b="0" dirty="0" smtClean="0">
                <a:sym typeface="Symbol" pitchFamily="18" charset="2"/>
              </a:rPr>
              <a:t> u plus</a:t>
            </a:r>
          </a:p>
          <a:p>
            <a:pPr lvl="1">
              <a:lnSpc>
                <a:spcPct val="120000"/>
              </a:lnSpc>
              <a:buFontTx/>
              <a:buChar char="•"/>
            </a:pPr>
            <a:r>
              <a:rPr lang="en-US" b="0" dirty="0" smtClean="0">
                <a:sym typeface="Symbol" pitchFamily="18" charset="2"/>
              </a:rPr>
              <a:t>up to F successors of u and</a:t>
            </a:r>
          </a:p>
          <a:p>
            <a:pPr>
              <a:lnSpc>
                <a:spcPct val="120000"/>
              </a:lnSpc>
            </a:pPr>
            <a:r>
              <a:rPr lang="en-US" b="0" dirty="0" smtClean="0">
                <a:sym typeface="Symbol" pitchFamily="18" charset="2"/>
              </a:rPr>
              <a:t>            for each successor c up to FB predecessors  u</a:t>
            </a:r>
          </a:p>
          <a:p>
            <a:pPr>
              <a:lnSpc>
                <a:spcPct val="120000"/>
              </a:lnSpc>
            </a:pPr>
            <a:r>
              <a:rPr lang="en-US" b="0" dirty="0" smtClean="0">
                <a:sym typeface="Symbol" pitchFamily="18" charset="2"/>
              </a:rPr>
              <a:t>       with elimination of stop URLs (e.g., www.yahoo.com)</a:t>
            </a:r>
          </a:p>
          <a:p>
            <a:pPr>
              <a:lnSpc>
                <a:spcPct val="120000"/>
              </a:lnSpc>
              <a:buFontTx/>
              <a:buAutoNum type="arabicParenR" startAt="2"/>
            </a:pPr>
            <a:r>
              <a:rPr lang="en-US" dirty="0" smtClean="0">
                <a:sym typeface="Symbol" pitchFamily="18" charset="2"/>
              </a:rPr>
              <a:t> </a:t>
            </a:r>
            <a:r>
              <a:rPr lang="en-US" b="1" dirty="0" smtClean="0">
                <a:solidFill>
                  <a:srgbClr val="002060"/>
                </a:solidFill>
                <a:sym typeface="Symbol" pitchFamily="18" charset="2"/>
              </a:rPr>
              <a:t>Duplicate elimination:</a:t>
            </a:r>
          </a:p>
          <a:p>
            <a:pPr>
              <a:lnSpc>
                <a:spcPct val="120000"/>
              </a:lnSpc>
            </a:pPr>
            <a:r>
              <a:rPr lang="en-US" b="0" dirty="0" smtClean="0"/>
              <a:t>       Merge nodes both of which have more than 10 successors</a:t>
            </a:r>
          </a:p>
          <a:p>
            <a:pPr>
              <a:lnSpc>
                <a:spcPct val="120000"/>
              </a:lnSpc>
            </a:pPr>
            <a:r>
              <a:rPr lang="en-US" b="0" dirty="0" smtClean="0"/>
              <a:t>       and have 95 % or more overlap among their successors</a:t>
            </a:r>
          </a:p>
          <a:p>
            <a:pPr>
              <a:lnSpc>
                <a:spcPct val="120000"/>
              </a:lnSpc>
              <a:buFontTx/>
              <a:buAutoNum type="arabicParenR" startAt="3"/>
            </a:pPr>
            <a:r>
              <a:rPr lang="en-US" b="0" dirty="0" smtClean="0"/>
              <a:t> Compute </a:t>
            </a:r>
            <a:r>
              <a:rPr lang="en-US" b="1" dirty="0" smtClean="0">
                <a:solidFill>
                  <a:srgbClr val="002060"/>
                </a:solidFill>
              </a:rPr>
              <a:t>authority scores</a:t>
            </a:r>
          </a:p>
          <a:p>
            <a:pPr>
              <a:lnSpc>
                <a:spcPct val="120000"/>
              </a:lnSpc>
            </a:pPr>
            <a:r>
              <a:rPr lang="en-US" b="0" dirty="0" smtClean="0"/>
              <a:t>       using the improved HITS algorithm (previous slide)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75199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6858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Application of HITS for “Community Detection”</a:t>
            </a:r>
            <a:endParaRPr lang="en-US" sz="36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22, 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IV.</a:t>
            </a:r>
            <a:fld id="{8DFBADF9-590B-46A3-B334-BA8F8DA717B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72067" name="Text Box 3"/>
          <p:cNvSpPr txBox="1">
            <a:spLocks noChangeArrowheads="1"/>
          </p:cNvSpPr>
          <p:nvPr/>
        </p:nvSpPr>
        <p:spPr bwMode="auto">
          <a:xfrm>
            <a:off x="457200" y="1302603"/>
            <a:ext cx="7772400" cy="830997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Root set may contain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multiple topics or communities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e.g., for queries “jaguar”, “Java”, or “randomized algorithm”.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2068" name="Text Box 4"/>
          <p:cNvSpPr txBox="1">
            <a:spLocks noChangeArrowheads="1"/>
          </p:cNvSpPr>
          <p:nvPr/>
        </p:nvSpPr>
        <p:spPr bwMode="auto">
          <a:xfrm>
            <a:off x="457200" y="2626412"/>
            <a:ext cx="7346755" cy="293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 b="0" u="sng" dirty="0" smtClean="0">
                <a:latin typeface="Times New Roman" pitchFamily="18" charset="0"/>
                <a:cs typeface="Times New Roman" pitchFamily="18" charset="0"/>
              </a:rPr>
              <a:t>Approach: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Compute k largest </a:t>
            </a: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</a:rPr>
              <a:t>Eigenvalues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of E</a:t>
            </a:r>
            <a:r>
              <a:rPr lang="en-US" sz="2400" b="0" baseline="30000" dirty="0" smtClean="0"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E</a:t>
            </a:r>
          </a:p>
          <a:p>
            <a:pPr>
              <a:lnSpc>
                <a:spcPct val="110000"/>
              </a:lnSpc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  and the corresponding Eigenvectors a (authority scores)</a:t>
            </a:r>
          </a:p>
          <a:p>
            <a:pPr>
              <a:lnSpc>
                <a:spcPct val="110000"/>
              </a:lnSpc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  (e.g., using SVD on E)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For each of these k Eigenvectors a,</a:t>
            </a:r>
          </a:p>
          <a:p>
            <a:pPr>
              <a:lnSpc>
                <a:spcPct val="110000"/>
              </a:lnSpc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  the largest authority scores indicate</a:t>
            </a:r>
          </a:p>
          <a:p>
            <a:pPr>
              <a:lnSpc>
                <a:spcPct val="110000"/>
              </a:lnSpc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  a densely connected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community”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35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215724" y="53622"/>
            <a:ext cx="8686800" cy="70837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6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839200" cy="685800"/>
          </a:xfrm>
        </p:spPr>
        <p:txBody>
          <a:bodyPr>
            <a:noAutofit/>
          </a:bodyPr>
          <a:lstStyle/>
          <a:p>
            <a:r>
              <a:rPr lang="en-US" sz="3600" smtClean="0"/>
              <a:t>IV.3 Comparison/Extensions of PR &amp; HITS</a:t>
            </a:r>
            <a:endParaRPr lang="en-US" sz="3600"/>
          </a:p>
        </p:txBody>
      </p:sp>
      <p:sp>
        <p:nvSpPr>
          <p:cNvPr id="526345" name="Text Box 9"/>
          <p:cNvSpPr txBox="1">
            <a:spLocks noChangeArrowheads="1"/>
          </p:cNvSpPr>
          <p:nvPr/>
        </p:nvSpPr>
        <p:spPr bwMode="auto">
          <a:xfrm>
            <a:off x="323850" y="1038285"/>
            <a:ext cx="8459788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				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		HITS</a:t>
            </a:r>
          </a:p>
          <a:p>
            <a:pPr>
              <a:lnSpc>
                <a:spcPct val="120000"/>
              </a:lnSpc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Matrix construction			static		query time</a:t>
            </a:r>
          </a:p>
          <a:p>
            <a:pPr>
              <a:lnSpc>
                <a:spcPct val="120000"/>
              </a:lnSpc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Matrix size				huge		moderate</a:t>
            </a:r>
          </a:p>
          <a:p>
            <a:pPr>
              <a:lnSpc>
                <a:spcPct val="120000"/>
              </a:lnSpc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Stochastic matrix			yes		no</a:t>
            </a:r>
          </a:p>
          <a:p>
            <a:pPr>
              <a:lnSpc>
                <a:spcPct val="120000"/>
              </a:lnSpc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Dampening by random jumps		yes		no</a:t>
            </a:r>
          </a:p>
          <a:p>
            <a:pPr>
              <a:lnSpc>
                <a:spcPct val="120000"/>
              </a:lnSpc>
            </a:pP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</a:rPr>
              <a:t>Outdegree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normalization		yes		no</a:t>
            </a:r>
          </a:p>
          <a:p>
            <a:pPr>
              <a:lnSpc>
                <a:spcPct val="120000"/>
              </a:lnSpc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Preference for bipartite cores		no		yes</a:t>
            </a:r>
          </a:p>
          <a:p>
            <a:pPr>
              <a:lnSpc>
                <a:spcPct val="120000"/>
              </a:lnSpc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Score stability to perturbations	yes		no</a:t>
            </a:r>
          </a:p>
          <a:p>
            <a:pPr>
              <a:lnSpc>
                <a:spcPct val="120000"/>
              </a:lnSpc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Resilience to topic drift		n/a		no</a:t>
            </a:r>
          </a:p>
          <a:p>
            <a:pPr>
              <a:lnSpc>
                <a:spcPct val="120000"/>
              </a:lnSpc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Resilience to spam			no		</a:t>
            </a: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</a:rPr>
              <a:t>no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6346" name="Rectangle 10"/>
          <p:cNvSpPr>
            <a:spLocks noChangeArrowheads="1"/>
          </p:cNvSpPr>
          <p:nvPr/>
        </p:nvSpPr>
        <p:spPr bwMode="auto">
          <a:xfrm>
            <a:off x="252413" y="1517710"/>
            <a:ext cx="8137525" cy="39546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6347" name="Text Box 11"/>
          <p:cNvSpPr txBox="1">
            <a:spLocks noChangeArrowheads="1"/>
          </p:cNvSpPr>
          <p:nvPr/>
        </p:nvSpPr>
        <p:spPr bwMode="auto">
          <a:xfrm>
            <a:off x="250825" y="5715000"/>
            <a:ext cx="789671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 u="sng" smtClean="0">
                <a:latin typeface="Times New Roman" pitchFamily="18" charset="0"/>
                <a:cs typeface="Times New Roman" pitchFamily="18" charset="0"/>
              </a:rPr>
              <a:t>But:</a:t>
            </a:r>
            <a:r>
              <a:rPr lang="en-US" sz="2400" b="0" smtClean="0">
                <a:latin typeface="Times New Roman" pitchFamily="18" charset="0"/>
                <a:cs typeface="Times New Roman" pitchFamily="18" charset="0"/>
              </a:rPr>
              <a:t> features of PR can be incorporated into HITS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extensions</a:t>
            </a:r>
            <a:r>
              <a:rPr lang="en-US" sz="2400" b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en-US" sz="2400" b="0" smtClean="0">
                <a:latin typeface="Times New Roman" pitchFamily="18" charset="0"/>
                <a:cs typeface="Times New Roman" pitchFamily="18" charset="0"/>
              </a:rPr>
              <a:t>        and vice versa</a:t>
            </a:r>
            <a:endParaRPr lang="en-US" sz="2400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22, 2011</a:t>
            </a: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IV.</a:t>
            </a:r>
            <a:fld id="{8DFBADF9-590B-46A3-B334-BA8F8DA717B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94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839200" cy="6858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Comparison of PR/HITS with In/Out-Degree</a:t>
            </a:r>
            <a:br>
              <a:rPr lang="en-US" sz="3600" dirty="0" smtClean="0"/>
            </a:br>
            <a:r>
              <a:rPr lang="en-US" sz="2000" dirty="0" smtClean="0">
                <a:solidFill>
                  <a:schemeClr val="tx1"/>
                </a:solidFill>
              </a:rPr>
              <a:t>[</a:t>
            </a:r>
            <a:r>
              <a:rPr lang="en-US" sz="2000" dirty="0" err="1" smtClean="0">
                <a:solidFill>
                  <a:schemeClr val="tx1"/>
                </a:solidFill>
              </a:rPr>
              <a:t>Najork</a:t>
            </a:r>
            <a:r>
              <a:rPr lang="en-US" sz="2000" dirty="0" smtClean="0">
                <a:solidFill>
                  <a:schemeClr val="tx1"/>
                </a:solidFill>
              </a:rPr>
              <a:t>, Zaragoza, Taylor: HITS on the Web: How does it Compare?  SIGIR’07]</a:t>
            </a:r>
            <a:br>
              <a:rPr lang="en-US" sz="2000" dirty="0" smtClean="0">
                <a:solidFill>
                  <a:schemeClr val="tx1"/>
                </a:solidFill>
              </a:rPr>
            </a:b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22, 2011</a:t>
            </a:r>
            <a:endParaRPr lang="de-DE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IV.</a:t>
            </a:r>
            <a:fld id="{8DFBADF9-590B-46A3-B334-BA8F8DA717BB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2492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270099"/>
            <a:ext cx="8918200" cy="2362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52400" y="3708499"/>
            <a:ext cx="8763000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Comparative study of link analysis methods:</a:t>
            </a:r>
          </a:p>
          <a:p>
            <a:endParaRPr lang="en-US" sz="5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PageRank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HITS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in/out-degree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in combination with field-weighted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BM25F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all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– all links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– only inter-domain links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– only inter-host links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(based on a crawl of 463 million web pages containing 17.6 billion hyperlinks and  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referencing 2.9 billion distinct URLs; and a set of 28,043 queries sampled from a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query log)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97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22, 2011</a:t>
            </a: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IV.</a:t>
            </a:r>
            <a:fld id="{8DFBADF9-590B-46A3-B334-BA8F8DA717B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839200" cy="6858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Comparison of PR/HITS with In/Out-Degree</a:t>
            </a:r>
            <a:br>
              <a:rPr lang="en-US" sz="3600" dirty="0" smtClean="0"/>
            </a:br>
            <a:r>
              <a:rPr lang="en-US" sz="2000" dirty="0" smtClean="0">
                <a:solidFill>
                  <a:schemeClr val="tx1"/>
                </a:solidFill>
              </a:rPr>
              <a:t>[</a:t>
            </a:r>
            <a:r>
              <a:rPr lang="en-US" sz="2000" dirty="0" err="1" smtClean="0">
                <a:solidFill>
                  <a:schemeClr val="tx1"/>
                </a:solidFill>
              </a:rPr>
              <a:t>Najork</a:t>
            </a:r>
            <a:r>
              <a:rPr lang="en-US" sz="2000" dirty="0" smtClean="0">
                <a:solidFill>
                  <a:schemeClr val="tx1"/>
                </a:solidFill>
              </a:rPr>
              <a:t>, Zaragoza, Taylor: HITS on the Web: How does it Compare?  SIGIR’07]</a:t>
            </a:r>
            <a:br>
              <a:rPr lang="en-US" sz="2000" dirty="0" smtClean="0">
                <a:solidFill>
                  <a:schemeClr val="tx1"/>
                </a:solidFill>
              </a:rPr>
            </a:b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188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990599"/>
            <a:ext cx="6858000" cy="5391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SALSA: Random Walk on Hubs and Authorities</a:t>
            </a:r>
            <a:br>
              <a:rPr lang="en-US" sz="3200" dirty="0" smtClean="0"/>
            </a:br>
            <a:r>
              <a:rPr lang="en-US" sz="2000" dirty="0" smtClean="0">
                <a:solidFill>
                  <a:schemeClr val="tx1"/>
                </a:solidFill>
              </a:rPr>
              <a:t>[Lempel/Moran, TOIS 2001]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74819" name="Text Box 3"/>
          <p:cNvSpPr txBox="1">
            <a:spLocks noChangeArrowheads="1"/>
          </p:cNvSpPr>
          <p:nvPr/>
        </p:nvSpPr>
        <p:spPr bwMode="auto">
          <a:xfrm>
            <a:off x="138113" y="914400"/>
            <a:ext cx="8929687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View each node v of the link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graph as 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two nodes </a:t>
            </a: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="0" baseline="-250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="0" baseline="-25000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2400" b="0" baseline="-25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Construct bipartite undirected graph G’(V’,E’) from link graph G(V,E):</a:t>
            </a:r>
          </a:p>
          <a:p>
            <a:endParaRPr lang="en-US" sz="1100" b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V’ = {</a:t>
            </a: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="0" baseline="-250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| </a:t>
            </a: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V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and </a:t>
            </a: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outdegree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(v)&gt;0}  {</a:t>
            </a: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="0" baseline="-25000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| </a:t>
            </a: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V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and </a:t>
            </a: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indegree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(v)&gt;0}</a:t>
            </a:r>
          </a:p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E’ = {(</a:t>
            </a: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="0" baseline="-250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="0" baseline="-25000" dirty="0" smtClean="0"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 b="0" baseline="-25000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 | (</a:t>
            </a: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v,w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 E}</a:t>
            </a:r>
            <a:endParaRPr lang="en-US" sz="2400" b="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22, 2011</a:t>
            </a: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IV.</a:t>
            </a:r>
            <a:fld id="{8DFBADF9-590B-46A3-B334-BA8F8DA717BB}" type="slidenum">
              <a:rPr lang="en-US" smtClean="0"/>
              <a:pPr/>
              <a:t>15</a:t>
            </a:fld>
            <a:endParaRPr lang="en-US"/>
          </a:p>
        </p:txBody>
      </p:sp>
      <p:grpSp>
        <p:nvGrpSpPr>
          <p:cNvPr id="50" name="Group 49"/>
          <p:cNvGrpSpPr/>
          <p:nvPr/>
        </p:nvGrpSpPr>
        <p:grpSpPr>
          <a:xfrm>
            <a:off x="762000" y="3581400"/>
            <a:ext cx="2209800" cy="2133600"/>
            <a:chOff x="609600" y="3429000"/>
            <a:chExt cx="2209800" cy="2133600"/>
          </a:xfrm>
        </p:grpSpPr>
        <p:sp>
          <p:nvSpPr>
            <p:cNvPr id="17" name="Oval 16"/>
            <p:cNvSpPr/>
            <p:nvPr/>
          </p:nvSpPr>
          <p:spPr>
            <a:xfrm>
              <a:off x="609600" y="3429000"/>
              <a:ext cx="381000" cy="381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1524000" y="3429000"/>
              <a:ext cx="381000" cy="381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4" name="Straight Arrow Connector 23"/>
            <p:cNvCxnSpPr>
              <a:stCxn id="17" idx="6"/>
              <a:endCxn id="22" idx="2"/>
            </p:cNvCxnSpPr>
            <p:nvPr/>
          </p:nvCxnSpPr>
          <p:spPr>
            <a:xfrm>
              <a:off x="990600" y="3619500"/>
              <a:ext cx="5334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/>
            <p:cNvSpPr/>
            <p:nvPr/>
          </p:nvSpPr>
          <p:spPr>
            <a:xfrm>
              <a:off x="2438400" y="3429000"/>
              <a:ext cx="381000" cy="381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8" name="Straight Arrow Connector 27"/>
            <p:cNvCxnSpPr>
              <a:endCxn id="27" idx="2"/>
            </p:cNvCxnSpPr>
            <p:nvPr/>
          </p:nvCxnSpPr>
          <p:spPr>
            <a:xfrm>
              <a:off x="1905000" y="3619500"/>
              <a:ext cx="5334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/>
            <p:cNvSpPr/>
            <p:nvPr/>
          </p:nvSpPr>
          <p:spPr>
            <a:xfrm>
              <a:off x="2438400" y="4343400"/>
              <a:ext cx="381000" cy="381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2438400" y="5181600"/>
              <a:ext cx="381000" cy="381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  <a:endPara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1524000" y="4724400"/>
              <a:ext cx="381000" cy="381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Arrow Connector 31"/>
            <p:cNvCxnSpPr>
              <a:stCxn id="22" idx="5"/>
              <a:endCxn id="29" idx="1"/>
            </p:cNvCxnSpPr>
            <p:nvPr/>
          </p:nvCxnSpPr>
          <p:spPr>
            <a:xfrm>
              <a:off x="1849204" y="3754204"/>
              <a:ext cx="644992" cy="64499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29" idx="7"/>
              <a:endCxn id="27" idx="5"/>
            </p:cNvCxnSpPr>
            <p:nvPr/>
          </p:nvCxnSpPr>
          <p:spPr>
            <a:xfrm flipV="1">
              <a:off x="2763604" y="3754204"/>
              <a:ext cx="0" cy="64499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29" idx="5"/>
              <a:endCxn id="30" idx="7"/>
            </p:cNvCxnSpPr>
            <p:nvPr/>
          </p:nvCxnSpPr>
          <p:spPr>
            <a:xfrm>
              <a:off x="2763604" y="4668604"/>
              <a:ext cx="0" cy="56879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31" idx="7"/>
              <a:endCxn id="29" idx="2"/>
            </p:cNvCxnSpPr>
            <p:nvPr/>
          </p:nvCxnSpPr>
          <p:spPr>
            <a:xfrm flipV="1">
              <a:off x="1849204" y="4533900"/>
              <a:ext cx="589196" cy="24629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31" idx="5"/>
              <a:endCxn id="30" idx="1"/>
            </p:cNvCxnSpPr>
            <p:nvPr/>
          </p:nvCxnSpPr>
          <p:spPr>
            <a:xfrm>
              <a:off x="1849204" y="5049604"/>
              <a:ext cx="644992" cy="18779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" name="Rectangle 107"/>
          <p:cNvSpPr/>
          <p:nvPr/>
        </p:nvSpPr>
        <p:spPr>
          <a:xfrm>
            <a:off x="1295400" y="2971800"/>
            <a:ext cx="898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G(V,E) </a:t>
            </a:r>
            <a:endParaRPr lang="en-US" dirty="0"/>
          </a:p>
        </p:txBody>
      </p:sp>
      <p:grpSp>
        <p:nvGrpSpPr>
          <p:cNvPr id="110" name="Group 109"/>
          <p:cNvGrpSpPr/>
          <p:nvPr/>
        </p:nvGrpSpPr>
        <p:grpSpPr>
          <a:xfrm>
            <a:off x="3906228" y="2971800"/>
            <a:ext cx="3637572" cy="3276600"/>
            <a:chOff x="3886200" y="3124200"/>
            <a:chExt cx="3637572" cy="3276600"/>
          </a:xfrm>
        </p:grpSpPr>
        <p:sp>
          <p:nvSpPr>
            <p:cNvPr id="51" name="Oval 50"/>
            <p:cNvSpPr/>
            <p:nvPr/>
          </p:nvSpPr>
          <p:spPr>
            <a:xfrm>
              <a:off x="5448300" y="3581400"/>
              <a:ext cx="381000" cy="381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5448300" y="4343400"/>
              <a:ext cx="381000" cy="381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448300" y="5161196"/>
              <a:ext cx="381000" cy="381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5448300" y="6019800"/>
              <a:ext cx="381000" cy="381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7121098" y="3581400"/>
              <a:ext cx="381000" cy="381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7121098" y="4343400"/>
              <a:ext cx="381000" cy="381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7121098" y="5161196"/>
              <a:ext cx="381000" cy="381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7108274" y="6019800"/>
              <a:ext cx="381000" cy="381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9" name="Straight Arrow Connector 58"/>
            <p:cNvCxnSpPr>
              <a:endCxn id="69" idx="1"/>
            </p:cNvCxnSpPr>
            <p:nvPr/>
          </p:nvCxnSpPr>
          <p:spPr>
            <a:xfrm>
              <a:off x="5867400" y="3777734"/>
              <a:ext cx="12192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>
            <a:xfrm>
              <a:off x="5410200" y="3593068"/>
              <a:ext cx="4235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1h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451902" y="4355068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2h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431874" y="5181600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4h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410200" y="6031468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5h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7086600" y="3593068"/>
              <a:ext cx="402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2a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7121098" y="4355068"/>
              <a:ext cx="402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3a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7121098" y="5181600"/>
              <a:ext cx="402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4a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121098" y="6031468"/>
              <a:ext cx="402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6a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4" name="Straight Arrow Connector 73"/>
            <p:cNvCxnSpPr>
              <a:stCxn id="52" idx="6"/>
              <a:endCxn id="56" idx="2"/>
            </p:cNvCxnSpPr>
            <p:nvPr/>
          </p:nvCxnSpPr>
          <p:spPr>
            <a:xfrm>
              <a:off x="5829300" y="4533900"/>
              <a:ext cx="129179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>
              <a:stCxn id="66" idx="3"/>
              <a:endCxn id="58" idx="2"/>
            </p:cNvCxnSpPr>
            <p:nvPr/>
          </p:nvCxnSpPr>
          <p:spPr>
            <a:xfrm flipV="1">
              <a:off x="5825698" y="6210300"/>
              <a:ext cx="1282576" cy="5834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>
              <a:stCxn id="66" idx="3"/>
              <a:endCxn id="71" idx="1"/>
            </p:cNvCxnSpPr>
            <p:nvPr/>
          </p:nvCxnSpPr>
          <p:spPr>
            <a:xfrm flipV="1">
              <a:off x="5825698" y="5366266"/>
              <a:ext cx="1295400" cy="849868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>
              <a:stCxn id="53" idx="6"/>
              <a:endCxn id="58" idx="2"/>
            </p:cNvCxnSpPr>
            <p:nvPr/>
          </p:nvCxnSpPr>
          <p:spPr>
            <a:xfrm>
              <a:off x="5829300" y="5351696"/>
              <a:ext cx="1278974" cy="858604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>
              <a:stCxn id="53" idx="6"/>
              <a:endCxn id="56" idx="2"/>
            </p:cNvCxnSpPr>
            <p:nvPr/>
          </p:nvCxnSpPr>
          <p:spPr>
            <a:xfrm flipV="1">
              <a:off x="5829300" y="4533900"/>
              <a:ext cx="1291798" cy="817796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>
              <a:stCxn id="52" idx="6"/>
              <a:endCxn id="71" idx="1"/>
            </p:cNvCxnSpPr>
            <p:nvPr/>
          </p:nvCxnSpPr>
          <p:spPr>
            <a:xfrm>
              <a:off x="5829300" y="4533900"/>
              <a:ext cx="1291798" cy="832366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Right Arrow 106"/>
            <p:cNvSpPr/>
            <p:nvPr/>
          </p:nvSpPr>
          <p:spPr>
            <a:xfrm>
              <a:off x="3886200" y="4378792"/>
              <a:ext cx="533400" cy="594612"/>
            </a:xfrm>
            <a:prstGeom prst="rightArrow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5927308" y="3124200"/>
              <a:ext cx="115929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G’(V’,E’)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07191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22, 2011</a:t>
            </a: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IV.</a:t>
            </a:r>
            <a:fld id="{8DFBADF9-590B-46A3-B334-BA8F8DA717B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839200" cy="685800"/>
          </a:xfrm>
        </p:spPr>
        <p:txBody>
          <a:bodyPr>
            <a:noAutofit/>
          </a:bodyPr>
          <a:lstStyle/>
          <a:p>
            <a:r>
              <a:rPr lang="en-US" sz="3200" dirty="0" smtClean="0"/>
              <a:t>SALSA: Random Walk on Hubs and Authorities</a:t>
            </a:r>
            <a:br>
              <a:rPr lang="en-US" sz="3200" dirty="0" smtClean="0"/>
            </a:br>
            <a:r>
              <a:rPr lang="en-US" sz="2000" dirty="0" smtClean="0">
                <a:solidFill>
                  <a:schemeClr val="tx1"/>
                </a:solidFill>
              </a:rPr>
              <a:t>[Lempel/Moran: TOIS 2001]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28600" y="2142450"/>
            <a:ext cx="322075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Stochastic hub matrix H:</a:t>
            </a:r>
            <a:endParaRPr lang="en-US" sz="22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2106712"/>
              </p:ext>
            </p:extLst>
          </p:nvPr>
        </p:nvGraphicFramePr>
        <p:xfrm>
          <a:off x="4038600" y="1981200"/>
          <a:ext cx="4092575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40" name="Formel" r:id="rId3" imgW="1866600" imgH="431640" progId="Equation.3">
                  <p:embed/>
                </p:oleObj>
              </mc:Choice>
              <mc:Fallback>
                <p:oleObj name="Formel" r:id="rId3" imgW="1866600" imgH="431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1981200"/>
                        <a:ext cx="4092575" cy="885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971550" y="2921913"/>
            <a:ext cx="7077579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, j and k ranging over all nodes with (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00" b="0" baseline="-250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</a:rPr>
              <a:t>,k</a:t>
            </a:r>
            <a:r>
              <a:rPr lang="en-US" sz="2200" b="0" baseline="-25000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2200" baseline="-250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</a:rPr>
              <a:t>,k</a:t>
            </a:r>
            <a:r>
              <a:rPr lang="en-US" sz="2200" b="0" baseline="-25000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 E’</a:t>
            </a:r>
            <a:endParaRPr lang="en-US" sz="2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228600" y="3421062"/>
            <a:ext cx="384797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Stochastic authority matrix A:</a:t>
            </a:r>
            <a:endParaRPr lang="en-US" sz="22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5272170"/>
              </p:ext>
            </p:extLst>
          </p:nvPr>
        </p:nvGraphicFramePr>
        <p:xfrm>
          <a:off x="4038600" y="3305175"/>
          <a:ext cx="4121150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41" name="Formel" r:id="rId5" imgW="1866600" imgH="431640" progId="Equation.3">
                  <p:embed/>
                </p:oleObj>
              </mc:Choice>
              <mc:Fallback>
                <p:oleObj name="Formel" r:id="rId5" imgW="1866600" imgH="431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3305175"/>
                        <a:ext cx="4121150" cy="885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971550" y="4116387"/>
            <a:ext cx="7010124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, j and k ranging over all nodes with (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200" b="0" baseline="-250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</a:rPr>
              <a:t>,i</a:t>
            </a:r>
            <a:r>
              <a:rPr lang="en-US" sz="2200" b="0" baseline="-25000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), (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200" b="0" baseline="-250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</a:rPr>
              <a:t>,j</a:t>
            </a:r>
            <a:r>
              <a:rPr lang="en-US" sz="2200" b="0" baseline="-25000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 E’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182175" y="4953000"/>
            <a:ext cx="8874289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The corresponding Markov chains are 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</a:rPr>
              <a:t>ergodic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in each 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connected component.</a:t>
            </a:r>
            <a:endParaRPr lang="en-US" sz="2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182175" y="5384800"/>
            <a:ext cx="8499891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Stationary solution: 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[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v</a:t>
            </a:r>
            <a:r>
              <a:rPr lang="en-US" sz="2200" b="0" baseline="-250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h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] ~ 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outdegree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(v) for H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[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v</a:t>
            </a:r>
            <a:r>
              <a:rPr lang="en-US" sz="2200" b="0" baseline="-250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] ~ 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indegree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(v) for A</a:t>
            </a:r>
            <a:endParaRPr lang="en-US" sz="2200" b="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182175" y="5816600"/>
            <a:ext cx="775244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200" b="0" smtClean="0">
                <a:latin typeface="Times New Roman" pitchFamily="18" charset="0"/>
                <a:cs typeface="Times New Roman" pitchFamily="18" charset="0"/>
              </a:rPr>
              <a:t>Further extension with random jumps: PHITS (Probabilistic HITS)</a:t>
            </a:r>
            <a:endParaRPr lang="en-US" sz="2200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250825" y="2010688"/>
            <a:ext cx="8588375" cy="2637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32313" y="1214735"/>
            <a:ext cx="90354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 dirty="0" smtClean="0">
                <a:latin typeface="Times"/>
                <a:cs typeface="Times"/>
              </a:rPr>
              <a:t>→ 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Perform </a:t>
            </a: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</a:rPr>
              <a:t>PageRank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-like random walks for both Hubs and Authorities: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839200" cy="685800"/>
          </a:xfrm>
        </p:spPr>
        <p:txBody>
          <a:bodyPr>
            <a:normAutofit/>
          </a:bodyPr>
          <a:lstStyle/>
          <a:p>
            <a:r>
              <a:rPr lang="en-US" sz="3200" smtClean="0"/>
              <a:t>More Link Analysis Variants</a:t>
            </a:r>
            <a:endParaRPr lang="en-US" sz="3200"/>
          </a:p>
        </p:txBody>
      </p:sp>
      <p:sp>
        <p:nvSpPr>
          <p:cNvPr id="597001" name="Text Box 9"/>
          <p:cNvSpPr txBox="1">
            <a:spLocks noChangeArrowheads="1"/>
          </p:cNvSpPr>
          <p:nvPr/>
        </p:nvSpPr>
        <p:spPr bwMode="auto">
          <a:xfrm>
            <a:off x="250825" y="609600"/>
            <a:ext cx="217841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u="sng" smtClean="0">
                <a:latin typeface="Times New Roman" pitchFamily="18" charset="0"/>
                <a:cs typeface="Times New Roman" pitchFamily="18" charset="0"/>
              </a:rPr>
              <a:t>Hub-Averaging:</a:t>
            </a:r>
            <a:endParaRPr lang="en-US" sz="2400" u="sng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9700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4252085"/>
              </p:ext>
            </p:extLst>
          </p:nvPr>
        </p:nvGraphicFramePr>
        <p:xfrm>
          <a:off x="427990" y="1052513"/>
          <a:ext cx="262001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26" name="Formel" r:id="rId3" imgW="1282680" imgH="279360" progId="Equation.3">
                  <p:embed/>
                </p:oleObj>
              </mc:Choice>
              <mc:Fallback>
                <p:oleObj name="Formel" r:id="rId3" imgW="1282680" imgH="279360" progId="Equation.3">
                  <p:embed/>
                  <p:pic>
                    <p:nvPicPr>
                      <p:cNvPr id="0" name="Picture 1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990" y="1052513"/>
                        <a:ext cx="262001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700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7316626"/>
              </p:ext>
            </p:extLst>
          </p:nvPr>
        </p:nvGraphicFramePr>
        <p:xfrm>
          <a:off x="3913187" y="901700"/>
          <a:ext cx="3859213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27" name="Formel" r:id="rId5" imgW="2031840" imgH="419040" progId="Equation.3">
                  <p:embed/>
                </p:oleObj>
              </mc:Choice>
              <mc:Fallback>
                <p:oleObj name="Formel" r:id="rId5" imgW="2031840" imgH="419040" progId="Equation.3">
                  <p:embed/>
                  <p:pic>
                    <p:nvPicPr>
                      <p:cNvPr id="0" name="Picture 1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3187" y="901700"/>
                        <a:ext cx="3859213" cy="796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7008" name="Text Box 16"/>
          <p:cNvSpPr txBox="1">
            <a:spLocks noChangeArrowheads="1"/>
          </p:cNvSpPr>
          <p:nvPr/>
        </p:nvSpPr>
        <p:spPr bwMode="auto">
          <a:xfrm>
            <a:off x="228600" y="1844675"/>
            <a:ext cx="682911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u="sng" smtClean="0">
                <a:latin typeface="Times New Roman" pitchFamily="18" charset="0"/>
                <a:cs typeface="Times New Roman" pitchFamily="18" charset="0"/>
              </a:rPr>
              <a:t>Authority-Threshold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(only k best authorities per hub):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97009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6721941"/>
              </p:ext>
            </p:extLst>
          </p:nvPr>
        </p:nvGraphicFramePr>
        <p:xfrm>
          <a:off x="419100" y="2362200"/>
          <a:ext cx="2563813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28" name="Formel" r:id="rId7" imgW="1282680" imgH="279360" progId="Equation.3">
                  <p:embed/>
                </p:oleObj>
              </mc:Choice>
              <mc:Fallback>
                <p:oleObj name="Formel" r:id="rId7" imgW="1282680" imgH="279360" progId="Equation.3">
                  <p:embed/>
                  <p:pic>
                    <p:nvPicPr>
                      <p:cNvPr id="0" name="Picture 1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2362200"/>
                        <a:ext cx="2563813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7010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5951283"/>
              </p:ext>
            </p:extLst>
          </p:nvPr>
        </p:nvGraphicFramePr>
        <p:xfrm>
          <a:off x="3886200" y="2209800"/>
          <a:ext cx="2487613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29" name="Formel" r:id="rId9" imgW="1244520" imgH="431640" progId="Equation.3">
                  <p:embed/>
                </p:oleObj>
              </mc:Choice>
              <mc:Fallback>
                <p:oleObj name="Formel" r:id="rId9" imgW="1244520" imgH="431640" progId="Equation.3">
                  <p:embed/>
                  <p:pic>
                    <p:nvPicPr>
                      <p:cNvPr id="0" name="Picture 1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2209800"/>
                        <a:ext cx="2487613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7011" name="Text Box 19"/>
          <p:cNvSpPr txBox="1">
            <a:spLocks noChangeArrowheads="1"/>
          </p:cNvSpPr>
          <p:nvPr/>
        </p:nvSpPr>
        <p:spPr bwMode="auto">
          <a:xfrm>
            <a:off x="304800" y="3881735"/>
            <a:ext cx="595227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u="sng" smtClean="0">
                <a:latin typeface="Times New Roman" pitchFamily="18" charset="0"/>
                <a:cs typeface="Times New Roman" pitchFamily="18" charset="0"/>
              </a:rPr>
              <a:t>Max-Authority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(authority threshold with k=1):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97012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8324070"/>
              </p:ext>
            </p:extLst>
          </p:nvPr>
        </p:nvGraphicFramePr>
        <p:xfrm>
          <a:off x="407987" y="4495800"/>
          <a:ext cx="2563813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30" name="Formel" r:id="rId11" imgW="1282680" imgH="279360" progId="Equation.3">
                  <p:embed/>
                </p:oleObj>
              </mc:Choice>
              <mc:Fallback>
                <p:oleObj name="Formel" r:id="rId11" imgW="1282680" imgH="279360" progId="Equation.3">
                  <p:embed/>
                  <p:pic>
                    <p:nvPicPr>
                      <p:cNvPr id="0" name="Picture 1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987" y="4495800"/>
                        <a:ext cx="2563813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7013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6214268"/>
              </p:ext>
            </p:extLst>
          </p:nvPr>
        </p:nvGraphicFramePr>
        <p:xfrm>
          <a:off x="3735387" y="4572000"/>
          <a:ext cx="4875213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31" name="Formel" r:id="rId13" imgW="2438280" imgH="241200" progId="Equation.3">
                  <p:embed/>
                </p:oleObj>
              </mc:Choice>
              <mc:Fallback>
                <p:oleObj name="Formel" r:id="rId13" imgW="2438280" imgH="241200" progId="Equation.3">
                  <p:embed/>
                  <p:pic>
                    <p:nvPicPr>
                      <p:cNvPr id="0" name="Picture 1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5387" y="4572000"/>
                        <a:ext cx="4875213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7016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081030"/>
              </p:ext>
            </p:extLst>
          </p:nvPr>
        </p:nvGraphicFramePr>
        <p:xfrm>
          <a:off x="1728788" y="3327400"/>
          <a:ext cx="5815012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32" name="Formel" r:id="rId15" imgW="2908080" imgH="241200" progId="Equation.3">
                  <p:embed/>
                </p:oleObj>
              </mc:Choice>
              <mc:Fallback>
                <p:oleObj name="Formel" r:id="rId15" imgW="2908080" imgH="241200" progId="Equation.3">
                  <p:embed/>
                  <p:pic>
                    <p:nvPicPr>
                      <p:cNvPr id="0" name="Picture 1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8788" y="3327400"/>
                        <a:ext cx="5815012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7017" name="Text Box 25"/>
          <p:cNvSpPr txBox="1">
            <a:spLocks noChangeArrowheads="1"/>
          </p:cNvSpPr>
          <p:nvPr/>
        </p:nvSpPr>
        <p:spPr bwMode="auto">
          <a:xfrm>
            <a:off x="971550" y="3286125"/>
            <a:ext cx="760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with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7018" name="Text Box 26"/>
          <p:cNvSpPr txBox="1">
            <a:spLocks noChangeArrowheads="1"/>
          </p:cNvSpPr>
          <p:nvPr/>
        </p:nvSpPr>
        <p:spPr bwMode="auto">
          <a:xfrm>
            <a:off x="304800" y="5084763"/>
            <a:ext cx="70823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u="sng" smtClean="0">
                <a:latin typeface="Times New Roman" pitchFamily="18" charset="0"/>
                <a:cs typeface="Times New Roman" pitchFamily="18" charset="0"/>
              </a:rPr>
              <a:t>Breadth-First-Search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(transitive citations up to depth k):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97021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3779757"/>
              </p:ext>
            </p:extLst>
          </p:nvPr>
        </p:nvGraphicFramePr>
        <p:xfrm>
          <a:off x="698500" y="5588000"/>
          <a:ext cx="3273425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33" name="Equation" r:id="rId17" imgW="1637589" imgH="482391" progId="Equation.3">
                  <p:embed/>
                </p:oleObj>
              </mc:Choice>
              <mc:Fallback>
                <p:oleObj name="Equation" r:id="rId17" imgW="1637589" imgH="482391" progId="Equation.3">
                  <p:embed/>
                  <p:pic>
                    <p:nvPicPr>
                      <p:cNvPr id="0" name="Picture 1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500" y="5588000"/>
                        <a:ext cx="3273425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7022" name="Text Box 30"/>
          <p:cNvSpPr txBox="1">
            <a:spLocks noChangeArrowheads="1"/>
          </p:cNvSpPr>
          <p:nvPr/>
        </p:nvSpPr>
        <p:spPr bwMode="auto">
          <a:xfrm>
            <a:off x="4211638" y="5599113"/>
            <a:ext cx="352231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0" smtClean="0">
                <a:latin typeface="Times New Roman" pitchFamily="18" charset="0"/>
                <a:cs typeface="Times New Roman" pitchFamily="18" charset="0"/>
              </a:rPr>
              <a:t>where N</a:t>
            </a:r>
            <a:r>
              <a:rPr lang="en-US" sz="2000" b="0" baseline="30000" smtClean="0">
                <a:latin typeface="Times New Roman" pitchFamily="18" charset="0"/>
                <a:cs typeface="Times New Roman" pitchFamily="18" charset="0"/>
              </a:rPr>
              <a:t>(j)</a:t>
            </a:r>
            <a:r>
              <a:rPr lang="en-US" sz="2000" b="0" smtClean="0">
                <a:latin typeface="Times New Roman" pitchFamily="18" charset="0"/>
                <a:cs typeface="Times New Roman" pitchFamily="18" charset="0"/>
              </a:rPr>
              <a:t>(q) are nodes that </a:t>
            </a:r>
          </a:p>
          <a:p>
            <a:r>
              <a:rPr lang="en-US" sz="2000" b="0" smtClean="0">
                <a:latin typeface="Times New Roman" pitchFamily="18" charset="0"/>
                <a:cs typeface="Times New Roman" pitchFamily="18" charset="0"/>
              </a:rPr>
              <a:t>have a path to q by alternating </a:t>
            </a:r>
          </a:p>
          <a:p>
            <a:r>
              <a:rPr lang="en-US" sz="2000" b="0" smtClean="0">
                <a:latin typeface="Times New Roman" pitchFamily="18" charset="0"/>
                <a:cs typeface="Times New Roman" pitchFamily="18" charset="0"/>
              </a:rPr>
              <a:t>o OUT and i IN steps with j=o+i</a:t>
            </a:r>
            <a:endParaRPr lang="en-US" sz="2000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22, 2011</a:t>
            </a:r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IV.</a:t>
            </a:r>
            <a:fld id="{8DFBADF9-590B-46A3-B334-BA8F8DA717B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200400" y="1066800"/>
            <a:ext cx="554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and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78840" y="2419290"/>
            <a:ext cx="554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and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178840" y="4572000"/>
            <a:ext cx="554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and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54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7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97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97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97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97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97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97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97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97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597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97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597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597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597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7001" grpId="0"/>
      <p:bldP spid="597008" grpId="0"/>
      <p:bldP spid="597011" grpId="0"/>
      <p:bldP spid="597017" grpId="0"/>
      <p:bldP spid="597018" grpId="0"/>
      <p:bldP spid="597022" grpId="0"/>
      <p:bldP spid="22" grpId="0"/>
      <p:bldP spid="24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-76200"/>
            <a:ext cx="8839200" cy="685800"/>
          </a:xfrm>
        </p:spPr>
        <p:txBody>
          <a:bodyPr>
            <a:normAutofit/>
          </a:bodyPr>
          <a:lstStyle/>
          <a:p>
            <a:r>
              <a:rPr lang="de-DE" sz="2800" dirty="0" smtClean="0"/>
              <a:t>Comparison of Link Analysis Methods: </a:t>
            </a:r>
            <a:r>
              <a:rPr lang="de-DE" sz="2800" i="1" dirty="0" smtClean="0"/>
              <a:t>Queries</a:t>
            </a:r>
            <a:endParaRPr lang="de-DE" sz="2800" i="1" dirty="0"/>
          </a:p>
        </p:txBody>
      </p:sp>
      <p:sp>
        <p:nvSpPr>
          <p:cNvPr id="772099" name="Text Box 3"/>
          <p:cNvSpPr txBox="1">
            <a:spLocks noChangeArrowheads="1"/>
          </p:cNvSpPr>
          <p:nvPr/>
        </p:nvSpPr>
        <p:spPr bwMode="auto">
          <a:xfrm>
            <a:off x="5435600" y="5949950"/>
            <a:ext cx="20732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600" b="0" dirty="0">
                <a:latin typeface="Times New Roman" pitchFamily="18" charset="0"/>
                <a:cs typeface="Times New Roman" pitchFamily="18" charset="0"/>
              </a:rPr>
              <a:t>Source: Borodin et al., </a:t>
            </a:r>
          </a:p>
          <a:p>
            <a:r>
              <a:rPr lang="de-DE" sz="1600" b="0" dirty="0">
                <a:latin typeface="Times New Roman" pitchFamily="18" charset="0"/>
                <a:cs typeface="Times New Roman" pitchFamily="18" charset="0"/>
              </a:rPr>
              <a:t>ACM TOIT 2005</a:t>
            </a:r>
            <a:endParaRPr lang="en-US" sz="16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2100" name="Text Box 4"/>
          <p:cNvSpPr txBox="1">
            <a:spLocks noChangeArrowheads="1"/>
          </p:cNvSpPr>
          <p:nvPr/>
        </p:nvSpPr>
        <p:spPr bwMode="auto">
          <a:xfrm>
            <a:off x="5300308" y="609600"/>
            <a:ext cx="3615092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u="sng" dirty="0">
                <a:latin typeface="Times New Roman" pitchFamily="18" charset="0"/>
                <a:cs typeface="Times New Roman" pitchFamily="18" charset="0"/>
              </a:rPr>
              <a:t>Experimental setup:</a:t>
            </a:r>
          </a:p>
          <a:p>
            <a:pPr>
              <a:buFontTx/>
              <a:buChar char="•"/>
            </a:pPr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 34 queries</a:t>
            </a:r>
          </a:p>
          <a:p>
            <a:pPr>
              <a:buFontTx/>
              <a:buChar char="•"/>
            </a:pPr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 rootsets of 200 pages each</a:t>
            </a:r>
          </a:p>
          <a:p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   obtained from Google</a:t>
            </a:r>
          </a:p>
          <a:p>
            <a:pPr>
              <a:buFontTx/>
              <a:buChar char="•"/>
            </a:pPr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base sets </a:t>
            </a:r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computed</a:t>
            </a:r>
          </a:p>
          <a:p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   using Google with first</a:t>
            </a:r>
          </a:p>
          <a:p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   50 predecessors per page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22, 2011</a:t>
            </a:r>
            <a:endParaRPr lang="de-DE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IV.</a:t>
            </a:r>
            <a:fld id="{8DFBADF9-590B-46A3-B334-BA8F8DA717BB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1802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04825"/>
            <a:ext cx="5071708" cy="6067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8338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-76200"/>
            <a:ext cx="8839200" cy="685800"/>
          </a:xfrm>
        </p:spPr>
        <p:txBody>
          <a:bodyPr>
            <a:noAutofit/>
          </a:bodyPr>
          <a:lstStyle/>
          <a:p>
            <a:r>
              <a:rPr lang="de-DE" sz="2800" dirty="0"/>
              <a:t>Comparison of Link Analysis Methods:</a:t>
            </a:r>
            <a:r>
              <a:rPr lang="de-DE" sz="2800" dirty="0" smtClean="0"/>
              <a:t> </a:t>
            </a:r>
            <a:r>
              <a:rPr lang="de-DE" sz="2800" i="1" dirty="0" smtClean="0"/>
              <a:t>Precision@10</a:t>
            </a:r>
            <a:endParaRPr lang="de-DE" sz="2800" i="1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22, 2011</a:t>
            </a:r>
            <a:endParaRPr lang="de-DE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IV.</a:t>
            </a:r>
            <a:fld id="{8DFBADF9-590B-46A3-B334-BA8F8DA717B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5435600" y="5949950"/>
            <a:ext cx="20732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600" b="0" dirty="0">
                <a:latin typeface="Times New Roman" pitchFamily="18" charset="0"/>
                <a:cs typeface="Times New Roman" pitchFamily="18" charset="0"/>
              </a:rPr>
              <a:t>Source: Borodin et al., </a:t>
            </a:r>
          </a:p>
          <a:p>
            <a:r>
              <a:rPr lang="de-DE" sz="1600" b="0" dirty="0">
                <a:latin typeface="Times New Roman" pitchFamily="18" charset="0"/>
                <a:cs typeface="Times New Roman" pitchFamily="18" charset="0"/>
              </a:rPr>
              <a:t>ACM TOIT 2005</a:t>
            </a:r>
            <a:endParaRPr lang="en-US" sz="16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9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57199"/>
            <a:ext cx="5105400" cy="6182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0735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228600" y="228600"/>
            <a:ext cx="8686800" cy="1066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991600" cy="6096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Chapter IV: Link Analysis*</a:t>
            </a:r>
            <a:endParaRPr lang="en-US" sz="3600" b="1" dirty="0"/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381000" y="1700748"/>
            <a:ext cx="8229600" cy="3666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IV.1 Page Rank</a:t>
            </a:r>
          </a:p>
          <a:p>
            <a:pPr>
              <a:lnSpc>
                <a:spcPct val="120000"/>
              </a:lnSpc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IV.2 HITS Algorithm</a:t>
            </a:r>
          </a:p>
          <a:p>
            <a:pPr>
              <a:lnSpc>
                <a:spcPct val="120000"/>
              </a:lnSpc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IV.3 Extensions &amp; Comparisons</a:t>
            </a:r>
          </a:p>
          <a:p>
            <a:pPr>
              <a:lnSpc>
                <a:spcPct val="120000"/>
              </a:lnSpc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IV.4 Personalized Link Analysis</a:t>
            </a:r>
          </a:p>
          <a:p>
            <a:pPr>
              <a:lnSpc>
                <a:spcPct val="120000"/>
              </a:lnSpc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IV.5 Link Spam Detection</a:t>
            </a:r>
          </a:p>
          <a:p>
            <a:pPr>
              <a:lnSpc>
                <a:spcPct val="120000"/>
              </a:lnSpc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IV.6 Distributed Link Analysis</a:t>
            </a:r>
          </a:p>
          <a:p>
            <a:pPr>
              <a:lnSpc>
                <a:spcPct val="12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381000" y="5791200"/>
            <a:ext cx="7772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b="0" dirty="0" smtClean="0">
                <a:latin typeface="Times New Roman" pitchFamily="18" charset="0"/>
                <a:cs typeface="Times New Roman" pitchFamily="18" charset="0"/>
              </a:rPr>
              <a:t>*mostly following Chapter 21 from </a:t>
            </a:r>
            <a:r>
              <a:rPr lang="de-DE" sz="1600" b="1" dirty="0" smtClean="0">
                <a:latin typeface="Times New Roman" pitchFamily="18" charset="0"/>
                <a:cs typeface="Times New Roman" pitchFamily="18" charset="0"/>
              </a:rPr>
              <a:t>Manning/</a:t>
            </a:r>
            <a:r>
              <a:rPr lang="de-DE" sz="1600" b="1" dirty="0" err="1" smtClean="0">
                <a:latin typeface="Times New Roman" pitchFamily="18" charset="0"/>
                <a:cs typeface="Times New Roman" pitchFamily="18" charset="0"/>
              </a:rPr>
              <a:t>Raghavan</a:t>
            </a:r>
            <a:r>
              <a:rPr lang="de-DE" sz="1600" b="1" dirty="0" smtClean="0">
                <a:latin typeface="Times New Roman" pitchFamily="18" charset="0"/>
                <a:cs typeface="Times New Roman" pitchFamily="18" charset="0"/>
              </a:rPr>
              <a:t>/Schütze</a:t>
            </a:r>
            <a:r>
              <a:rPr lang="en-US" sz="1600" b="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en-US" sz="1600" b="0" dirty="0" smtClean="0">
                <a:latin typeface="Times New Roman" pitchFamily="18" charset="0"/>
                <a:cs typeface="Times New Roman" pitchFamily="18" charset="0"/>
              </a:rPr>
              <a:t>with additions from other sources</a:t>
            </a:r>
            <a:endParaRPr lang="en-US" sz="16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22, 2011</a:t>
            </a:r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IV.</a:t>
            </a:r>
            <a:fld id="{8DFBADF9-590B-46A3-B334-BA8F8DA717BB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149" name="Text Box 5"/>
          <p:cNvSpPr txBox="1">
            <a:spLocks noChangeArrowheads="1"/>
          </p:cNvSpPr>
          <p:nvPr/>
        </p:nvSpPr>
        <p:spPr bwMode="auto">
          <a:xfrm>
            <a:off x="5638800" y="1745802"/>
            <a:ext cx="3285900" cy="43704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So who’s the winner?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22, 2011</a:t>
            </a:r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IV.</a:t>
            </a:r>
            <a:fld id="{8DFBADF9-590B-46A3-B334-BA8F8DA717B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5622925" y="5949950"/>
            <a:ext cx="20732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0" dirty="0" smtClean="0">
                <a:latin typeface="Times New Roman" pitchFamily="18" charset="0"/>
                <a:cs typeface="Times New Roman" pitchFamily="18" charset="0"/>
              </a:rPr>
              <a:t>Source: Borodin et al., </a:t>
            </a:r>
          </a:p>
          <a:p>
            <a:r>
              <a:rPr lang="en-US" sz="1600" b="0" dirty="0" smtClean="0">
                <a:latin typeface="Times New Roman" pitchFamily="18" charset="0"/>
                <a:cs typeface="Times New Roman" pitchFamily="18" charset="0"/>
              </a:rPr>
              <a:t>ACM TOIT 2005</a:t>
            </a:r>
            <a:endParaRPr lang="en-US" sz="16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817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57200"/>
            <a:ext cx="5257800" cy="6195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7625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Comparison of Link Analysis Methods: </a:t>
            </a:r>
            <a:r>
              <a:rPr lang="en-US" sz="3200" i="1" dirty="0" smtClean="0"/>
              <a:t>Key Authorities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06103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74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414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207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 smtClean="0"/>
              <a:t>Link Analysis for  Query “Classical Guitar” (1)</a:t>
            </a:r>
            <a:endParaRPr lang="en-US" sz="2400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22, 2011</a:t>
            </a:r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IV.</a:t>
            </a:r>
            <a:fld id="{8DFBADF9-590B-46A3-B334-BA8F8DA717B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2590800" y="6172200"/>
            <a:ext cx="491807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600" b="0" smtClean="0">
                <a:latin typeface="Times New Roman" pitchFamily="18" charset="0"/>
                <a:cs typeface="Times New Roman" pitchFamily="18" charset="0"/>
              </a:rPr>
              <a:t>Source: Borodin et al., ACM TOIT 2005</a:t>
            </a:r>
            <a:endParaRPr lang="en-US" sz="1600" b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715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09600"/>
            <a:ext cx="8305799" cy="6018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2846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207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 smtClean="0"/>
              <a:t>Link Analysis for  Query “Classical Guitar” (2)</a:t>
            </a:r>
            <a:endParaRPr lang="en-US" sz="2400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22, 2011</a:t>
            </a:r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IV.</a:t>
            </a:r>
            <a:fld id="{8DFBADF9-590B-46A3-B334-BA8F8DA717B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2590800" y="6096000"/>
            <a:ext cx="491807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600" b="0" smtClean="0">
                <a:latin typeface="Times New Roman" pitchFamily="18" charset="0"/>
                <a:cs typeface="Times New Roman" pitchFamily="18" charset="0"/>
              </a:rPr>
              <a:t>Source: Borodin et al., ACM TOIT 2005</a:t>
            </a:r>
            <a:endParaRPr lang="en-US" sz="1600" b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612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20713"/>
            <a:ext cx="8845540" cy="550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4831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207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 smtClean="0"/>
              <a:t>Link Analysis for  Query “Classical Guitar” (3)</a:t>
            </a:r>
            <a:endParaRPr lang="en-US" sz="2400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22, 2011</a:t>
            </a:r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IV.</a:t>
            </a:r>
            <a:fld id="{8DFBADF9-590B-46A3-B334-BA8F8DA717B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2362200" y="6248400"/>
            <a:ext cx="491807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600" b="0" dirty="0" smtClean="0">
                <a:latin typeface="Times New Roman" pitchFamily="18" charset="0"/>
                <a:cs typeface="Times New Roman" pitchFamily="18" charset="0"/>
              </a:rPr>
              <a:t>Source: Borodin et al., ACM TOIT 2005</a:t>
            </a:r>
            <a:endParaRPr lang="en-US" sz="16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510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21549"/>
            <a:ext cx="8372475" cy="1581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51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092470"/>
            <a:ext cx="8372475" cy="4119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4510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685800"/>
          </a:xfrm>
        </p:spPr>
        <p:txBody>
          <a:bodyPr>
            <a:noAutofit/>
          </a:bodyPr>
          <a:lstStyle/>
          <a:p>
            <a:r>
              <a:rPr lang="en-US" sz="3600" dirty="0" smtClean="0"/>
              <a:t>Efficiency of </a:t>
            </a:r>
            <a:r>
              <a:rPr lang="en-US" sz="3600" dirty="0" err="1" smtClean="0"/>
              <a:t>PageRank</a:t>
            </a:r>
            <a:r>
              <a:rPr lang="en-US" sz="3600" dirty="0" smtClean="0"/>
              <a:t> Computation</a:t>
            </a:r>
            <a:br>
              <a:rPr lang="en-US" sz="3600" dirty="0" smtClean="0"/>
            </a:br>
            <a:r>
              <a:rPr lang="en-US" sz="1800" dirty="0" smtClean="0">
                <a:solidFill>
                  <a:schemeClr val="tx1"/>
                </a:solidFill>
              </a:rPr>
              <a:t>[</a:t>
            </a:r>
            <a:r>
              <a:rPr lang="en-US" sz="1800" dirty="0" err="1" smtClean="0">
                <a:solidFill>
                  <a:schemeClr val="tx1"/>
                </a:solidFill>
              </a:rPr>
              <a:t>Kamvar</a:t>
            </a:r>
            <a:r>
              <a:rPr lang="en-US" sz="1800" dirty="0" smtClean="0">
                <a:solidFill>
                  <a:schemeClr val="tx1"/>
                </a:solidFill>
              </a:rPr>
              <a:t>/</a:t>
            </a:r>
            <a:r>
              <a:rPr lang="en-US" sz="1800" dirty="0" err="1" smtClean="0">
                <a:solidFill>
                  <a:schemeClr val="tx1"/>
                </a:solidFill>
              </a:rPr>
              <a:t>Haveliwala</a:t>
            </a:r>
            <a:r>
              <a:rPr lang="en-US" sz="1800" dirty="0" smtClean="0">
                <a:solidFill>
                  <a:schemeClr val="tx1"/>
                </a:solidFill>
              </a:rPr>
              <a:t>/Manning/</a:t>
            </a:r>
            <a:r>
              <a:rPr lang="en-US" sz="1800" dirty="0" err="1" smtClean="0">
                <a:solidFill>
                  <a:schemeClr val="tx1"/>
                </a:solidFill>
              </a:rPr>
              <a:t>Golub</a:t>
            </a:r>
            <a:r>
              <a:rPr lang="en-US" sz="1800" dirty="0" smtClean="0">
                <a:solidFill>
                  <a:schemeClr val="tx1"/>
                </a:solidFill>
              </a:rPr>
              <a:t> 2003]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22, 2011</a:t>
            </a:r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IV.</a:t>
            </a:r>
            <a:fld id="{8DFBADF9-590B-46A3-B334-BA8F8DA717B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724995" name="Text Box 3"/>
          <p:cNvSpPr txBox="1">
            <a:spLocks noChangeArrowheads="1"/>
          </p:cNvSpPr>
          <p:nvPr/>
        </p:nvSpPr>
        <p:spPr bwMode="auto">
          <a:xfrm>
            <a:off x="181666" y="1052512"/>
            <a:ext cx="6949338" cy="4628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Exploit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block structure of the link graph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>
              <a:lnSpc>
                <a:spcPct val="110000"/>
              </a:lnSpc>
              <a:buAutoNum type="arabicParenR"/>
            </a:pP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Partition link graph by domain names</a:t>
            </a:r>
          </a:p>
          <a:p>
            <a:pPr marL="457200" indent="-457200">
              <a:lnSpc>
                <a:spcPct val="110000"/>
              </a:lnSpc>
              <a:buAutoNum type="arabicParenR"/>
            </a:pPr>
            <a:endParaRPr lang="en-US" sz="1200" b="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2) Compute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local PR vector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 of pages within</a:t>
            </a:r>
          </a:p>
          <a:p>
            <a:pPr>
              <a:lnSpc>
                <a:spcPct val="110000"/>
              </a:lnSpc>
            </a:pP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    each block 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 LPR(</a:t>
            </a:r>
            <a:r>
              <a:rPr lang="en-US" sz="2000" b="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 for page </a:t>
            </a:r>
            <a:r>
              <a:rPr lang="en-US" sz="2000" b="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endParaRPr lang="en-US" sz="2000" b="0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>
              <a:lnSpc>
                <a:spcPct val="110000"/>
              </a:lnSpc>
            </a:pPr>
            <a:endParaRPr lang="en-US" sz="1200" b="0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>
              <a:lnSpc>
                <a:spcPct val="110000"/>
              </a:lnSpc>
            </a:pPr>
            <a:r>
              <a:rPr lang="en-US" sz="20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3) Compute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block rank 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of each block:</a:t>
            </a:r>
          </a:p>
          <a:p>
            <a:pPr>
              <a:lnSpc>
                <a:spcPct val="110000"/>
              </a:lnSpc>
            </a:pPr>
            <a:r>
              <a:rPr lang="en-US" sz="20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a) block link graph B with </a:t>
            </a:r>
          </a:p>
          <a:p>
            <a:pPr>
              <a:lnSpc>
                <a:spcPct val="110000"/>
              </a:lnSpc>
            </a:pPr>
            <a:r>
              <a:rPr lang="en-US" sz="20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b) run PR computation on B,</a:t>
            </a:r>
          </a:p>
          <a:p>
            <a:pPr>
              <a:lnSpc>
                <a:spcPct val="110000"/>
              </a:lnSpc>
            </a:pPr>
            <a:r>
              <a:rPr lang="en-US" sz="20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   yielding BR(I) for block I</a:t>
            </a:r>
          </a:p>
          <a:p>
            <a:pPr>
              <a:lnSpc>
                <a:spcPct val="110000"/>
              </a:lnSpc>
            </a:pPr>
            <a:endParaRPr lang="en-US" sz="1200" b="0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>
              <a:lnSpc>
                <a:spcPct val="110000"/>
              </a:lnSpc>
            </a:pPr>
            <a:r>
              <a:rPr lang="en-US" sz="20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4) Approximate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global PR vector 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using LPR and BR:</a:t>
            </a:r>
          </a:p>
          <a:p>
            <a:pPr>
              <a:lnSpc>
                <a:spcPct val="110000"/>
              </a:lnSpc>
            </a:pPr>
            <a:r>
              <a:rPr lang="en-US" sz="20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a) set </a:t>
            </a:r>
            <a:r>
              <a:rPr lang="en-US" sz="2000" b="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lang="en-US" sz="2000" b="0" baseline="-250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j</a:t>
            </a:r>
            <a:r>
              <a:rPr lang="en-US" sz="2000" b="0" baseline="30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(0)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:= LPR(j)  BR(J) where J is the block that contains j</a:t>
            </a:r>
            <a:endParaRPr lang="en-US" sz="2000" b="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     b) run PR computation on A</a:t>
            </a:r>
            <a:endParaRPr lang="en-US" sz="20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24996" name="Picture 4" descr="blockrank-stanfordberkele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129" y="618067"/>
            <a:ext cx="2732434" cy="296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4997" name="Text Box 5"/>
          <p:cNvSpPr txBox="1">
            <a:spLocks noChangeArrowheads="1"/>
          </p:cNvSpPr>
          <p:nvPr/>
        </p:nvSpPr>
        <p:spPr bwMode="auto">
          <a:xfrm>
            <a:off x="235400" y="5646003"/>
            <a:ext cx="762984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peeds up convergence by factor of 2 in good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block cases”,</a:t>
            </a:r>
          </a:p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however unclear how effective it is in general.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2499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3849350"/>
              </p:ext>
            </p:extLst>
          </p:nvPr>
        </p:nvGraphicFramePr>
        <p:xfrm>
          <a:off x="3262312" y="3200400"/>
          <a:ext cx="2376488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8" name="Formel" r:id="rId4" imgW="1320480" imgH="355320" progId="Equation.3">
                  <p:embed/>
                </p:oleObj>
              </mc:Choice>
              <mc:Fallback>
                <p:oleObj name="Formel" r:id="rId4" imgW="1320480" imgH="35532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2312" y="3200400"/>
                        <a:ext cx="2376488" cy="639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096000" y="3588603"/>
            <a:ext cx="30540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Dotplot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of the Web graph: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Point (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i,j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) for link between pages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and j (pages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sorted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by URL)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91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685800"/>
          </a:xfrm>
        </p:spPr>
        <p:txBody>
          <a:bodyPr>
            <a:noAutofit/>
          </a:bodyPr>
          <a:lstStyle/>
          <a:p>
            <a:r>
              <a:rPr lang="en-US" sz="3600" dirty="0" smtClean="0"/>
              <a:t>Efficiency of Storing </a:t>
            </a:r>
            <a:r>
              <a:rPr lang="en-US" sz="3600" dirty="0" err="1" smtClean="0"/>
              <a:t>PageRank</a:t>
            </a:r>
            <a:r>
              <a:rPr lang="en-US" sz="3600" dirty="0" smtClean="0"/>
              <a:t> Vectors</a:t>
            </a:r>
            <a:br>
              <a:rPr lang="en-US" sz="3600" dirty="0" smtClean="0"/>
            </a:br>
            <a:r>
              <a:rPr lang="en-US" sz="1800" dirty="0" smtClean="0">
                <a:solidFill>
                  <a:schemeClr val="tx1"/>
                </a:solidFill>
              </a:rPr>
              <a:t>[T. </a:t>
            </a:r>
            <a:r>
              <a:rPr lang="en-US" sz="1800" dirty="0" err="1" smtClean="0">
                <a:solidFill>
                  <a:schemeClr val="tx1"/>
                </a:solidFill>
              </a:rPr>
              <a:t>Haveliwala</a:t>
            </a:r>
            <a:r>
              <a:rPr lang="en-US" sz="1800" dirty="0" smtClean="0">
                <a:solidFill>
                  <a:schemeClr val="tx1"/>
                </a:solidFill>
              </a:rPr>
              <a:t>: Internet Computing 2003] 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>
          <a:xfrm>
            <a:off x="3505200" y="6553200"/>
            <a:ext cx="2133600" cy="304800"/>
          </a:xfrm>
        </p:spPr>
        <p:txBody>
          <a:bodyPr/>
          <a:lstStyle/>
          <a:p>
            <a:r>
              <a:rPr lang="en-US" smtClean="0"/>
              <a:t>November 22, 2011</a:t>
            </a:r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152400" y="6553200"/>
            <a:ext cx="2743200" cy="304800"/>
          </a:xfrm>
        </p:spPr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1981200" cy="304800"/>
          </a:xfrm>
        </p:spPr>
        <p:txBody>
          <a:bodyPr/>
          <a:lstStyle/>
          <a:p>
            <a:r>
              <a:rPr lang="en-US" smtClean="0"/>
              <a:t>IV.</a:t>
            </a:r>
            <a:fld id="{8DFBADF9-590B-46A3-B334-BA8F8DA717B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726019" name="Text Box 3"/>
          <p:cNvSpPr txBox="1">
            <a:spLocks noChangeArrowheads="1"/>
          </p:cNvSpPr>
          <p:nvPr/>
        </p:nvSpPr>
        <p:spPr bwMode="auto">
          <a:xfrm>
            <a:off x="143407" y="997803"/>
            <a:ext cx="623254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Memory-efficient encoding of PR vectors</a:t>
            </a:r>
          </a:p>
          <a:p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(important for large number of topic-specific vectors)</a:t>
            </a:r>
            <a:endParaRPr lang="en-US" sz="2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6020" name="Text Box 4"/>
          <p:cNvSpPr txBox="1">
            <a:spLocks noChangeArrowheads="1"/>
          </p:cNvSpPr>
          <p:nvPr/>
        </p:nvSpPr>
        <p:spPr bwMode="auto">
          <a:xfrm>
            <a:off x="524407" y="1736725"/>
            <a:ext cx="601498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0" smtClean="0">
                <a:latin typeface="Times New Roman" pitchFamily="18" charset="0"/>
                <a:cs typeface="Times New Roman" pitchFamily="18" charset="0"/>
                <a:sym typeface="Symbol"/>
              </a:rPr>
              <a:t> </a:t>
            </a:r>
            <a:r>
              <a:rPr lang="en-US" sz="2000" b="0" smtClean="0">
                <a:latin typeface="Times New Roman" pitchFamily="18" charset="0"/>
                <a:cs typeface="Times New Roman" pitchFamily="18" charset="0"/>
              </a:rPr>
              <a:t>100 topics * 20 Bio. pages * 4 Bytes would cost 8 TB</a:t>
            </a:r>
            <a:endParaRPr lang="en-US" sz="2000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6021" name="Text Box 5"/>
          <p:cNvSpPr txBox="1">
            <a:spLocks noChangeArrowheads="1"/>
          </p:cNvSpPr>
          <p:nvPr/>
        </p:nvSpPr>
        <p:spPr bwMode="auto">
          <a:xfrm>
            <a:off x="203732" y="2164140"/>
            <a:ext cx="8281883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200" b="0" u="sng" dirty="0" smtClean="0">
                <a:latin typeface="Times New Roman" pitchFamily="18" charset="0"/>
                <a:cs typeface="Times New Roman" pitchFamily="18" charset="0"/>
              </a:rPr>
              <a:t>Key idea:</a:t>
            </a:r>
          </a:p>
          <a:p>
            <a:pPr>
              <a:buFontTx/>
              <a:buChar char="•"/>
            </a:pP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Map real PR scores to n cells and encode cell no into ceil(log</a:t>
            </a:r>
            <a:r>
              <a:rPr lang="en-US" sz="2200" b="0" baseline="-25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n) bits</a:t>
            </a:r>
          </a:p>
          <a:p>
            <a:pPr>
              <a:buFontTx/>
              <a:buChar char="•"/>
            </a:pP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Approx. PR score of page 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is the mean score of the cell that contains 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sz="2200" b="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Should use non-uniform partitioning of score values to form cells</a:t>
            </a:r>
            <a:endParaRPr lang="en-US" sz="2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6022" name="Text Box 6"/>
          <p:cNvSpPr txBox="1">
            <a:spLocks noChangeArrowheads="1"/>
          </p:cNvSpPr>
          <p:nvPr/>
        </p:nvSpPr>
        <p:spPr bwMode="auto">
          <a:xfrm>
            <a:off x="219607" y="3733800"/>
            <a:ext cx="8176982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Possible encoding schemes:</a:t>
            </a:r>
          </a:p>
          <a:p>
            <a:pPr>
              <a:buFontTx/>
              <a:buChar char="•"/>
            </a:pP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Equi</a:t>
            </a:r>
            <a:r>
              <a:rPr lang="en-US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-depth partitioning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: choose cell boundaries such that</a:t>
            </a:r>
          </a:p>
          <a:p>
            <a:endParaRPr lang="en-US" sz="1000" b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		is the same for each cell</a:t>
            </a:r>
          </a:p>
          <a:p>
            <a:pPr>
              <a:buFontTx/>
              <a:buChar char="•"/>
            </a:pPr>
            <a:endParaRPr lang="en-US" sz="2200" b="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Equi</a:t>
            </a:r>
            <a:r>
              <a:rPr lang="en-US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-width partitioning with log values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: first transform all</a:t>
            </a:r>
          </a:p>
          <a:p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 PR values into log PR, then choose 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</a:rPr>
              <a:t>equi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-width boundaries</a:t>
            </a:r>
          </a:p>
          <a:p>
            <a:pPr>
              <a:buFontTx/>
              <a:buChar char="•"/>
            </a:pP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Cell no. could be variable-length encoded (e.g., using Huffman code)</a:t>
            </a:r>
            <a:endParaRPr lang="en-US" sz="2200" b="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2602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1393674"/>
              </p:ext>
            </p:extLst>
          </p:nvPr>
        </p:nvGraphicFramePr>
        <p:xfrm>
          <a:off x="914400" y="4572000"/>
          <a:ext cx="1168400" cy="677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63" name="Formel" r:id="rId3" imgW="634680" imgH="368280" progId="Equation.3">
                  <p:embed/>
                </p:oleObj>
              </mc:Choice>
              <mc:Fallback>
                <p:oleObj name="Formel" r:id="rId3" imgW="634680" imgH="368280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572000"/>
                        <a:ext cx="1168400" cy="677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016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6858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SimRank: </a:t>
            </a:r>
            <a:r>
              <a:rPr lang="en-US" sz="3200" dirty="0" smtClean="0"/>
              <a:t>Measuring Structural Context Similarity</a:t>
            </a:r>
            <a:br>
              <a:rPr lang="en-US" sz="3200" dirty="0" smtClean="0"/>
            </a:br>
            <a:r>
              <a:rPr lang="en-US" sz="2000" dirty="0" smtClean="0">
                <a:solidFill>
                  <a:schemeClr val="tx1"/>
                </a:solidFill>
              </a:rPr>
              <a:t>[</a:t>
            </a:r>
            <a:r>
              <a:rPr lang="en-US" sz="2000" dirty="0" err="1" smtClean="0">
                <a:solidFill>
                  <a:schemeClr val="tx1"/>
                </a:solidFill>
              </a:rPr>
              <a:t>Jeh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</a:rPr>
              <a:t>Widom</a:t>
            </a:r>
            <a:r>
              <a:rPr lang="en-US" sz="2000" dirty="0" smtClean="0">
                <a:solidFill>
                  <a:schemeClr val="tx1"/>
                </a:solidFill>
              </a:rPr>
              <a:t>: KDD 02]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22, 2011</a:t>
            </a:r>
            <a:endParaRPr lang="de-DE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IV.</a:t>
            </a:r>
            <a:fld id="{8DFBADF9-590B-46A3-B334-BA8F8DA717BB}" type="slidenum">
              <a:rPr lang="en-US" smtClean="0"/>
              <a:pPr/>
              <a:t>26</a:t>
            </a:fld>
            <a:endParaRPr lang="en-US" dirty="0"/>
          </a:p>
        </p:txBody>
      </p:sp>
      <p:grpSp>
        <p:nvGrpSpPr>
          <p:cNvPr id="120" name="Group 119"/>
          <p:cNvGrpSpPr/>
          <p:nvPr/>
        </p:nvGrpSpPr>
        <p:grpSpPr>
          <a:xfrm>
            <a:off x="4912319" y="685800"/>
            <a:ext cx="4079281" cy="4337834"/>
            <a:chOff x="4912319" y="685800"/>
            <a:chExt cx="4079281" cy="4337834"/>
          </a:xfrm>
        </p:grpSpPr>
        <p:sp>
          <p:nvSpPr>
            <p:cNvPr id="112" name="TextBox 111"/>
            <p:cNvSpPr txBox="1"/>
            <p:nvPr/>
          </p:nvSpPr>
          <p:spPr>
            <a:xfrm>
              <a:off x="4912319" y="2057400"/>
              <a:ext cx="72648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{A,A}</a:t>
              </a:r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8" name="TextBox 177"/>
            <p:cNvSpPr txBox="1"/>
            <p:nvPr/>
          </p:nvSpPr>
          <p:spPr>
            <a:xfrm>
              <a:off x="4923540" y="3048000"/>
              <a:ext cx="7152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{A,B}</a:t>
              </a:r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4934761" y="4004846"/>
              <a:ext cx="70403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{B,B}</a:t>
              </a:r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96" name="Group 195"/>
            <p:cNvGrpSpPr/>
            <p:nvPr/>
          </p:nvGrpSpPr>
          <p:grpSpPr>
            <a:xfrm>
              <a:off x="5006234" y="685800"/>
              <a:ext cx="3985366" cy="4337834"/>
              <a:chOff x="4714061" y="846892"/>
              <a:chExt cx="3985366" cy="4337834"/>
            </a:xfrm>
          </p:grpSpPr>
          <p:sp>
            <p:nvSpPr>
              <p:cNvPr id="89" name="Oval 88"/>
              <p:cNvSpPr/>
              <p:nvPr/>
            </p:nvSpPr>
            <p:spPr>
              <a:xfrm>
                <a:off x="4751663" y="1905000"/>
                <a:ext cx="381000" cy="381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6504263" y="1066800"/>
                <a:ext cx="381000" cy="381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4751663" y="2895600"/>
                <a:ext cx="381000" cy="381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6946827" y="1066800"/>
                <a:ext cx="156145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latin typeface="Times New Roman" pitchFamily="18" charset="0"/>
                    <a:cs typeface="Times New Roman" pitchFamily="18" charset="0"/>
                  </a:rPr>
                  <a:t>{sugar, frosting}</a:t>
                </a:r>
                <a:endParaRPr lang="en-US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6477000" y="1603326"/>
                <a:ext cx="381000" cy="381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6477000" y="2136726"/>
                <a:ext cx="381000" cy="381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6477000" y="2670126"/>
                <a:ext cx="381000" cy="381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4751663" y="3824794"/>
                <a:ext cx="381000" cy="381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4914900" y="1905000"/>
                <a:ext cx="381000" cy="381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4904063" y="2895600"/>
                <a:ext cx="381000" cy="381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9" name="Oval 98"/>
              <p:cNvSpPr/>
              <p:nvPr/>
            </p:nvSpPr>
            <p:spPr>
              <a:xfrm>
                <a:off x="4904063" y="3824794"/>
                <a:ext cx="381000" cy="381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6629400" y="1066800"/>
                <a:ext cx="381000" cy="381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6602137" y="1603326"/>
                <a:ext cx="381000" cy="381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6602137" y="2136726"/>
                <a:ext cx="381000" cy="381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6602137" y="2670126"/>
                <a:ext cx="381000" cy="381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6504263" y="3200400"/>
                <a:ext cx="381000" cy="381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5" name="Oval 104"/>
              <p:cNvSpPr/>
              <p:nvPr/>
            </p:nvSpPr>
            <p:spPr>
              <a:xfrm>
                <a:off x="6477000" y="3736926"/>
                <a:ext cx="381000" cy="381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6477000" y="4270326"/>
                <a:ext cx="381000" cy="381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6477000" y="4803726"/>
                <a:ext cx="381000" cy="381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6629400" y="3200400"/>
                <a:ext cx="381000" cy="381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9" name="Oval 108"/>
              <p:cNvSpPr/>
              <p:nvPr/>
            </p:nvSpPr>
            <p:spPr>
              <a:xfrm>
                <a:off x="6602137" y="3736926"/>
                <a:ext cx="381000" cy="381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6602137" y="4270326"/>
                <a:ext cx="381000" cy="381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6602137" y="4803726"/>
                <a:ext cx="381000" cy="381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3" name="TextBox 112"/>
              <p:cNvSpPr txBox="1"/>
              <p:nvPr/>
            </p:nvSpPr>
            <p:spPr>
              <a:xfrm>
                <a:off x="6883693" y="2133600"/>
                <a:ext cx="132100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latin typeface="Times New Roman" pitchFamily="18" charset="0"/>
                    <a:cs typeface="Times New Roman" pitchFamily="18" charset="0"/>
                  </a:rPr>
                  <a:t>{sugar, flour}</a:t>
                </a:r>
                <a:endParaRPr lang="en-US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4" name="TextBox 113"/>
              <p:cNvSpPr txBox="1"/>
              <p:nvPr/>
            </p:nvSpPr>
            <p:spPr>
              <a:xfrm>
                <a:off x="6934200" y="2667000"/>
                <a:ext cx="176522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latin typeface="Times New Roman" pitchFamily="18" charset="0"/>
                    <a:cs typeface="Times New Roman" pitchFamily="18" charset="0"/>
                  </a:rPr>
                  <a:t>{frosting, frosting}</a:t>
                </a:r>
                <a:endParaRPr lang="en-US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>
                <a:off x="6934200" y="3200400"/>
                <a:ext cx="150073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latin typeface="Times New Roman" pitchFamily="18" charset="0"/>
                    <a:cs typeface="Times New Roman" pitchFamily="18" charset="0"/>
                  </a:rPr>
                  <a:t>{frosting, eggs}</a:t>
                </a:r>
                <a:endParaRPr lang="en-US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6" name="TextBox 115"/>
              <p:cNvSpPr txBox="1"/>
              <p:nvPr/>
            </p:nvSpPr>
            <p:spPr>
              <a:xfrm>
                <a:off x="6908520" y="3733800"/>
                <a:ext cx="152477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latin typeface="Times New Roman" pitchFamily="18" charset="0"/>
                    <a:cs typeface="Times New Roman" pitchFamily="18" charset="0"/>
                  </a:rPr>
                  <a:t>{frosting, flour}</a:t>
                </a:r>
                <a:endParaRPr lang="en-US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7" name="TextBox 116"/>
              <p:cNvSpPr txBox="1"/>
              <p:nvPr/>
            </p:nvSpPr>
            <p:spPr>
              <a:xfrm>
                <a:off x="6934200" y="4267200"/>
                <a:ext cx="123623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latin typeface="Times New Roman" pitchFamily="18" charset="0"/>
                    <a:cs typeface="Times New Roman" pitchFamily="18" charset="0"/>
                  </a:rPr>
                  <a:t>{eggs, eggs}</a:t>
                </a:r>
                <a:endParaRPr lang="en-US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6934200" y="4800600"/>
                <a:ext cx="126028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latin typeface="Times New Roman" pitchFamily="18" charset="0"/>
                    <a:cs typeface="Times New Roman" pitchFamily="18" charset="0"/>
                  </a:rPr>
                  <a:t>{eggs, flour}</a:t>
                </a:r>
                <a:endParaRPr lang="en-US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19" name="Straight Arrow Connector 118"/>
              <p:cNvCxnSpPr>
                <a:stCxn id="97" idx="0"/>
                <a:endCxn id="90" idx="2"/>
              </p:cNvCxnSpPr>
              <p:nvPr/>
            </p:nvCxnSpPr>
            <p:spPr>
              <a:xfrm flipV="1">
                <a:off x="5105400" y="1257300"/>
                <a:ext cx="1398863" cy="64770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Arrow Connector 121"/>
              <p:cNvCxnSpPr>
                <a:stCxn id="97" idx="6"/>
                <a:endCxn id="93" idx="2"/>
              </p:cNvCxnSpPr>
              <p:nvPr/>
            </p:nvCxnSpPr>
            <p:spPr>
              <a:xfrm flipV="1">
                <a:off x="5295900" y="1793826"/>
                <a:ext cx="1181100" cy="30167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Arrow Connector 124"/>
              <p:cNvCxnSpPr>
                <a:stCxn id="97" idx="5"/>
                <a:endCxn id="104" idx="2"/>
              </p:cNvCxnSpPr>
              <p:nvPr/>
            </p:nvCxnSpPr>
            <p:spPr>
              <a:xfrm>
                <a:off x="5240104" y="2230204"/>
                <a:ext cx="1264159" cy="116069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Arrow Connector 127"/>
              <p:cNvCxnSpPr>
                <a:stCxn id="98" idx="6"/>
                <a:endCxn id="90" idx="3"/>
              </p:cNvCxnSpPr>
              <p:nvPr/>
            </p:nvCxnSpPr>
            <p:spPr>
              <a:xfrm flipV="1">
                <a:off x="5285063" y="1392004"/>
                <a:ext cx="1274996" cy="169409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Arrow Connector 128"/>
              <p:cNvCxnSpPr>
                <a:stCxn id="98" idx="6"/>
                <a:endCxn id="93" idx="3"/>
              </p:cNvCxnSpPr>
              <p:nvPr/>
            </p:nvCxnSpPr>
            <p:spPr>
              <a:xfrm flipV="1">
                <a:off x="5285063" y="1928530"/>
                <a:ext cx="1247733" cy="115757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Arrow Connector 129"/>
              <p:cNvCxnSpPr>
                <a:stCxn id="98" idx="6"/>
                <a:endCxn id="94" idx="2"/>
              </p:cNvCxnSpPr>
              <p:nvPr/>
            </p:nvCxnSpPr>
            <p:spPr>
              <a:xfrm flipV="1">
                <a:off x="5285063" y="2327226"/>
                <a:ext cx="1191937" cy="75887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Arrow Connector 139"/>
              <p:cNvCxnSpPr>
                <a:stCxn id="98" idx="6"/>
                <a:endCxn id="95" idx="2"/>
              </p:cNvCxnSpPr>
              <p:nvPr/>
            </p:nvCxnSpPr>
            <p:spPr>
              <a:xfrm flipV="1">
                <a:off x="5285063" y="2860626"/>
                <a:ext cx="1191937" cy="22547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Arrow Connector 142"/>
              <p:cNvCxnSpPr>
                <a:stCxn id="98" idx="6"/>
                <a:endCxn id="104" idx="2"/>
              </p:cNvCxnSpPr>
              <p:nvPr/>
            </p:nvCxnSpPr>
            <p:spPr>
              <a:xfrm>
                <a:off x="5285063" y="3086100"/>
                <a:ext cx="1219200" cy="30480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Arrow Connector 145"/>
              <p:cNvCxnSpPr>
                <a:stCxn id="98" idx="6"/>
                <a:endCxn id="105" idx="2"/>
              </p:cNvCxnSpPr>
              <p:nvPr/>
            </p:nvCxnSpPr>
            <p:spPr>
              <a:xfrm>
                <a:off x="5285063" y="3086100"/>
                <a:ext cx="1191937" cy="84132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Arrow Connector 148"/>
              <p:cNvCxnSpPr>
                <a:stCxn id="98" idx="6"/>
                <a:endCxn id="106" idx="1"/>
              </p:cNvCxnSpPr>
              <p:nvPr/>
            </p:nvCxnSpPr>
            <p:spPr>
              <a:xfrm>
                <a:off x="5285063" y="3086100"/>
                <a:ext cx="1247733" cy="1240022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Arrow Connector 151"/>
              <p:cNvCxnSpPr>
                <a:stCxn id="98" idx="6"/>
                <a:endCxn id="107" idx="1"/>
              </p:cNvCxnSpPr>
              <p:nvPr/>
            </p:nvCxnSpPr>
            <p:spPr>
              <a:xfrm>
                <a:off x="5285063" y="3086100"/>
                <a:ext cx="1247733" cy="1773422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Arrow Connector 154"/>
              <p:cNvCxnSpPr>
                <a:stCxn id="99" idx="6"/>
                <a:endCxn id="105" idx="2"/>
              </p:cNvCxnSpPr>
              <p:nvPr/>
            </p:nvCxnSpPr>
            <p:spPr>
              <a:xfrm flipV="1">
                <a:off x="5285063" y="3927426"/>
                <a:ext cx="1191937" cy="8786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Arrow Connector 156"/>
              <p:cNvCxnSpPr>
                <a:stCxn id="99" idx="6"/>
                <a:endCxn id="106" idx="2"/>
              </p:cNvCxnSpPr>
              <p:nvPr/>
            </p:nvCxnSpPr>
            <p:spPr>
              <a:xfrm>
                <a:off x="5285063" y="4015294"/>
                <a:ext cx="1191937" cy="445532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Arrow Connector 157"/>
              <p:cNvCxnSpPr>
                <a:stCxn id="99" idx="6"/>
                <a:endCxn id="107" idx="2"/>
              </p:cNvCxnSpPr>
              <p:nvPr/>
            </p:nvCxnSpPr>
            <p:spPr>
              <a:xfrm>
                <a:off x="5285063" y="4015294"/>
                <a:ext cx="1191937" cy="978932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7" name="TextBox 176"/>
              <p:cNvSpPr txBox="1"/>
              <p:nvPr/>
            </p:nvSpPr>
            <p:spPr>
              <a:xfrm>
                <a:off x="6934200" y="1642646"/>
                <a:ext cx="129695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latin typeface="Times New Roman" pitchFamily="18" charset="0"/>
                    <a:cs typeface="Times New Roman" pitchFamily="18" charset="0"/>
                  </a:rPr>
                  <a:t>{sugar, eggs}</a:t>
                </a:r>
                <a:endParaRPr lang="en-US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0" name="TextBox 179"/>
              <p:cNvSpPr txBox="1"/>
              <p:nvPr/>
            </p:nvSpPr>
            <p:spPr>
              <a:xfrm>
                <a:off x="4724400" y="1600200"/>
                <a:ext cx="44114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latin typeface="Times New Roman" pitchFamily="18" charset="0"/>
                    <a:cs typeface="Times New Roman" pitchFamily="18" charset="0"/>
                  </a:rPr>
                  <a:t>1.0</a:t>
                </a:r>
                <a:endParaRPr lang="en-US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1" name="TextBox 180"/>
              <p:cNvSpPr txBox="1"/>
              <p:nvPr/>
            </p:nvSpPr>
            <p:spPr>
              <a:xfrm>
                <a:off x="4724400" y="2590800"/>
                <a:ext cx="54373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latin typeface="Times New Roman" pitchFamily="18" charset="0"/>
                    <a:cs typeface="Times New Roman" pitchFamily="18" charset="0"/>
                  </a:rPr>
                  <a:t>0.55</a:t>
                </a:r>
                <a:endParaRPr lang="en-US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2" name="TextBox 181"/>
              <p:cNvSpPr txBox="1"/>
              <p:nvPr/>
            </p:nvSpPr>
            <p:spPr>
              <a:xfrm>
                <a:off x="4714061" y="3547646"/>
                <a:ext cx="44114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latin typeface="Times New Roman" pitchFamily="18" charset="0"/>
                    <a:cs typeface="Times New Roman" pitchFamily="18" charset="0"/>
                  </a:rPr>
                  <a:t>1.0</a:t>
                </a:r>
                <a:endParaRPr lang="en-US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3" name="TextBox 182"/>
              <p:cNvSpPr txBox="1"/>
              <p:nvPr/>
            </p:nvSpPr>
            <p:spPr>
              <a:xfrm>
                <a:off x="6946827" y="846892"/>
                <a:ext cx="54373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latin typeface="Times New Roman" pitchFamily="18" charset="0"/>
                    <a:cs typeface="Times New Roman" pitchFamily="18" charset="0"/>
                  </a:rPr>
                  <a:t>0.62</a:t>
                </a:r>
                <a:endParaRPr lang="en-US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4" name="TextBox 183"/>
              <p:cNvSpPr txBox="1"/>
              <p:nvPr/>
            </p:nvSpPr>
            <p:spPr>
              <a:xfrm>
                <a:off x="6923861" y="1447800"/>
                <a:ext cx="54373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latin typeface="Times New Roman" pitchFamily="18" charset="0"/>
                    <a:cs typeface="Times New Roman" pitchFamily="18" charset="0"/>
                  </a:rPr>
                  <a:t>0.62</a:t>
                </a:r>
                <a:endParaRPr lang="en-US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5" name="TextBox 184"/>
              <p:cNvSpPr txBox="1"/>
              <p:nvPr/>
            </p:nvSpPr>
            <p:spPr>
              <a:xfrm>
                <a:off x="6923861" y="1905000"/>
                <a:ext cx="54373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latin typeface="Times New Roman" pitchFamily="18" charset="0"/>
                    <a:cs typeface="Times New Roman" pitchFamily="18" charset="0"/>
                  </a:rPr>
                  <a:t>0.44</a:t>
                </a:r>
                <a:endParaRPr lang="en-US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6" name="TextBox 185"/>
              <p:cNvSpPr txBox="1"/>
              <p:nvPr/>
            </p:nvSpPr>
            <p:spPr>
              <a:xfrm>
                <a:off x="6934200" y="2480846"/>
                <a:ext cx="44114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latin typeface="Times New Roman" pitchFamily="18" charset="0"/>
                    <a:cs typeface="Times New Roman" pitchFamily="18" charset="0"/>
                  </a:rPr>
                  <a:t>1.0</a:t>
                </a:r>
                <a:endParaRPr lang="en-US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7" name="TextBox 186"/>
              <p:cNvSpPr txBox="1"/>
              <p:nvPr/>
            </p:nvSpPr>
            <p:spPr>
              <a:xfrm>
                <a:off x="6934200" y="2971800"/>
                <a:ext cx="44114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latin typeface="Times New Roman" pitchFamily="18" charset="0"/>
                    <a:cs typeface="Times New Roman" pitchFamily="18" charset="0"/>
                  </a:rPr>
                  <a:t>1.0</a:t>
                </a:r>
                <a:endParaRPr lang="en-US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8" name="TextBox 187"/>
              <p:cNvSpPr txBox="1"/>
              <p:nvPr/>
            </p:nvSpPr>
            <p:spPr>
              <a:xfrm>
                <a:off x="6934200" y="3547646"/>
                <a:ext cx="54373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latin typeface="Times New Roman" pitchFamily="18" charset="0"/>
                    <a:cs typeface="Times New Roman" pitchFamily="18" charset="0"/>
                  </a:rPr>
                  <a:t>0.62</a:t>
                </a:r>
                <a:endParaRPr lang="en-US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9" name="TextBox 188"/>
              <p:cNvSpPr txBox="1"/>
              <p:nvPr/>
            </p:nvSpPr>
            <p:spPr>
              <a:xfrm>
                <a:off x="6934200" y="4614446"/>
                <a:ext cx="54373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latin typeface="Times New Roman" pitchFamily="18" charset="0"/>
                    <a:cs typeface="Times New Roman" pitchFamily="18" charset="0"/>
                  </a:rPr>
                  <a:t>0.62</a:t>
                </a:r>
                <a:endParaRPr lang="en-US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0" name="TextBox 189"/>
              <p:cNvSpPr txBox="1"/>
              <p:nvPr/>
            </p:nvSpPr>
            <p:spPr>
              <a:xfrm>
                <a:off x="6934200" y="4081046"/>
                <a:ext cx="44114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latin typeface="Times New Roman" pitchFamily="18" charset="0"/>
                    <a:cs typeface="Times New Roman" pitchFamily="18" charset="0"/>
                  </a:rPr>
                  <a:t>1.0</a:t>
                </a:r>
                <a:endParaRPr lang="en-US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91" name="Right Arrow 190"/>
          <p:cNvSpPr/>
          <p:nvPr/>
        </p:nvSpPr>
        <p:spPr>
          <a:xfrm>
            <a:off x="4114800" y="2712594"/>
            <a:ext cx="533400" cy="594612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2097" name="Object 1"/>
          <p:cNvGraphicFramePr>
            <a:graphicFrameLocks noChangeAspect="1"/>
          </p:cNvGraphicFramePr>
          <p:nvPr/>
        </p:nvGraphicFramePr>
        <p:xfrm>
          <a:off x="204788" y="4876800"/>
          <a:ext cx="5027612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099" name="Formel" r:id="rId3" imgW="3035160" imgH="457200" progId="Equation.3">
                  <p:embed/>
                </p:oleObj>
              </mc:Choice>
              <mc:Fallback>
                <p:oleObj name="Formel" r:id="rId3" imgW="3035160" imgH="4572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788" y="4876800"/>
                        <a:ext cx="5027612" cy="757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098" name="Object 2"/>
          <p:cNvGraphicFramePr>
            <a:graphicFrameLocks noChangeAspect="1"/>
          </p:cNvGraphicFramePr>
          <p:nvPr/>
        </p:nvGraphicFramePr>
        <p:xfrm>
          <a:off x="354013" y="5711825"/>
          <a:ext cx="4459287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00" name="Formel" r:id="rId5" imgW="2692080" imgH="457200" progId="Equation.3">
                  <p:embed/>
                </p:oleObj>
              </mc:Choice>
              <mc:Fallback>
                <p:oleObj name="Formel" r:id="rId5" imgW="2692080" imgH="457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013" y="5711825"/>
                        <a:ext cx="4459287" cy="757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2" name="TextBox 191"/>
          <p:cNvSpPr txBox="1"/>
          <p:nvPr/>
        </p:nvSpPr>
        <p:spPr>
          <a:xfrm>
            <a:off x="5749149" y="5153561"/>
            <a:ext cx="3166251" cy="16312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000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(a) –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i-th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object in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a’s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inlink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neighborhood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(a)   –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i-th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object in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a’s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outlink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neighborhood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and constants c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,c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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[0,1]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3" name="TextBox 192"/>
          <p:cNvSpPr txBox="1"/>
          <p:nvPr/>
        </p:nvSpPr>
        <p:spPr>
          <a:xfrm>
            <a:off x="152400" y="838200"/>
            <a:ext cx="38188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Idea: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Two objects are similar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if they relate to objects that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are similar objects!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7" name="Group 196"/>
          <p:cNvGrpSpPr/>
          <p:nvPr/>
        </p:nvGrpSpPr>
        <p:grpSpPr>
          <a:xfrm>
            <a:off x="1418455" y="1777768"/>
            <a:ext cx="2467745" cy="2946632"/>
            <a:chOff x="1380355" y="1752600"/>
            <a:chExt cx="2467745" cy="2946632"/>
          </a:xfrm>
        </p:grpSpPr>
        <p:sp>
          <p:nvSpPr>
            <p:cNvPr id="10" name="Oval 9"/>
            <p:cNvSpPr/>
            <p:nvPr/>
          </p:nvSpPr>
          <p:spPr>
            <a:xfrm>
              <a:off x="1612533" y="2492558"/>
              <a:ext cx="381000" cy="381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3250833" y="1752600"/>
              <a:ext cx="381000" cy="381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" name="Straight Arrow Connector 11"/>
            <p:cNvCxnSpPr>
              <a:stCxn id="10" idx="7"/>
              <a:endCxn id="11" idx="2"/>
            </p:cNvCxnSpPr>
            <p:nvPr/>
          </p:nvCxnSpPr>
          <p:spPr>
            <a:xfrm flipV="1">
              <a:off x="1937737" y="1943100"/>
              <a:ext cx="1313096" cy="60525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/>
            <p:cNvSpPr/>
            <p:nvPr/>
          </p:nvSpPr>
          <p:spPr>
            <a:xfrm>
              <a:off x="1612533" y="3483158"/>
              <a:ext cx="381000" cy="381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124200" y="2057400"/>
              <a:ext cx="6303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sugar</a:t>
              </a:r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3223570" y="2483822"/>
              <a:ext cx="381000" cy="381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022233" y="2809026"/>
              <a:ext cx="8258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frosting</a:t>
              </a:r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3223570" y="3254558"/>
              <a:ext cx="381000" cy="381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098433" y="3579762"/>
              <a:ext cx="5613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eggs</a:t>
              </a:r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3223570" y="4016558"/>
              <a:ext cx="381000" cy="381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098433" y="4360678"/>
              <a:ext cx="58541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flour</a:t>
              </a:r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5" name="Straight Arrow Connector 64"/>
            <p:cNvCxnSpPr>
              <a:stCxn id="10" idx="6"/>
              <a:endCxn id="58" idx="2"/>
            </p:cNvCxnSpPr>
            <p:nvPr/>
          </p:nvCxnSpPr>
          <p:spPr>
            <a:xfrm flipV="1">
              <a:off x="1993533" y="2674322"/>
              <a:ext cx="1230037" cy="873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>
              <a:stCxn id="10" idx="5"/>
              <a:endCxn id="60" idx="1"/>
            </p:cNvCxnSpPr>
            <p:nvPr/>
          </p:nvCxnSpPr>
          <p:spPr>
            <a:xfrm>
              <a:off x="1937737" y="2817762"/>
              <a:ext cx="1341629" cy="49259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>
              <a:stCxn id="13" idx="7"/>
              <a:endCxn id="58" idx="3"/>
            </p:cNvCxnSpPr>
            <p:nvPr/>
          </p:nvCxnSpPr>
          <p:spPr>
            <a:xfrm flipV="1">
              <a:off x="1937737" y="2809026"/>
              <a:ext cx="1341629" cy="72992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>
              <a:stCxn id="13" idx="6"/>
              <a:endCxn id="60" idx="2"/>
            </p:cNvCxnSpPr>
            <p:nvPr/>
          </p:nvCxnSpPr>
          <p:spPr>
            <a:xfrm flipV="1">
              <a:off x="1993533" y="3445058"/>
              <a:ext cx="1230037" cy="2286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>
              <a:stCxn id="13" idx="5"/>
              <a:endCxn id="62" idx="1"/>
            </p:cNvCxnSpPr>
            <p:nvPr/>
          </p:nvCxnSpPr>
          <p:spPr>
            <a:xfrm>
              <a:off x="1937737" y="3808362"/>
              <a:ext cx="1341629" cy="26399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" name="TextBox 193"/>
            <p:cNvSpPr txBox="1"/>
            <p:nvPr/>
          </p:nvSpPr>
          <p:spPr>
            <a:xfrm>
              <a:off x="1380355" y="2794232"/>
              <a:ext cx="86754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>
                  <a:latin typeface="Times New Roman" pitchFamily="18" charset="0"/>
                  <a:cs typeface="Times New Roman" pitchFamily="18" charset="0"/>
                </a:rPr>
                <a:t>Person</a:t>
              </a:r>
              <a:r>
                <a:rPr lang="en-US" sz="2000" baseline="-25000" dirty="0" err="1" smtClean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1600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5" name="TextBox 194"/>
            <p:cNvSpPr txBox="1"/>
            <p:nvPr/>
          </p:nvSpPr>
          <p:spPr>
            <a:xfrm>
              <a:off x="1380355" y="3784832"/>
              <a:ext cx="8579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>
                  <a:latin typeface="Times New Roman" pitchFamily="18" charset="0"/>
                  <a:cs typeface="Times New Roman" pitchFamily="18" charset="0"/>
                </a:rPr>
                <a:t>Person</a:t>
              </a:r>
              <a:r>
                <a:rPr lang="en-US" sz="2000" baseline="-25000" dirty="0" err="1" smtClean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1600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4186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2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2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" grpId="0" animBg="1"/>
      <p:bldP spid="19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2"/>
          <p:cNvSpPr>
            <a:spLocks noChangeArrowheads="1"/>
          </p:cNvSpPr>
          <p:nvPr/>
        </p:nvSpPr>
        <p:spPr bwMode="auto">
          <a:xfrm>
            <a:off x="152400" y="53622"/>
            <a:ext cx="8839200" cy="78457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1"/>
            <a:ext cx="9144000" cy="762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600" smtClean="0"/>
              <a:t>IV.4 Topic-specific and Personalized PageRank 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657419" name="Text Box 11"/>
          <p:cNvSpPr txBox="1">
            <a:spLocks noChangeArrowheads="1"/>
          </p:cNvSpPr>
          <p:nvPr/>
        </p:nvSpPr>
        <p:spPr bwMode="auto">
          <a:xfrm>
            <a:off x="76200" y="4940300"/>
            <a:ext cx="7880684" cy="1089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random walk: 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uniformly random choice of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links 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biased jumps to personal favorites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(or trusted pages, or ...)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7420" name="AutoShape 12"/>
          <p:cNvSpPr>
            <a:spLocks noChangeArrowheads="1"/>
          </p:cNvSpPr>
          <p:nvPr/>
        </p:nvSpPr>
        <p:spPr bwMode="auto">
          <a:xfrm flipH="1">
            <a:off x="8032750" y="4219575"/>
            <a:ext cx="504825" cy="647700"/>
          </a:xfrm>
          <a:prstGeom prst="flowChartPunchedCard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7421" name="AutoShape 13"/>
          <p:cNvSpPr>
            <a:spLocks noChangeArrowheads="1"/>
          </p:cNvSpPr>
          <p:nvPr/>
        </p:nvSpPr>
        <p:spPr bwMode="auto">
          <a:xfrm flipH="1">
            <a:off x="5219700" y="4292600"/>
            <a:ext cx="504825" cy="647700"/>
          </a:xfrm>
          <a:prstGeom prst="flowChartPunchedCard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7422" name="AutoShape 14"/>
          <p:cNvSpPr>
            <a:spLocks noChangeArrowheads="1"/>
          </p:cNvSpPr>
          <p:nvPr/>
        </p:nvSpPr>
        <p:spPr bwMode="auto">
          <a:xfrm flipH="1">
            <a:off x="4106863" y="3571875"/>
            <a:ext cx="504825" cy="647700"/>
          </a:xfrm>
          <a:prstGeom prst="flowChartPunchedCard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7423" name="AutoShape 15"/>
          <p:cNvSpPr>
            <a:spLocks noChangeArrowheads="1"/>
          </p:cNvSpPr>
          <p:nvPr/>
        </p:nvSpPr>
        <p:spPr bwMode="auto">
          <a:xfrm flipH="1">
            <a:off x="5508625" y="2924175"/>
            <a:ext cx="504825" cy="647700"/>
          </a:xfrm>
          <a:prstGeom prst="flowChartPunchedCard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57424" name="AutoShape 16"/>
          <p:cNvCxnSpPr>
            <a:cxnSpLocks noChangeShapeType="1"/>
            <a:stCxn id="657423" idx="0"/>
            <a:endCxn id="657420" idx="1"/>
          </p:cNvCxnSpPr>
          <p:nvPr/>
        </p:nvCxnSpPr>
        <p:spPr bwMode="auto">
          <a:xfrm rot="5400000" flipV="1">
            <a:off x="6339682" y="2345531"/>
            <a:ext cx="1619250" cy="2776537"/>
          </a:xfrm>
          <a:prstGeom prst="curvedConnector4">
            <a:avLst>
              <a:gd name="adj1" fmla="val -14116"/>
              <a:gd name="adj2" fmla="val 108231"/>
            </a:avLst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57425" name="AutoShape 17"/>
          <p:cNvSpPr>
            <a:spLocks noChangeArrowheads="1"/>
          </p:cNvSpPr>
          <p:nvPr/>
        </p:nvSpPr>
        <p:spPr bwMode="auto">
          <a:xfrm flipH="1">
            <a:off x="6772275" y="3500438"/>
            <a:ext cx="504825" cy="647700"/>
          </a:xfrm>
          <a:prstGeom prst="flowChartPunchedCard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57426" name="AutoShape 18"/>
          <p:cNvCxnSpPr>
            <a:cxnSpLocks noChangeShapeType="1"/>
            <a:stCxn id="657423" idx="1"/>
            <a:endCxn id="657425" idx="0"/>
          </p:cNvCxnSpPr>
          <p:nvPr/>
        </p:nvCxnSpPr>
        <p:spPr bwMode="auto">
          <a:xfrm>
            <a:off x="6013450" y="3248025"/>
            <a:ext cx="1011238" cy="252413"/>
          </a:xfrm>
          <a:prstGeom prst="curvedConnector2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657427" name="Group 19"/>
          <p:cNvGrpSpPr>
            <a:grpSpLocks/>
          </p:cNvGrpSpPr>
          <p:nvPr/>
        </p:nvGrpSpPr>
        <p:grpSpPr bwMode="auto">
          <a:xfrm>
            <a:off x="5692775" y="3824288"/>
            <a:ext cx="2374900" cy="792162"/>
            <a:chOff x="3583" y="2909"/>
            <a:chExt cx="1496" cy="499"/>
          </a:xfrm>
        </p:grpSpPr>
        <p:cxnSp>
          <p:nvCxnSpPr>
            <p:cNvPr id="657428" name="AutoShape 20"/>
            <p:cNvCxnSpPr>
              <a:cxnSpLocks noChangeShapeType="1"/>
              <a:stCxn id="657421" idx="1"/>
              <a:endCxn id="657425" idx="3"/>
            </p:cNvCxnSpPr>
            <p:nvPr/>
          </p:nvCxnSpPr>
          <p:spPr bwMode="auto">
            <a:xfrm flipV="1">
              <a:off x="3583" y="2909"/>
              <a:ext cx="680" cy="499"/>
            </a:xfrm>
            <a:prstGeom prst="curvedConnector3">
              <a:avLst>
                <a:gd name="adj1" fmla="val 50000"/>
              </a:avLst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7429" name="AutoShape 21"/>
            <p:cNvCxnSpPr>
              <a:cxnSpLocks noChangeShapeType="1"/>
              <a:stCxn id="657421" idx="1"/>
              <a:endCxn id="657420" idx="3"/>
            </p:cNvCxnSpPr>
            <p:nvPr/>
          </p:nvCxnSpPr>
          <p:spPr bwMode="auto">
            <a:xfrm flipV="1">
              <a:off x="3583" y="3362"/>
              <a:ext cx="1496" cy="46"/>
            </a:xfrm>
            <a:prstGeom prst="curvedConnector3">
              <a:avLst>
                <a:gd name="adj1" fmla="val 50000"/>
              </a:avLst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657430" name="AutoShape 22"/>
          <p:cNvCxnSpPr>
            <a:cxnSpLocks noChangeShapeType="1"/>
            <a:stCxn id="657425" idx="1"/>
            <a:endCxn id="657420" idx="0"/>
          </p:cNvCxnSpPr>
          <p:nvPr/>
        </p:nvCxnSpPr>
        <p:spPr bwMode="auto">
          <a:xfrm>
            <a:off x="7277100" y="3824288"/>
            <a:ext cx="1008063" cy="395287"/>
          </a:xfrm>
          <a:prstGeom prst="curvedConnector2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7431" name="AutoShape 23"/>
          <p:cNvCxnSpPr>
            <a:cxnSpLocks noChangeShapeType="1"/>
            <a:stCxn id="657423" idx="0"/>
            <a:endCxn id="657422" idx="0"/>
          </p:cNvCxnSpPr>
          <p:nvPr/>
        </p:nvCxnSpPr>
        <p:spPr bwMode="auto">
          <a:xfrm rot="16200000" flipH="1" flipV="1">
            <a:off x="4736307" y="2547143"/>
            <a:ext cx="647700" cy="1401763"/>
          </a:xfrm>
          <a:prstGeom prst="curvedConnector3">
            <a:avLst>
              <a:gd name="adj1" fmla="val -35296"/>
            </a:avLst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657432" name="Group 24"/>
          <p:cNvGrpSpPr>
            <a:grpSpLocks/>
          </p:cNvGrpSpPr>
          <p:nvPr/>
        </p:nvGrpSpPr>
        <p:grpSpPr bwMode="auto">
          <a:xfrm>
            <a:off x="4359275" y="4219575"/>
            <a:ext cx="3960813" cy="720725"/>
            <a:chOff x="2743" y="3158"/>
            <a:chExt cx="2495" cy="454"/>
          </a:xfrm>
        </p:grpSpPr>
        <p:cxnSp>
          <p:nvCxnSpPr>
            <p:cNvPr id="657433" name="AutoShape 25"/>
            <p:cNvCxnSpPr>
              <a:cxnSpLocks noChangeShapeType="1"/>
              <a:stCxn id="657420" idx="2"/>
              <a:endCxn id="657422" idx="2"/>
            </p:cNvCxnSpPr>
            <p:nvPr/>
          </p:nvCxnSpPr>
          <p:spPr bwMode="auto">
            <a:xfrm rot="16200000" flipV="1">
              <a:off x="3787" y="2114"/>
              <a:ext cx="408" cy="2495"/>
            </a:xfrm>
            <a:prstGeom prst="curvedConnector3">
              <a:avLst>
                <a:gd name="adj1" fmla="val -97796"/>
              </a:avLst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7434" name="AutoShape 26"/>
            <p:cNvCxnSpPr>
              <a:cxnSpLocks noChangeShapeType="1"/>
              <a:stCxn id="657420" idx="2"/>
              <a:endCxn id="657421" idx="2"/>
            </p:cNvCxnSpPr>
            <p:nvPr/>
          </p:nvCxnSpPr>
          <p:spPr bwMode="auto">
            <a:xfrm rot="5400000">
              <a:off x="4308" y="2682"/>
              <a:ext cx="46" cy="1814"/>
            </a:xfrm>
            <a:prstGeom prst="curvedConnector3">
              <a:avLst>
                <a:gd name="adj1" fmla="val 619565"/>
              </a:avLst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657435" name="Group 27"/>
          <p:cNvGrpSpPr>
            <a:grpSpLocks/>
          </p:cNvGrpSpPr>
          <p:nvPr/>
        </p:nvGrpSpPr>
        <p:grpSpPr bwMode="auto">
          <a:xfrm>
            <a:off x="3635375" y="2708275"/>
            <a:ext cx="503238" cy="701675"/>
            <a:chOff x="4456" y="3552"/>
            <a:chExt cx="352" cy="624"/>
          </a:xfrm>
        </p:grpSpPr>
        <p:sp>
          <p:nvSpPr>
            <p:cNvPr id="657436" name="Oval 28"/>
            <p:cNvSpPr>
              <a:spLocks noChangeArrowheads="1"/>
            </p:cNvSpPr>
            <p:nvPr/>
          </p:nvSpPr>
          <p:spPr bwMode="auto">
            <a:xfrm>
              <a:off x="4608" y="3552"/>
              <a:ext cx="200" cy="17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57437" name="Line 29"/>
            <p:cNvSpPr>
              <a:spLocks noChangeShapeType="1"/>
            </p:cNvSpPr>
            <p:nvPr/>
          </p:nvSpPr>
          <p:spPr bwMode="auto">
            <a:xfrm flipH="1">
              <a:off x="4536" y="3744"/>
              <a:ext cx="120" cy="255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57438" name="Line 30"/>
            <p:cNvSpPr>
              <a:spLocks noChangeShapeType="1"/>
            </p:cNvSpPr>
            <p:nvPr/>
          </p:nvSpPr>
          <p:spPr bwMode="auto">
            <a:xfrm>
              <a:off x="4536" y="3999"/>
              <a:ext cx="120" cy="177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57439" name="Line 31"/>
            <p:cNvSpPr>
              <a:spLocks noChangeShapeType="1"/>
            </p:cNvSpPr>
            <p:nvPr/>
          </p:nvSpPr>
          <p:spPr bwMode="auto">
            <a:xfrm flipH="1">
              <a:off x="4456" y="3999"/>
              <a:ext cx="80" cy="177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57440" name="Line 32"/>
            <p:cNvSpPr>
              <a:spLocks noChangeShapeType="1"/>
            </p:cNvSpPr>
            <p:nvPr/>
          </p:nvSpPr>
          <p:spPr bwMode="auto">
            <a:xfrm>
              <a:off x="4608" y="3840"/>
              <a:ext cx="144" cy="4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57441" name="Line 33"/>
            <p:cNvSpPr>
              <a:spLocks noChangeShapeType="1"/>
            </p:cNvSpPr>
            <p:nvPr/>
          </p:nvSpPr>
          <p:spPr bwMode="auto">
            <a:xfrm>
              <a:off x="4608" y="3888"/>
              <a:ext cx="144" cy="4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657442" name="AutoShape 34"/>
          <p:cNvCxnSpPr>
            <a:cxnSpLocks noChangeShapeType="1"/>
          </p:cNvCxnSpPr>
          <p:nvPr/>
        </p:nvCxnSpPr>
        <p:spPr bwMode="auto">
          <a:xfrm flipV="1">
            <a:off x="4576763" y="3211513"/>
            <a:ext cx="936625" cy="647700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7443" name="AutoShape 35"/>
          <p:cNvCxnSpPr>
            <a:cxnSpLocks noChangeShapeType="1"/>
          </p:cNvCxnSpPr>
          <p:nvPr/>
        </p:nvCxnSpPr>
        <p:spPr bwMode="auto">
          <a:xfrm>
            <a:off x="4576763" y="3860800"/>
            <a:ext cx="576262" cy="719138"/>
          </a:xfrm>
          <a:prstGeom prst="curvedConnector3">
            <a:avLst>
              <a:gd name="adj1" fmla="val 49861"/>
            </a:avLst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7444" name="AutoShape 36"/>
          <p:cNvCxnSpPr>
            <a:cxnSpLocks noChangeShapeType="1"/>
          </p:cNvCxnSpPr>
          <p:nvPr/>
        </p:nvCxnSpPr>
        <p:spPr bwMode="auto">
          <a:xfrm rot="5400000">
            <a:off x="5295106" y="3753645"/>
            <a:ext cx="720725" cy="360362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57445" name="AutoShape 37"/>
          <p:cNvSpPr>
            <a:spLocks noChangeArrowheads="1"/>
          </p:cNvSpPr>
          <p:nvPr/>
        </p:nvSpPr>
        <p:spPr bwMode="auto">
          <a:xfrm flipH="1">
            <a:off x="8464550" y="2203450"/>
            <a:ext cx="504825" cy="647700"/>
          </a:xfrm>
          <a:prstGeom prst="flowChartPunchedCard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57446" name="AutoShape 38"/>
          <p:cNvCxnSpPr>
            <a:cxnSpLocks noChangeShapeType="1"/>
            <a:stCxn id="657425" idx="1"/>
            <a:endCxn id="657445" idx="3"/>
          </p:cNvCxnSpPr>
          <p:nvPr/>
        </p:nvCxnSpPr>
        <p:spPr bwMode="auto">
          <a:xfrm flipV="1">
            <a:off x="7277100" y="2527300"/>
            <a:ext cx="1187450" cy="1296988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57449" name="Text Box 41"/>
          <p:cNvSpPr txBox="1">
            <a:spLocks noChangeArrowheads="1"/>
          </p:cNvSpPr>
          <p:nvPr/>
        </p:nvSpPr>
        <p:spPr bwMode="auto">
          <a:xfrm>
            <a:off x="831850" y="55880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7450" name="Text Box 42"/>
          <p:cNvSpPr txBox="1">
            <a:spLocks noChangeArrowheads="1"/>
          </p:cNvSpPr>
          <p:nvPr/>
        </p:nvSpPr>
        <p:spPr bwMode="auto">
          <a:xfrm>
            <a:off x="0" y="914400"/>
            <a:ext cx="80169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 u="sng" dirty="0" smtClean="0">
                <a:latin typeface="Times New Roman" pitchFamily="18" charset="0"/>
                <a:cs typeface="Times New Roman" pitchFamily="18" charset="0"/>
              </a:rPr>
              <a:t>Idea: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random jumps favor designated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high-quality pages (B)</a:t>
            </a:r>
            <a:endParaRPr lang="en-US" sz="2400" b="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        such as personal bookmarks, frequently visited pages, etc.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7451" name="Text Box 43"/>
          <p:cNvSpPr txBox="1">
            <a:spLocks noChangeArrowheads="1"/>
          </p:cNvSpPr>
          <p:nvPr/>
        </p:nvSpPr>
        <p:spPr bwMode="auto">
          <a:xfrm>
            <a:off x="49212" y="2270125"/>
            <a:ext cx="636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0" i="1" dirty="0" smtClean="0">
                <a:latin typeface="Times New Roman" pitchFamily="18" charset="0"/>
                <a:cs typeface="Times New Roman" pitchFamily="18" charset="0"/>
              </a:rPr>
              <a:t>with</a:t>
            </a:r>
            <a:endParaRPr lang="en-US" sz="2000" b="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57452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0683420"/>
              </p:ext>
            </p:extLst>
          </p:nvPr>
        </p:nvGraphicFramePr>
        <p:xfrm>
          <a:off x="20637" y="2514600"/>
          <a:ext cx="3332163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17" name="Formel" r:id="rId3" imgW="1562040" imgH="457200" progId="Equation.3">
                  <p:embed/>
                </p:oleObj>
              </mc:Choice>
              <mc:Fallback>
                <p:oleObj name="Formel" r:id="rId3" imgW="1562040" imgH="457200" progId="Equation.3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" y="2514600"/>
                        <a:ext cx="3332163" cy="765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7453" name="AutoShape 45"/>
          <p:cNvSpPr>
            <a:spLocks noChangeArrowheads="1"/>
          </p:cNvSpPr>
          <p:nvPr/>
        </p:nvSpPr>
        <p:spPr bwMode="auto">
          <a:xfrm flipH="1">
            <a:off x="3059113" y="3284538"/>
            <a:ext cx="504825" cy="647700"/>
          </a:xfrm>
          <a:prstGeom prst="flowChartPunchedCard">
            <a:avLst/>
          </a:prstGeom>
          <a:solidFill>
            <a:srgbClr val="00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7454" name="AutoShape 46"/>
          <p:cNvSpPr>
            <a:spLocks noChangeArrowheads="1"/>
          </p:cNvSpPr>
          <p:nvPr/>
        </p:nvSpPr>
        <p:spPr bwMode="auto">
          <a:xfrm flipH="1">
            <a:off x="3059113" y="4076700"/>
            <a:ext cx="504825" cy="647700"/>
          </a:xfrm>
          <a:prstGeom prst="flowChartPunchedCard">
            <a:avLst/>
          </a:prstGeom>
          <a:solidFill>
            <a:srgbClr val="00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57455" name="AutoShape 47"/>
          <p:cNvCxnSpPr>
            <a:cxnSpLocks noChangeShapeType="1"/>
            <a:stCxn id="657453" idx="1"/>
            <a:endCxn id="657422" idx="3"/>
          </p:cNvCxnSpPr>
          <p:nvPr/>
        </p:nvCxnSpPr>
        <p:spPr bwMode="auto">
          <a:xfrm>
            <a:off x="3563938" y="3608388"/>
            <a:ext cx="542925" cy="287337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7456" name="AutoShape 48"/>
          <p:cNvCxnSpPr>
            <a:cxnSpLocks noChangeShapeType="1"/>
            <a:stCxn id="657453" idx="1"/>
            <a:endCxn id="657423" idx="0"/>
          </p:cNvCxnSpPr>
          <p:nvPr/>
        </p:nvCxnSpPr>
        <p:spPr bwMode="auto">
          <a:xfrm flipV="1">
            <a:off x="3563938" y="2924175"/>
            <a:ext cx="2197100" cy="684213"/>
          </a:xfrm>
          <a:prstGeom prst="curvedConnector4">
            <a:avLst>
              <a:gd name="adj1" fmla="val 32153"/>
              <a:gd name="adj2" fmla="val 157769"/>
            </a:avLst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7457" name="AutoShape 49"/>
          <p:cNvCxnSpPr>
            <a:cxnSpLocks noChangeShapeType="1"/>
            <a:stCxn id="657454" idx="1"/>
            <a:endCxn id="657421" idx="3"/>
          </p:cNvCxnSpPr>
          <p:nvPr/>
        </p:nvCxnSpPr>
        <p:spPr bwMode="auto">
          <a:xfrm>
            <a:off x="3563938" y="4400550"/>
            <a:ext cx="1655762" cy="215900"/>
          </a:xfrm>
          <a:prstGeom prst="curvedConnector3">
            <a:avLst>
              <a:gd name="adj1" fmla="val 49954"/>
            </a:avLst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7458" name="AutoShape 50"/>
          <p:cNvCxnSpPr>
            <a:cxnSpLocks noChangeShapeType="1"/>
            <a:stCxn id="657420" idx="2"/>
            <a:endCxn id="657454" idx="2"/>
          </p:cNvCxnSpPr>
          <p:nvPr/>
        </p:nvCxnSpPr>
        <p:spPr bwMode="auto">
          <a:xfrm rot="16200000" flipV="1">
            <a:off x="5726906" y="2309019"/>
            <a:ext cx="142875" cy="4973638"/>
          </a:xfrm>
          <a:prstGeom prst="curvedConnector3">
            <a:avLst>
              <a:gd name="adj1" fmla="val -160000"/>
            </a:avLst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657459" name="Group 51"/>
          <p:cNvGrpSpPr>
            <a:grpSpLocks/>
          </p:cNvGrpSpPr>
          <p:nvPr/>
        </p:nvGrpSpPr>
        <p:grpSpPr bwMode="auto">
          <a:xfrm>
            <a:off x="115887" y="3571875"/>
            <a:ext cx="2627313" cy="1089025"/>
            <a:chOff x="0" y="2024"/>
            <a:chExt cx="1655" cy="686"/>
          </a:xfrm>
        </p:grpSpPr>
        <p:sp>
          <p:nvSpPr>
            <p:cNvPr id="657460" name="Rectangle 52"/>
            <p:cNvSpPr>
              <a:spLocks noChangeArrowheads="1"/>
            </p:cNvSpPr>
            <p:nvPr/>
          </p:nvSpPr>
          <p:spPr bwMode="auto">
            <a:xfrm>
              <a:off x="30" y="2025"/>
              <a:ext cx="1625" cy="679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57461" name="Text Box 53"/>
            <p:cNvSpPr txBox="1">
              <a:spLocks noChangeArrowheads="1"/>
            </p:cNvSpPr>
            <p:nvPr/>
          </p:nvSpPr>
          <p:spPr bwMode="auto">
            <a:xfrm>
              <a:off x="0" y="2024"/>
              <a:ext cx="1607" cy="68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Authority (page q) </a:t>
              </a:r>
            </a:p>
            <a:p>
              <a:pPr>
                <a:lnSpc>
                  <a:spcPct val="90000"/>
                </a:lnSpc>
              </a:pP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= stationary prob. </a:t>
              </a:r>
            </a:p>
            <a:p>
              <a:pPr>
                <a:lnSpc>
                  <a:spcPct val="90000"/>
                </a:lnSpc>
              </a:pP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  of visiting q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57462" name="Text Box 54"/>
          <p:cNvSpPr txBox="1">
            <a:spLocks noChangeArrowheads="1"/>
          </p:cNvSpPr>
          <p:nvPr/>
        </p:nvSpPr>
        <p:spPr bwMode="auto">
          <a:xfrm>
            <a:off x="75033" y="6164263"/>
            <a:ext cx="8459367" cy="40011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[see also: Haveliwala 2002, Jeh 2003, Benczur 2004, Gyöngyi 2004, Guha 2004]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22, 2011</a:t>
            </a:r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IV.</a:t>
            </a:r>
            <a:fld id="{8DFBADF9-590B-46A3-B334-BA8F8DA717BB}" type="slidenum">
              <a:rPr lang="en-US" smtClean="0"/>
              <a:pPr/>
              <a:t>27</a:t>
            </a:fld>
            <a:endParaRPr lang="en-US"/>
          </a:p>
        </p:txBody>
      </p:sp>
      <p:graphicFrame>
        <p:nvGraphicFramePr>
          <p:cNvPr id="84016" name="Object 48"/>
          <p:cNvGraphicFramePr>
            <a:graphicFrameLocks noChangeAspect="1"/>
          </p:cNvGraphicFramePr>
          <p:nvPr/>
        </p:nvGraphicFramePr>
        <p:xfrm>
          <a:off x="76200" y="1828800"/>
          <a:ext cx="5770562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18" name="Formel" r:id="rId5" imgW="2705040" imgH="355320" progId="Equation.3">
                  <p:embed/>
                </p:oleObj>
              </mc:Choice>
              <mc:Fallback>
                <p:oleObj name="Formel" r:id="rId5" imgW="2705040" imgH="355320" progId="Equation.3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1828800"/>
                        <a:ext cx="5770562" cy="595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0091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8392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Topic-specific </a:t>
            </a:r>
            <a:r>
              <a:rPr lang="en-US" dirty="0" err="1" smtClean="0"/>
              <a:t>PageRank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sz="2200" dirty="0" smtClean="0">
                <a:solidFill>
                  <a:schemeClr val="tx1"/>
                </a:solidFill>
              </a:rPr>
              <a:t> [</a:t>
            </a:r>
            <a:r>
              <a:rPr lang="en-US" sz="2200" dirty="0" err="1" smtClean="0">
                <a:solidFill>
                  <a:schemeClr val="tx1"/>
                </a:solidFill>
              </a:rPr>
              <a:t>Haveliwala</a:t>
            </a:r>
            <a:r>
              <a:rPr lang="en-US" sz="2200" dirty="0" smtClean="0">
                <a:solidFill>
                  <a:schemeClr val="tx1"/>
                </a:solidFill>
              </a:rPr>
              <a:t>: TKDE 2003]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22, 2011</a:t>
            </a:r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IV.</a:t>
            </a:r>
            <a:fld id="{8DFBADF9-590B-46A3-B334-BA8F8DA717B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30435" name="Text Box 3"/>
          <p:cNvSpPr txBox="1">
            <a:spLocks noChangeArrowheads="1"/>
          </p:cNvSpPr>
          <p:nvPr/>
        </p:nvSpPr>
        <p:spPr bwMode="auto">
          <a:xfrm>
            <a:off x="188913" y="1143000"/>
            <a:ext cx="815370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 u="sng" dirty="0" smtClean="0">
                <a:latin typeface="Times New Roman" pitchFamily="18" charset="0"/>
                <a:cs typeface="Times New Roman" pitchFamily="18" charset="0"/>
              </a:rPr>
              <a:t>Given: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A (small) set of topics c</a:t>
            </a:r>
            <a:r>
              <a:rPr lang="en-US" sz="2400" b="0" baseline="-25000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, each with a set </a:t>
            </a: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0" baseline="-25000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of authorities</a:t>
            </a:r>
          </a:p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           (taken from a directory such as ODP (www.dmoz.org) </a:t>
            </a:r>
          </a:p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            or bookmark collection)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0436" name="Text Box 4"/>
          <p:cNvSpPr txBox="1">
            <a:spLocks noChangeArrowheads="1"/>
          </p:cNvSpPr>
          <p:nvPr/>
        </p:nvSpPr>
        <p:spPr bwMode="auto">
          <a:xfrm>
            <a:off x="228600" y="2241550"/>
            <a:ext cx="704077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 u="sng" dirty="0" smtClean="0">
                <a:latin typeface="Times New Roman" pitchFamily="18" charset="0"/>
                <a:cs typeface="Times New Roman" pitchFamily="18" charset="0"/>
              </a:rPr>
              <a:t>Idea :</a:t>
            </a:r>
          </a:p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Change the </a:t>
            </a: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</a:rPr>
              <a:t>PageRank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random walk by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biasing the</a:t>
            </a:r>
          </a:p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random-jump probabilities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to the topic authorities </a:t>
            </a: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0" baseline="-25000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0438" name="Text Box 6"/>
          <p:cNvSpPr txBox="1">
            <a:spLocks noChangeArrowheads="1"/>
          </p:cNvSpPr>
          <p:nvPr/>
        </p:nvSpPr>
        <p:spPr bwMode="auto">
          <a:xfrm>
            <a:off x="900113" y="3365500"/>
            <a:ext cx="64508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b="0" baseline="-25000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 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C p</a:t>
            </a:r>
            <a:r>
              <a:rPr lang="en-US" sz="2400" b="0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+(1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) </a:t>
            </a: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r</a:t>
            </a:r>
            <a:r>
              <a:rPr lang="en-US" sz="2400" b="0" baseline="-250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k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with usual transition matrix C</a:t>
            </a:r>
            <a:endParaRPr lang="en-US" sz="2400" b="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30439" name="Text Box 7"/>
          <p:cNvSpPr txBox="1">
            <a:spLocks noChangeArrowheads="1"/>
          </p:cNvSpPr>
          <p:nvPr/>
        </p:nvSpPr>
        <p:spPr bwMode="auto">
          <a:xfrm>
            <a:off x="914400" y="3886200"/>
            <a:ext cx="7113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and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="0" baseline="-25000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b="0" baseline="-25000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= 1/|</a:t>
            </a: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0" baseline="-25000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| for </a:t>
            </a: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T</a:t>
            </a:r>
            <a:r>
              <a:rPr lang="en-US" sz="2400" b="0" baseline="-250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k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, 0 else (instead of </a:t>
            </a: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="0" baseline="-25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= 1/n) 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0440" name="Text Box 8"/>
          <p:cNvSpPr txBox="1">
            <a:spLocks noChangeArrowheads="1"/>
          </p:cNvSpPr>
          <p:nvPr/>
        </p:nvSpPr>
        <p:spPr bwMode="auto">
          <a:xfrm>
            <a:off x="250825" y="4365625"/>
            <a:ext cx="855027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0" u="sng" dirty="0" smtClean="0">
                <a:latin typeface="Times New Roman" pitchFamily="18" charset="0"/>
                <a:cs typeface="Times New Roman" pitchFamily="18" charset="0"/>
              </a:rPr>
              <a:t>Method:</a:t>
            </a:r>
          </a:p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</a:rPr>
              <a:t>Precompute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topic-specific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PageRank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vectors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2) Classify user query q (incl. query context) </a:t>
            </a: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</a:rPr>
              <a:t>w.r.t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. each topic c</a:t>
            </a:r>
            <a:r>
              <a:rPr lang="en-US" sz="2400" b="0" baseline="-25000" dirty="0" smtClean="0">
                <a:latin typeface="Times New Roman" pitchFamily="18" charset="0"/>
                <a:cs typeface="Times New Roman" pitchFamily="18" charset="0"/>
              </a:rPr>
              <a:t>k </a:t>
            </a:r>
          </a:p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 probability w</a:t>
            </a:r>
            <a:r>
              <a:rPr lang="en-US" sz="2400" b="0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k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:= P[c</a:t>
            </a:r>
            <a:r>
              <a:rPr lang="en-US" sz="2400" b="0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k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| q]</a:t>
            </a:r>
          </a:p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3) Total authority score of doc d is 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3044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1083818"/>
              </p:ext>
            </p:extLst>
          </p:nvPr>
        </p:nvGraphicFramePr>
        <p:xfrm>
          <a:off x="4643438" y="5805488"/>
          <a:ext cx="1482725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09" name="Equation" r:id="rId3" imgW="812447" imgH="380835" progId="Equation.3">
                  <p:embed/>
                </p:oleObj>
              </mc:Choice>
              <mc:Fallback>
                <p:oleObj name="Equation" r:id="rId3" imgW="812447" imgH="380835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5805488"/>
                        <a:ext cx="1482725" cy="695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294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972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Performance of Topic-Specific </a:t>
            </a:r>
            <a:r>
              <a:rPr lang="en-US" dirty="0" err="1" smtClean="0"/>
              <a:t>PageRank</a:t>
            </a:r>
            <a:r>
              <a:rPr lang="en-US" dirty="0" smtClean="0"/>
              <a:t> </a:t>
            </a:r>
            <a:r>
              <a:rPr lang="en-US" sz="2200" dirty="0" smtClean="0">
                <a:solidFill>
                  <a:schemeClr val="tx1"/>
                </a:solidFill>
              </a:rPr>
              <a:t>[</a:t>
            </a:r>
            <a:r>
              <a:rPr lang="en-US" sz="2200" dirty="0" err="1" smtClean="0">
                <a:solidFill>
                  <a:schemeClr val="tx1"/>
                </a:solidFill>
              </a:rPr>
              <a:t>Haveliwala</a:t>
            </a:r>
            <a:r>
              <a:rPr lang="en-US" sz="2200" dirty="0" smtClean="0">
                <a:solidFill>
                  <a:schemeClr val="tx1"/>
                </a:solidFill>
              </a:rPr>
              <a:t>: TKDE 2003]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22, 2011</a:t>
            </a:r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IV.</a:t>
            </a:r>
            <a:fld id="{8DFBADF9-590B-46A3-B334-BA8F8DA717BB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1812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66800"/>
            <a:ext cx="7848600" cy="5337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6395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 txBox="1">
            <a:spLocks/>
          </p:cNvSpPr>
          <p:nvPr/>
        </p:nvSpPr>
        <p:spPr>
          <a:xfrm>
            <a:off x="152400" y="76200"/>
            <a:ext cx="883920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648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smtClean="0"/>
              <a:t>IV.2 HITS: Hyperlink-Induced Topic Search</a:t>
            </a:r>
            <a:endParaRPr lang="en-US" sz="3600"/>
          </a:p>
        </p:txBody>
      </p:sp>
      <p:sp>
        <p:nvSpPr>
          <p:cNvPr id="464899" name="Text Box 3"/>
          <p:cNvSpPr txBox="1">
            <a:spLocks noChangeArrowheads="1"/>
          </p:cNvSpPr>
          <p:nvPr/>
        </p:nvSpPr>
        <p:spPr bwMode="auto">
          <a:xfrm>
            <a:off x="334962" y="985838"/>
            <a:ext cx="148149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 u="sng" smtClean="0">
                <a:latin typeface="Times New Roman" pitchFamily="18" charset="0"/>
                <a:cs typeface="Times New Roman" pitchFamily="18" charset="0"/>
              </a:rPr>
              <a:t>Idea:</a:t>
            </a:r>
          </a:p>
          <a:p>
            <a:r>
              <a:rPr lang="en-US" sz="2400" b="0" smtClean="0">
                <a:latin typeface="Times New Roman" pitchFamily="18" charset="0"/>
                <a:cs typeface="Times New Roman" pitchFamily="18" charset="0"/>
              </a:rPr>
              <a:t>Determine</a:t>
            </a:r>
            <a:endParaRPr lang="en-US" sz="2400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4900" name="Text Box 4"/>
          <p:cNvSpPr txBox="1">
            <a:spLocks noChangeArrowheads="1"/>
          </p:cNvSpPr>
          <p:nvPr/>
        </p:nvSpPr>
        <p:spPr bwMode="auto">
          <a:xfrm>
            <a:off x="1935162" y="1349375"/>
            <a:ext cx="461536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400" b="0" smtClean="0">
                <a:latin typeface="Times New Roman" pitchFamily="18" charset="0"/>
                <a:cs typeface="Times New Roman" pitchFamily="18" charset="0"/>
              </a:rPr>
              <a:t> good content sources: </a:t>
            </a:r>
            <a:r>
              <a:rPr lang="en-US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Authorities</a:t>
            </a:r>
          </a:p>
          <a:p>
            <a:r>
              <a:rPr lang="en-US" sz="2400" b="0" smtClean="0">
                <a:latin typeface="Times New Roman" pitchFamily="18" charset="0"/>
                <a:cs typeface="Times New Roman" pitchFamily="18" charset="0"/>
              </a:rPr>
              <a:t>  (high indegree)</a:t>
            </a:r>
          </a:p>
          <a:p>
            <a:pPr>
              <a:buFontTx/>
              <a:buChar char="•"/>
            </a:pPr>
            <a:r>
              <a:rPr lang="en-US" sz="2400" b="0" smtClean="0">
                <a:latin typeface="Times New Roman" pitchFamily="18" charset="0"/>
                <a:cs typeface="Times New Roman" pitchFamily="18" charset="0"/>
              </a:rPr>
              <a:t> good link sources: </a:t>
            </a:r>
            <a:r>
              <a:rPr lang="en-US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Hubs</a:t>
            </a:r>
          </a:p>
          <a:p>
            <a:r>
              <a:rPr lang="en-US" sz="2400" b="0" smtClean="0">
                <a:latin typeface="Times New Roman" pitchFamily="18" charset="0"/>
                <a:cs typeface="Times New Roman" pitchFamily="18" charset="0"/>
              </a:rPr>
              <a:t>  (high outdegree)</a:t>
            </a:r>
            <a:endParaRPr lang="en-US" sz="2400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4901" name="Rectangle 5"/>
          <p:cNvSpPr>
            <a:spLocks noChangeArrowheads="1"/>
          </p:cNvSpPr>
          <p:nvPr/>
        </p:nvSpPr>
        <p:spPr bwMode="auto">
          <a:xfrm>
            <a:off x="7726362" y="1519238"/>
            <a:ext cx="304800" cy="4572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4902" name="Rectangle 6"/>
          <p:cNvSpPr>
            <a:spLocks noChangeArrowheads="1"/>
          </p:cNvSpPr>
          <p:nvPr/>
        </p:nvSpPr>
        <p:spPr bwMode="auto">
          <a:xfrm>
            <a:off x="6964362" y="1366838"/>
            <a:ext cx="1524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4903" name="Rectangle 7"/>
          <p:cNvSpPr>
            <a:spLocks noChangeArrowheads="1"/>
          </p:cNvSpPr>
          <p:nvPr/>
        </p:nvSpPr>
        <p:spPr bwMode="auto">
          <a:xfrm>
            <a:off x="6964362" y="1595438"/>
            <a:ext cx="1524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4904" name="Rectangle 8"/>
          <p:cNvSpPr>
            <a:spLocks noChangeArrowheads="1"/>
          </p:cNvSpPr>
          <p:nvPr/>
        </p:nvSpPr>
        <p:spPr bwMode="auto">
          <a:xfrm>
            <a:off x="6964362" y="1824038"/>
            <a:ext cx="1524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4905" name="Line 9"/>
          <p:cNvSpPr>
            <a:spLocks noChangeShapeType="1"/>
          </p:cNvSpPr>
          <p:nvPr/>
        </p:nvSpPr>
        <p:spPr bwMode="auto">
          <a:xfrm>
            <a:off x="7040562" y="1443038"/>
            <a:ext cx="685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4906" name="Line 10"/>
          <p:cNvSpPr>
            <a:spLocks noChangeShapeType="1"/>
          </p:cNvSpPr>
          <p:nvPr/>
        </p:nvSpPr>
        <p:spPr bwMode="auto">
          <a:xfrm>
            <a:off x="7040562" y="1747838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4907" name="Line 11"/>
          <p:cNvSpPr>
            <a:spLocks noChangeShapeType="1"/>
          </p:cNvSpPr>
          <p:nvPr/>
        </p:nvSpPr>
        <p:spPr bwMode="auto">
          <a:xfrm flipV="1">
            <a:off x="7040562" y="1900238"/>
            <a:ext cx="685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4908" name="Rectangle 12"/>
          <p:cNvSpPr>
            <a:spLocks noChangeArrowheads="1"/>
          </p:cNvSpPr>
          <p:nvPr/>
        </p:nvSpPr>
        <p:spPr bwMode="auto">
          <a:xfrm>
            <a:off x="7726362" y="2205038"/>
            <a:ext cx="1524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4909" name="Rectangle 13"/>
          <p:cNvSpPr>
            <a:spLocks noChangeArrowheads="1"/>
          </p:cNvSpPr>
          <p:nvPr/>
        </p:nvSpPr>
        <p:spPr bwMode="auto">
          <a:xfrm>
            <a:off x="7726362" y="2433638"/>
            <a:ext cx="1524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4910" name="Rectangle 14"/>
          <p:cNvSpPr>
            <a:spLocks noChangeArrowheads="1"/>
          </p:cNvSpPr>
          <p:nvPr/>
        </p:nvSpPr>
        <p:spPr bwMode="auto">
          <a:xfrm>
            <a:off x="7726362" y="2662238"/>
            <a:ext cx="1524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4911" name="Rectangle 15"/>
          <p:cNvSpPr>
            <a:spLocks noChangeArrowheads="1"/>
          </p:cNvSpPr>
          <p:nvPr/>
        </p:nvSpPr>
        <p:spPr bwMode="auto">
          <a:xfrm>
            <a:off x="6888162" y="2281238"/>
            <a:ext cx="304800" cy="4572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4912" name="Line 16"/>
          <p:cNvSpPr>
            <a:spLocks noChangeShapeType="1"/>
          </p:cNvSpPr>
          <p:nvPr/>
        </p:nvSpPr>
        <p:spPr bwMode="auto">
          <a:xfrm flipV="1">
            <a:off x="7040562" y="2281238"/>
            <a:ext cx="685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4913" name="Line 17"/>
          <p:cNvSpPr>
            <a:spLocks noChangeShapeType="1"/>
          </p:cNvSpPr>
          <p:nvPr/>
        </p:nvSpPr>
        <p:spPr bwMode="auto">
          <a:xfrm>
            <a:off x="7040562" y="2509838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4914" name="Line 18"/>
          <p:cNvSpPr>
            <a:spLocks noChangeShapeType="1"/>
          </p:cNvSpPr>
          <p:nvPr/>
        </p:nvSpPr>
        <p:spPr bwMode="auto">
          <a:xfrm>
            <a:off x="7040562" y="2586038"/>
            <a:ext cx="685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4915" name="Text Box 19"/>
          <p:cNvSpPr txBox="1">
            <a:spLocks noChangeArrowheads="1"/>
          </p:cNvSpPr>
          <p:nvPr/>
        </p:nvSpPr>
        <p:spPr bwMode="auto">
          <a:xfrm>
            <a:off x="334962" y="3048000"/>
            <a:ext cx="742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Find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4916" name="Text Box 20"/>
          <p:cNvSpPr txBox="1">
            <a:spLocks noChangeArrowheads="1"/>
          </p:cNvSpPr>
          <p:nvPr/>
        </p:nvSpPr>
        <p:spPr bwMode="auto">
          <a:xfrm>
            <a:off x="1935162" y="3048000"/>
            <a:ext cx="697017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better authorities that have good hubs as predecessors</a:t>
            </a:r>
          </a:p>
          <a:p>
            <a:pPr>
              <a:buFontTx/>
              <a:buChar char="•"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better hubs that have good authorities as successors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4917" name="Text Box 21"/>
          <p:cNvSpPr txBox="1">
            <a:spLocks noChangeArrowheads="1"/>
          </p:cNvSpPr>
          <p:nvPr/>
        </p:nvSpPr>
        <p:spPr bwMode="auto">
          <a:xfrm>
            <a:off x="571500" y="3821113"/>
            <a:ext cx="6507551" cy="219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60000"/>
              </a:lnSpc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For Web graph G = (V, E) define for nodes p, q 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V</a:t>
            </a:r>
            <a:endParaRPr lang="en-US" sz="2400" b="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60000"/>
              </a:lnSpc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Authority score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                                      and </a:t>
            </a:r>
          </a:p>
          <a:p>
            <a:pPr>
              <a:lnSpc>
                <a:spcPct val="160000"/>
              </a:lnSpc>
              <a:spcBef>
                <a:spcPct val="90000"/>
              </a:spcBef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Hub score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64918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206862"/>
              </p:ext>
            </p:extLst>
          </p:nvPr>
        </p:nvGraphicFramePr>
        <p:xfrm>
          <a:off x="3092450" y="4495800"/>
          <a:ext cx="1860550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78" name="Formel" r:id="rId3" imgW="761760" imgH="355320" progId="Equation.3">
                  <p:embed/>
                </p:oleObj>
              </mc:Choice>
              <mc:Fallback>
                <p:oleObj name="Formel" r:id="rId3" imgW="761760" imgH="355320" progId="Equation.3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2450" y="4495800"/>
                        <a:ext cx="1860550" cy="866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4919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4011031"/>
              </p:ext>
            </p:extLst>
          </p:nvPr>
        </p:nvGraphicFramePr>
        <p:xfrm>
          <a:off x="3111500" y="5467350"/>
          <a:ext cx="1703388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79" name="Formel" r:id="rId5" imgW="774360" imgH="355320" progId="Equation.3">
                  <p:embed/>
                </p:oleObj>
              </mc:Choice>
              <mc:Fallback>
                <p:oleObj name="Formel" r:id="rId5" imgW="774360" imgH="355320" progId="Equation.3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1500" y="5467350"/>
                        <a:ext cx="1703388" cy="781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497006" y="4572000"/>
            <a:ext cx="249459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“Mutual </a:t>
            </a:r>
          </a:p>
          <a:p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reinforcement” </a:t>
            </a:r>
          </a:p>
          <a:p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between hubs &amp;</a:t>
            </a:r>
          </a:p>
          <a:p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authorities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22, 2011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IV.</a:t>
            </a:r>
            <a:fld id="{8DFBADF9-590B-46A3-B334-BA8F8DA717B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553200" y="773668"/>
            <a:ext cx="25348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[Kleinberg: JACM’99]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92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4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64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64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4917" grpId="0"/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8392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Personalized PageRank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22, 2011</a:t>
            </a:r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IV.</a:t>
            </a:r>
            <a:fld id="{8DFBADF9-590B-46A3-B334-BA8F8DA717BB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92899" name="Text Box 3"/>
          <p:cNvSpPr txBox="1">
            <a:spLocks noChangeArrowheads="1"/>
          </p:cNvSpPr>
          <p:nvPr/>
        </p:nvSpPr>
        <p:spPr bwMode="auto">
          <a:xfrm>
            <a:off x="179388" y="1828800"/>
            <a:ext cx="8886664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u="sng" dirty="0">
                <a:latin typeface="Times New Roman" pitchFamily="18" charset="0"/>
                <a:cs typeface="Times New Roman" pitchFamily="18" charset="0"/>
              </a:rPr>
              <a:t>Linearity Theorem:</a:t>
            </a:r>
          </a:p>
          <a:p>
            <a:r>
              <a:rPr lang="de-DE" sz="2400" b="0" dirty="0">
                <a:latin typeface="Times New Roman" pitchFamily="18" charset="0"/>
                <a:cs typeface="Times New Roman" pitchFamily="18" charset="0"/>
              </a:rPr>
              <a:t>Let r</a:t>
            </a:r>
            <a:r>
              <a:rPr lang="de-DE" sz="2400" b="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de-DE" sz="2400" b="0" dirty="0">
                <a:latin typeface="Times New Roman" pitchFamily="18" charset="0"/>
                <a:cs typeface="Times New Roman" pitchFamily="18" charset="0"/>
              </a:rPr>
              <a:t> and r</a:t>
            </a:r>
            <a:r>
              <a:rPr lang="de-DE" sz="2400" b="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e-DE" sz="2400" b="0" dirty="0">
                <a:latin typeface="Times New Roman" pitchFamily="18" charset="0"/>
                <a:cs typeface="Times New Roman" pitchFamily="18" charset="0"/>
              </a:rPr>
              <a:t> be </a:t>
            </a:r>
            <a:r>
              <a:rPr lang="de-DE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personal preference vectors </a:t>
            </a:r>
            <a:r>
              <a:rPr lang="de-DE" sz="2400" b="0" dirty="0">
                <a:latin typeface="Times New Roman" pitchFamily="18" charset="0"/>
                <a:cs typeface="Times New Roman" pitchFamily="18" charset="0"/>
              </a:rPr>
              <a:t>for random-jump targets,</a:t>
            </a:r>
          </a:p>
          <a:p>
            <a:r>
              <a:rPr lang="de-DE" sz="2400" b="0" dirty="0">
                <a:latin typeface="Times New Roman" pitchFamily="18" charset="0"/>
                <a:cs typeface="Times New Roman" pitchFamily="18" charset="0"/>
              </a:rPr>
              <a:t>and let p</a:t>
            </a:r>
            <a:r>
              <a:rPr lang="de-DE" sz="2400" b="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de-DE" sz="2400" b="0" dirty="0">
                <a:latin typeface="Times New Roman" pitchFamily="18" charset="0"/>
                <a:cs typeface="Times New Roman" pitchFamily="18" charset="0"/>
              </a:rPr>
              <a:t> and p</a:t>
            </a:r>
            <a:r>
              <a:rPr lang="de-DE" sz="2400" b="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e-DE" sz="2400" b="0" dirty="0">
                <a:latin typeface="Times New Roman" pitchFamily="18" charset="0"/>
                <a:cs typeface="Times New Roman" pitchFamily="18" charset="0"/>
              </a:rPr>
              <a:t> denote the corresponding PPR vectors.</a:t>
            </a:r>
          </a:p>
          <a:p>
            <a:r>
              <a:rPr lang="de-DE" sz="2400" b="0" dirty="0">
                <a:latin typeface="Times New Roman" pitchFamily="18" charset="0"/>
                <a:cs typeface="Times New Roman" pitchFamily="18" charset="0"/>
              </a:rPr>
              <a:t>Then for all </a:t>
            </a:r>
            <a:r>
              <a:rPr lang="de-DE" sz="2400" b="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</a:t>
            </a:r>
            <a:r>
              <a:rPr lang="de-DE" sz="2400" b="0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de-DE" sz="2400" b="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, </a:t>
            </a:r>
            <a:r>
              <a:rPr lang="de-DE" sz="2400" b="0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de-DE" sz="2400" b="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 0 with </a:t>
            </a:r>
            <a:r>
              <a:rPr lang="de-DE" sz="2400" b="0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de-DE" sz="2400" b="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+ </a:t>
            </a:r>
            <a:r>
              <a:rPr lang="de-DE" sz="2400" b="0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de-DE" sz="2400" b="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= 1 the following holds: </a:t>
            </a:r>
          </a:p>
          <a:p>
            <a:r>
              <a:rPr lang="de-DE" sz="2400" b="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</a:t>
            </a:r>
            <a:r>
              <a:rPr lang="de-DE" sz="2400" b="0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de-DE" sz="2400" b="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p</a:t>
            </a:r>
            <a:r>
              <a:rPr lang="de-DE" sz="2400" b="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de-DE" sz="2400" b="0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de-DE" sz="2400" b="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</a:t>
            </a:r>
            <a:r>
              <a:rPr lang="de-DE" sz="2400" b="0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de-DE" sz="2400" b="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p</a:t>
            </a:r>
            <a:r>
              <a:rPr lang="de-DE" sz="2400" b="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e-DE" sz="2400" b="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de-DE" sz="2400" b="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 </a:t>
            </a:r>
            <a:r>
              <a:rPr lang="de-DE" sz="2400" b="0" dirty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de-DE" sz="2400" b="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( </a:t>
            </a:r>
            <a:r>
              <a:rPr lang="de-DE" sz="2400" b="0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de-DE" sz="2400" b="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de-DE" sz="2400" b="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e-DE" sz="2400" b="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de-DE" sz="2400" b="0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de-DE" sz="2400" b="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</a:t>
            </a:r>
            <a:r>
              <a:rPr lang="de-DE" sz="2400" b="0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de-DE" sz="2400" b="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p</a:t>
            </a:r>
            <a:r>
              <a:rPr lang="de-DE" sz="2400" b="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e-DE" sz="2400" b="0" dirty="0">
                <a:latin typeface="Times New Roman" pitchFamily="18" charset="0"/>
                <a:cs typeface="Times New Roman" pitchFamily="18" charset="0"/>
              </a:rPr>
              <a:t>) + (1</a:t>
            </a:r>
            <a:r>
              <a:rPr lang="de-DE" sz="2400" b="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) (</a:t>
            </a:r>
            <a:r>
              <a:rPr lang="de-DE" sz="2400" b="0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de-DE" sz="2400" b="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r</a:t>
            </a:r>
            <a:r>
              <a:rPr lang="de-DE" sz="2400" b="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de-DE" sz="2400" b="0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de-DE" sz="2400" b="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</a:t>
            </a:r>
            <a:r>
              <a:rPr lang="de-DE" sz="2400" b="0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de-DE" sz="2400" b="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r</a:t>
            </a:r>
            <a:r>
              <a:rPr lang="de-DE" sz="2400" b="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e-DE" sz="2400" b="0" dirty="0"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  <p:sp>
        <p:nvSpPr>
          <p:cNvPr id="592900" name="Text Box 4"/>
          <p:cNvSpPr txBox="1">
            <a:spLocks noChangeArrowheads="1"/>
          </p:cNvSpPr>
          <p:nvPr/>
        </p:nvSpPr>
        <p:spPr bwMode="auto">
          <a:xfrm>
            <a:off x="179388" y="3732478"/>
            <a:ext cx="9505950" cy="2973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de-DE" sz="2400" u="sng" dirty="0">
                <a:latin typeface="Times New Roman" pitchFamily="18" charset="0"/>
                <a:cs typeface="Times New Roman" pitchFamily="18" charset="0"/>
              </a:rPr>
              <a:t>Corollary:</a:t>
            </a:r>
          </a:p>
          <a:p>
            <a:pPr>
              <a:lnSpc>
                <a:spcPct val="120000"/>
              </a:lnSpc>
            </a:pPr>
            <a:r>
              <a:rPr lang="de-DE" sz="2400" b="0" dirty="0">
                <a:latin typeface="Times New Roman" pitchFamily="18" charset="0"/>
                <a:cs typeface="Times New Roman" pitchFamily="18" charset="0"/>
              </a:rPr>
              <a:t>For preference vector r with m non-zero components and</a:t>
            </a:r>
          </a:p>
          <a:p>
            <a:r>
              <a:rPr lang="de-DE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base vectors</a:t>
            </a:r>
            <a:r>
              <a:rPr lang="de-DE" sz="2400" b="0" dirty="0">
                <a:latin typeface="Times New Roman" pitchFamily="18" charset="0"/>
                <a:cs typeface="Times New Roman" pitchFamily="18" charset="0"/>
              </a:rPr>
              <a:t> e</a:t>
            </a:r>
            <a:r>
              <a:rPr lang="de-DE" sz="2400" b="0" baseline="-25000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de-DE" sz="2400" b="0" dirty="0">
                <a:latin typeface="Times New Roman" pitchFamily="18" charset="0"/>
                <a:cs typeface="Times New Roman" pitchFamily="18" charset="0"/>
              </a:rPr>
              <a:t> (k=1..m) with (e</a:t>
            </a:r>
            <a:r>
              <a:rPr lang="de-DE" sz="2400" b="0" baseline="-25000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de-DE" sz="2400" b="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de-DE" sz="2400" b="0" baseline="-25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e-DE" sz="2400" b="0" dirty="0">
                <a:latin typeface="Times New Roman" pitchFamily="18" charset="0"/>
                <a:cs typeface="Times New Roman" pitchFamily="18" charset="0"/>
              </a:rPr>
              <a:t> =1 for i=k, 0 for i</a:t>
            </a:r>
            <a:r>
              <a:rPr lang="de-DE" sz="2400" b="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k, we obtain:</a:t>
            </a:r>
          </a:p>
          <a:p>
            <a:pPr>
              <a:lnSpc>
                <a:spcPct val="120000"/>
              </a:lnSpc>
            </a:pPr>
            <a:r>
              <a:rPr lang="de-DE" sz="2400" b="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                                     with constants </a:t>
            </a:r>
            <a:r>
              <a:rPr lang="de-DE" sz="2400" b="0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de-DE" sz="2400" b="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... </a:t>
            </a:r>
            <a:r>
              <a:rPr lang="de-DE" sz="2400" b="0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m </a:t>
            </a:r>
            <a:endParaRPr lang="de-DE" sz="2400" b="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>
              <a:lnSpc>
                <a:spcPct val="120000"/>
              </a:lnSpc>
              <a:spcBef>
                <a:spcPct val="40000"/>
              </a:spcBef>
            </a:pPr>
            <a:r>
              <a:rPr lang="de-DE" sz="2400" b="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and                                    for PPR vector p with p</a:t>
            </a:r>
            <a:r>
              <a:rPr lang="de-DE" sz="2400" b="0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k</a:t>
            </a:r>
            <a:r>
              <a:rPr lang="de-DE" sz="2400" b="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=  </a:t>
            </a:r>
            <a:r>
              <a:rPr lang="de-DE" sz="2400" b="0" dirty="0">
                <a:latin typeface="Times New Roman" pitchFamily="18" charset="0"/>
                <a:cs typeface="Times New Roman" pitchFamily="18" charset="0"/>
              </a:rPr>
              <a:t>C p</a:t>
            </a:r>
            <a:r>
              <a:rPr lang="de-DE" sz="2400" b="0" baseline="-25000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de-DE" sz="2400" b="0" baseline="30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400" b="0" dirty="0">
                <a:latin typeface="Times New Roman" pitchFamily="18" charset="0"/>
                <a:cs typeface="Times New Roman" pitchFamily="18" charset="0"/>
              </a:rPr>
              <a:t>+(1</a:t>
            </a:r>
            <a:r>
              <a:rPr lang="de-DE" sz="2400" b="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) e</a:t>
            </a:r>
            <a:r>
              <a:rPr lang="de-DE" sz="2400" b="0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k</a:t>
            </a:r>
            <a:endParaRPr lang="de-DE" sz="2400" b="0" baseline="-25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ct val="40000"/>
              </a:spcBef>
            </a:pPr>
            <a:endParaRPr lang="de-DE" sz="2400" b="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92904" name="Text Box 8"/>
          <p:cNvSpPr txBox="1">
            <a:spLocks noChangeArrowheads="1"/>
          </p:cNvSpPr>
          <p:nvPr/>
        </p:nvSpPr>
        <p:spPr bwMode="auto">
          <a:xfrm>
            <a:off x="179388" y="1371600"/>
            <a:ext cx="5070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b="0" dirty="0">
                <a:latin typeface="Times New Roman" pitchFamily="18" charset="0"/>
                <a:cs typeface="Times New Roman" pitchFamily="18" charset="0"/>
              </a:rPr>
              <a:t>PageRank equation:  p = </a:t>
            </a:r>
            <a:r>
              <a:rPr lang="de-DE" sz="2400" b="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 </a:t>
            </a:r>
            <a:r>
              <a:rPr lang="de-DE" sz="2400" b="0" dirty="0">
                <a:latin typeface="Times New Roman" pitchFamily="18" charset="0"/>
                <a:cs typeface="Times New Roman" pitchFamily="18" charset="0"/>
              </a:rPr>
              <a:t>C p</a:t>
            </a:r>
            <a:r>
              <a:rPr lang="de-DE" sz="2400" b="0" baseline="30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400" b="0" dirty="0">
                <a:latin typeface="Times New Roman" pitchFamily="18" charset="0"/>
                <a:cs typeface="Times New Roman" pitchFamily="18" charset="0"/>
              </a:rPr>
              <a:t>+(1</a:t>
            </a:r>
            <a:r>
              <a:rPr lang="de-DE" sz="2400" b="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) r</a:t>
            </a:r>
            <a:endParaRPr lang="de-DE" sz="2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2905" name="Text Box 9"/>
          <p:cNvSpPr txBox="1">
            <a:spLocks noChangeArrowheads="1"/>
          </p:cNvSpPr>
          <p:nvPr/>
        </p:nvSpPr>
        <p:spPr bwMode="auto">
          <a:xfrm>
            <a:off x="125034" y="690670"/>
            <a:ext cx="8180766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de-DE" sz="2400" b="0" u="sng" dirty="0">
                <a:latin typeface="Times New Roman" pitchFamily="18" charset="0"/>
                <a:cs typeface="Times New Roman" pitchFamily="18" charset="0"/>
              </a:rPr>
              <a:t>Goal:</a:t>
            </a:r>
            <a:r>
              <a:rPr lang="de-DE" sz="2400" b="0" dirty="0">
                <a:latin typeface="Times New Roman" pitchFamily="18" charset="0"/>
                <a:cs typeface="Times New Roman" pitchFamily="18" charset="0"/>
              </a:rPr>
              <a:t> Efficient computation and efficient storage of user-specific</a:t>
            </a:r>
          </a:p>
          <a:p>
            <a:pPr>
              <a:lnSpc>
                <a:spcPct val="90000"/>
              </a:lnSpc>
            </a:pPr>
            <a:r>
              <a:rPr lang="de-DE" sz="2400" b="0" dirty="0">
                <a:latin typeface="Times New Roman" pitchFamily="18" charset="0"/>
                <a:cs typeface="Times New Roman" pitchFamily="18" charset="0"/>
              </a:rPr>
              <a:t>          personalized PageRank vectors (PPR)</a:t>
            </a:r>
          </a:p>
        </p:txBody>
      </p:sp>
      <p:sp>
        <p:nvSpPr>
          <p:cNvPr id="592906" name="Text Box 10"/>
          <p:cNvSpPr txBox="1">
            <a:spLocks noChangeArrowheads="1"/>
          </p:cNvSpPr>
          <p:nvPr/>
        </p:nvSpPr>
        <p:spPr bwMode="auto">
          <a:xfrm>
            <a:off x="3146243" y="6172200"/>
            <a:ext cx="592155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[for </a:t>
            </a:r>
            <a:r>
              <a:rPr lang="de-DE" sz="2000" dirty="0">
                <a:latin typeface="Times New Roman" pitchFamily="18" charset="0"/>
                <a:cs typeface="Times New Roman" pitchFamily="18" charset="0"/>
              </a:rPr>
              <a:t>further optimizations see Jeh/Widom: WWW 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2003]</a:t>
            </a:r>
            <a:endParaRPr lang="de-DE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9290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8492677"/>
              </p:ext>
            </p:extLst>
          </p:nvPr>
        </p:nvGraphicFramePr>
        <p:xfrm>
          <a:off x="989013" y="5105400"/>
          <a:ext cx="2051050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48" name="Formel" r:id="rId4" imgW="1041120" imgH="266400" progId="Equation.3">
                  <p:embed/>
                </p:oleObj>
              </mc:Choice>
              <mc:Fallback>
                <p:oleObj name="Formel" r:id="rId4" imgW="1041120" imgH="266400" progId="Equation.3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9013" y="5105400"/>
                        <a:ext cx="2051050" cy="525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291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611053"/>
              </p:ext>
            </p:extLst>
          </p:nvPr>
        </p:nvGraphicFramePr>
        <p:xfrm>
          <a:off x="939800" y="5646738"/>
          <a:ext cx="2176463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49" name="Formel" r:id="rId6" imgW="1104840" imgH="266400" progId="Equation.3">
                  <p:embed/>
                </p:oleObj>
              </mc:Choice>
              <mc:Fallback>
                <p:oleObj name="Formel" r:id="rId6" imgW="1104840" imgH="266400" progId="Equation.3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9800" y="5646738"/>
                        <a:ext cx="2176463" cy="525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2912" name="Rectangle 16"/>
          <p:cNvSpPr>
            <a:spLocks noChangeArrowheads="1"/>
          </p:cNvSpPr>
          <p:nvPr/>
        </p:nvSpPr>
        <p:spPr bwMode="auto">
          <a:xfrm>
            <a:off x="179388" y="1828800"/>
            <a:ext cx="8713787" cy="19446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2913" name="Rectangle 17"/>
          <p:cNvSpPr>
            <a:spLocks noChangeArrowheads="1"/>
          </p:cNvSpPr>
          <p:nvPr/>
        </p:nvSpPr>
        <p:spPr bwMode="auto">
          <a:xfrm>
            <a:off x="179388" y="5105400"/>
            <a:ext cx="8713787" cy="1079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78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2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92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92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92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2900" grpId="0"/>
      <p:bldP spid="5929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Exploiting Click Streams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22, 2011</a:t>
            </a:r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IV.</a:t>
            </a:r>
            <a:fld id="{8DFBADF9-590B-46A3-B334-BA8F8DA717BB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607235" name="Text Box 3"/>
          <p:cNvSpPr txBox="1">
            <a:spLocks noChangeArrowheads="1"/>
          </p:cNvSpPr>
          <p:nvPr/>
        </p:nvSpPr>
        <p:spPr bwMode="auto">
          <a:xfrm>
            <a:off x="152400" y="1021140"/>
            <a:ext cx="8610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de-DE" sz="2400" b="0" u="sng" dirty="0">
                <a:latin typeface="Times New Roman" pitchFamily="18" charset="0"/>
                <a:cs typeface="Times New Roman" pitchFamily="18" charset="0"/>
              </a:rPr>
              <a:t>Simple idea:</a:t>
            </a:r>
            <a:r>
              <a:rPr lang="de-DE" sz="2400" b="0" dirty="0">
                <a:latin typeface="Times New Roman" pitchFamily="18" charset="0"/>
                <a:cs typeface="Times New Roman" pitchFamily="18" charset="0"/>
              </a:rPr>
              <a:t> </a:t>
            </a:r>
            <a:endParaRPr lang="de-DE" sz="2400" b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de-DE" sz="2400" b="0" dirty="0" smtClean="0">
                <a:latin typeface="Times New Roman" pitchFamily="18" charset="0"/>
                <a:cs typeface="Times New Roman" pitchFamily="18" charset="0"/>
              </a:rPr>
              <a:t>Modify </a:t>
            </a:r>
            <a:r>
              <a:rPr lang="de-DE" sz="2400" b="0" dirty="0">
                <a:latin typeface="Times New Roman" pitchFamily="18" charset="0"/>
                <a:cs typeface="Times New Roman" pitchFamily="18" charset="0"/>
              </a:rPr>
              <a:t>HITS or Page-Rank algorithm by </a:t>
            </a:r>
            <a:r>
              <a:rPr lang="de-DE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weighting edges</a:t>
            </a:r>
            <a:r>
              <a:rPr lang="de-DE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400" b="0" dirty="0" smtClean="0">
                <a:latin typeface="Times New Roman" pitchFamily="18" charset="0"/>
                <a:cs typeface="Times New Roman" pitchFamily="18" charset="0"/>
              </a:rPr>
              <a:t>with </a:t>
            </a:r>
          </a:p>
          <a:p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de-DE" sz="2400" b="0" dirty="0" smtClean="0">
                <a:latin typeface="Times New Roman" pitchFamily="18" charset="0"/>
                <a:cs typeface="Times New Roman" pitchFamily="18" charset="0"/>
              </a:rPr>
              <a:t>the relative </a:t>
            </a:r>
            <a:r>
              <a:rPr lang="de-DE" sz="2400" b="0" dirty="0">
                <a:latin typeface="Times New Roman" pitchFamily="18" charset="0"/>
                <a:cs typeface="Times New Roman" pitchFamily="18" charset="0"/>
              </a:rPr>
              <a:t>frequency of </a:t>
            </a:r>
            <a:r>
              <a:rPr lang="de-DE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users clicking on a link </a:t>
            </a:r>
          </a:p>
          <a:p>
            <a:r>
              <a:rPr lang="de-DE" sz="2400" b="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de-DE" sz="2400" b="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e-DE" sz="2400" b="0" dirty="0">
                <a:latin typeface="Times New Roman" pitchFamily="18" charset="0"/>
                <a:cs typeface="Times New Roman" pitchFamily="18" charset="0"/>
              </a:rPr>
              <a:t>as observed by DirectHit, Alexa, etc</a:t>
            </a:r>
            <a:r>
              <a:rPr lang="de-DE" sz="2400" b="0" dirty="0" smtClean="0">
                <a:latin typeface="Times New Roman" pitchFamily="18" charset="0"/>
                <a:cs typeface="Times New Roman" pitchFamily="18" charset="0"/>
              </a:rPr>
              <a:t>.).</a:t>
            </a:r>
            <a:endParaRPr lang="de-DE" sz="2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7236" name="Text Box 4"/>
          <p:cNvSpPr txBox="1">
            <a:spLocks noChangeArrowheads="1"/>
          </p:cNvSpPr>
          <p:nvPr/>
        </p:nvSpPr>
        <p:spPr bwMode="auto">
          <a:xfrm>
            <a:off x="179387" y="2749550"/>
            <a:ext cx="8964613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sz="2400" b="0" u="sng" dirty="0">
                <a:latin typeface="Times New Roman" pitchFamily="18" charset="0"/>
                <a:cs typeface="Times New Roman" pitchFamily="18" charset="0"/>
              </a:rPr>
              <a:t>More sophisticated </a:t>
            </a:r>
            <a:r>
              <a:rPr lang="de-DE" sz="2400" b="0" u="sng" dirty="0" smtClean="0">
                <a:latin typeface="Times New Roman" pitchFamily="18" charset="0"/>
                <a:cs typeface="Times New Roman" pitchFamily="18" charset="0"/>
              </a:rPr>
              <a:t>approach:</a:t>
            </a:r>
            <a:r>
              <a:rPr lang="de-DE" sz="2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de-DE" sz="2400" b="0" dirty="0">
              <a:latin typeface="Times New Roman" pitchFamily="18" charset="0"/>
              <a:cs typeface="Times New Roman" pitchFamily="18" charset="0"/>
            </a:endParaRPr>
          </a:p>
          <a:p>
            <a:r>
              <a:rPr lang="de-DE" b="0" dirty="0">
                <a:latin typeface="Times New Roman" pitchFamily="18" charset="0"/>
                <a:cs typeface="Times New Roman" pitchFamily="18" charset="0"/>
              </a:rPr>
              <a:t>[Chen et al.: WISE 2002</a:t>
            </a:r>
            <a:r>
              <a:rPr lang="de-DE" b="0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de-DE" b="0" dirty="0">
              <a:latin typeface="Times New Roman" pitchFamily="18" charset="0"/>
              <a:cs typeface="Times New Roman" pitchFamily="18" charset="0"/>
            </a:endParaRPr>
          </a:p>
          <a:p>
            <a:r>
              <a:rPr lang="de-DE" sz="2400" b="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de-DE" sz="2400" b="0" dirty="0" smtClean="0">
                <a:latin typeface="Times New Roman" pitchFamily="18" charset="0"/>
                <a:cs typeface="Times New Roman" pitchFamily="18" charset="0"/>
              </a:rPr>
              <a:t>Consider </a:t>
            </a:r>
            <a:r>
              <a:rPr lang="de-DE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link graph A </a:t>
            </a:r>
            <a:r>
              <a:rPr lang="de-DE" sz="2400" b="0" dirty="0">
                <a:latin typeface="Times New Roman" pitchFamily="18" charset="0"/>
                <a:cs typeface="Times New Roman" pitchFamily="18" charset="0"/>
              </a:rPr>
              <a:t>and </a:t>
            </a:r>
          </a:p>
          <a:p>
            <a:r>
              <a:rPr lang="de-DE" sz="2400" b="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de-DE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link-visit </a:t>
            </a:r>
            <a:r>
              <a:rPr lang="de-DE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matrix V</a:t>
            </a:r>
            <a:r>
              <a:rPr lang="de-DE" sz="2400" b="0" dirty="0">
                <a:latin typeface="Times New Roman" pitchFamily="18" charset="0"/>
                <a:cs typeface="Times New Roman" pitchFamily="18" charset="0"/>
              </a:rPr>
              <a:t> (V</a:t>
            </a:r>
            <a:r>
              <a:rPr lang="de-DE" sz="2400" b="0" baseline="-25000" dirty="0"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de-DE" sz="2400" b="0" dirty="0">
                <a:latin typeface="Times New Roman" pitchFamily="18" charset="0"/>
                <a:cs typeface="Times New Roman" pitchFamily="18" charset="0"/>
              </a:rPr>
              <a:t>=1 if user i visits page j, 0 </a:t>
            </a:r>
            <a:r>
              <a:rPr lang="de-DE" sz="2400" b="0" dirty="0" err="1">
                <a:latin typeface="Times New Roman" pitchFamily="18" charset="0"/>
                <a:cs typeface="Times New Roman" pitchFamily="18" charset="0"/>
              </a:rPr>
              <a:t>else</a:t>
            </a:r>
            <a:r>
              <a:rPr lang="de-DE" sz="2400" b="0" dirty="0" smtClean="0">
                <a:latin typeface="Times New Roman" pitchFamily="18" charset="0"/>
                <a:cs typeface="Times New Roman" pitchFamily="18" charset="0"/>
              </a:rPr>
              <a:t>):</a:t>
            </a:r>
            <a:endParaRPr lang="de-DE" sz="2400" b="0" dirty="0">
              <a:latin typeface="Times New Roman" pitchFamily="18" charset="0"/>
              <a:cs typeface="Times New Roman" pitchFamily="18" charset="0"/>
            </a:endParaRPr>
          </a:p>
          <a:p>
            <a:r>
              <a:rPr lang="de-DE" sz="2400" b="0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de-DE" sz="2400" b="0" dirty="0" smtClean="0">
                <a:latin typeface="Times New Roman" pitchFamily="18" charset="0"/>
                <a:cs typeface="Times New Roman" pitchFamily="18" charset="0"/>
              </a:rPr>
              <a:t>Define</a:t>
            </a:r>
            <a:endParaRPr lang="de-DE" sz="2400" b="0" dirty="0">
              <a:latin typeface="Times New Roman" pitchFamily="18" charset="0"/>
              <a:cs typeface="Times New Roman" pitchFamily="18" charset="0"/>
            </a:endParaRPr>
          </a:p>
          <a:p>
            <a:r>
              <a:rPr lang="de-DE" sz="2400" b="0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de-DE" sz="2400" b="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de-DE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authority score </a:t>
            </a:r>
            <a:r>
              <a:rPr lang="de-DE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vector:</a:t>
            </a:r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de-DE" sz="2400" b="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de-DE" sz="2400" b="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de-DE" sz="2400" b="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A</a:t>
            </a:r>
            <a:r>
              <a:rPr lang="de-DE" sz="2400" b="0" baseline="30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</a:t>
            </a:r>
            <a:r>
              <a:rPr lang="de-DE" sz="2400" b="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h + (1- )V</a:t>
            </a:r>
            <a:r>
              <a:rPr lang="de-DE" sz="2400" b="0" baseline="30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</a:t>
            </a:r>
            <a:r>
              <a:rPr lang="de-DE" sz="2400" b="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u</a:t>
            </a:r>
          </a:p>
          <a:p>
            <a:r>
              <a:rPr lang="de-DE" sz="2400" b="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       </a:t>
            </a:r>
            <a:r>
              <a:rPr lang="de-DE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hub </a:t>
            </a:r>
            <a:r>
              <a:rPr lang="de-DE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score vector</a:t>
            </a:r>
            <a:r>
              <a:rPr lang="de-DE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:              	h</a:t>
            </a:r>
            <a:r>
              <a:rPr lang="de-DE" sz="2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400" b="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de-DE" sz="2400" b="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Aa + (1- )V</a:t>
            </a:r>
            <a:r>
              <a:rPr lang="de-DE" sz="2400" b="0" baseline="30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</a:t>
            </a:r>
            <a:r>
              <a:rPr lang="de-DE" sz="2400" b="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u</a:t>
            </a:r>
          </a:p>
          <a:p>
            <a:r>
              <a:rPr lang="de-DE" sz="2400" b="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       </a:t>
            </a:r>
            <a:r>
              <a:rPr lang="de-DE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user </a:t>
            </a:r>
            <a:r>
              <a:rPr lang="de-DE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importance vector</a:t>
            </a:r>
            <a:r>
              <a:rPr lang="de-DE" sz="2400" b="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:  </a:t>
            </a:r>
            <a:r>
              <a:rPr lang="de-DE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	u </a:t>
            </a:r>
            <a:r>
              <a:rPr lang="de-DE" sz="2400" b="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 (1- )V(a+h)</a:t>
            </a:r>
          </a:p>
          <a:p>
            <a:r>
              <a:rPr lang="de-DE" sz="2400" b="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       </a:t>
            </a:r>
            <a:r>
              <a:rPr lang="de-DE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with </a:t>
            </a:r>
            <a:r>
              <a:rPr lang="de-DE" sz="2400" b="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 tunable parameter  </a:t>
            </a:r>
            <a:r>
              <a:rPr lang="de-DE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(with </a:t>
            </a:r>
            <a:r>
              <a:rPr lang="de-DE" sz="2400" b="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=1: HITS, =0: DirectHit)</a:t>
            </a:r>
          </a:p>
          <a:p>
            <a:endParaRPr lang="de-DE" sz="2400" b="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endParaRPr lang="de-DE" sz="2400" b="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68398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2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Link Analysis based on Implicit Links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22, 2011</a:t>
            </a:r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IV.</a:t>
            </a:r>
            <a:fld id="{8DFBADF9-590B-46A3-B334-BA8F8DA717B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09283" name="Text Box 3"/>
          <p:cNvSpPr txBox="1">
            <a:spLocks noChangeArrowheads="1"/>
          </p:cNvSpPr>
          <p:nvPr/>
        </p:nvSpPr>
        <p:spPr bwMode="auto">
          <a:xfrm>
            <a:off x="250825" y="1143000"/>
            <a:ext cx="8208963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Apply simple data mining to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browsing sessions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of many users,</a:t>
            </a:r>
          </a:p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where each session </a:t>
            </a: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is a sequence (pi</a:t>
            </a:r>
            <a:r>
              <a:rPr lang="en-US" sz="2400" b="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, pi</a:t>
            </a:r>
            <a:r>
              <a:rPr lang="en-US" sz="2400" b="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, ...) of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visited pages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>
              <a:buFontTx/>
              <a:buChar char="•"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  consider all pairs (</a:t>
            </a: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</a:rPr>
              <a:t>pi</a:t>
            </a:r>
            <a:r>
              <a:rPr lang="en-US" sz="2400" b="0" baseline="-25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, pi</a:t>
            </a:r>
            <a:r>
              <a:rPr lang="en-US" sz="2400" b="0" baseline="-25000" dirty="0" smtClean="0">
                <a:latin typeface="Times New Roman" pitchFamily="18" charset="0"/>
                <a:cs typeface="Times New Roman" pitchFamily="18" charset="0"/>
              </a:rPr>
              <a:t>j+1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) of successively visited pages,</a:t>
            </a:r>
          </a:p>
          <a:p>
            <a:pPr lvl="1">
              <a:buFontTx/>
              <a:buChar char="•"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  compute their total frequency f, and</a:t>
            </a:r>
          </a:p>
          <a:p>
            <a:pPr lvl="1">
              <a:buFontTx/>
              <a:buChar char="•"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  select those with f above some min-support threshold.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9284" name="Text Box 4"/>
          <p:cNvSpPr txBox="1">
            <a:spLocks noChangeArrowheads="1"/>
          </p:cNvSpPr>
          <p:nvPr/>
        </p:nvSpPr>
        <p:spPr bwMode="auto">
          <a:xfrm>
            <a:off x="250825" y="3447871"/>
            <a:ext cx="8528297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Construct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implicit-link graph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with the selected page pairs as edges</a:t>
            </a:r>
          </a:p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and their normalized total frequencies f as edge weights.</a:t>
            </a:r>
          </a:p>
          <a:p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2000" b="0" dirty="0" err="1" smtClean="0">
                <a:latin typeface="Times New Roman" pitchFamily="18" charset="0"/>
                <a:cs typeface="Times New Roman" pitchFamily="18" charset="0"/>
              </a:rPr>
              <a:t>Xue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 et al.: SIGIR 2003]</a:t>
            </a:r>
            <a:endParaRPr lang="en-US" sz="20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9285" name="Text Box 5"/>
          <p:cNvSpPr txBox="1">
            <a:spLocks noChangeArrowheads="1"/>
          </p:cNvSpPr>
          <p:nvPr/>
        </p:nvSpPr>
        <p:spPr bwMode="auto">
          <a:xfrm>
            <a:off x="250825" y="4953000"/>
            <a:ext cx="712406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Apply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edge-weighted Page-Rank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for authority scoring,</a:t>
            </a:r>
          </a:p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and linear combination of query relevance and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link 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authority for overall scoring.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73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57"/>
          <p:cNvSpPr>
            <a:spLocks noChangeArrowheads="1"/>
          </p:cNvSpPr>
          <p:nvPr/>
        </p:nvSpPr>
        <p:spPr bwMode="auto">
          <a:xfrm>
            <a:off x="50799" y="2349500"/>
            <a:ext cx="4112201" cy="234791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839200" cy="685800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de-DE" sz="4000" dirty="0"/>
              <a:t>Exploiting Query Logs and Click Streams</a:t>
            </a:r>
            <a:br>
              <a:rPr lang="de-DE" sz="4000" dirty="0"/>
            </a:br>
            <a:r>
              <a:rPr lang="de-DE" sz="2000" dirty="0" smtClean="0">
                <a:solidFill>
                  <a:schemeClr val="tx1"/>
                </a:solidFill>
              </a:rPr>
              <a:t>[Luxenburger </a:t>
            </a:r>
            <a:r>
              <a:rPr lang="de-DE" sz="2000" dirty="0">
                <a:solidFill>
                  <a:schemeClr val="tx1"/>
                </a:solidFill>
              </a:rPr>
              <a:t>et al.: WISE 2004, WebDB 2006]</a:t>
            </a:r>
            <a:r>
              <a:rPr lang="de-DE" sz="2200" dirty="0">
                <a:solidFill>
                  <a:schemeClr val="tx1"/>
                </a:solidFill>
              </a:rPr>
              <a:t/>
            </a:r>
            <a:br>
              <a:rPr lang="de-DE" sz="2200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22,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IV.</a:t>
            </a:r>
            <a:fld id="{8DFBADF9-590B-46A3-B334-BA8F8DA717BB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7" name="Rectangle 57"/>
          <p:cNvSpPr>
            <a:spLocks noChangeArrowheads="1"/>
          </p:cNvSpPr>
          <p:nvPr/>
        </p:nvSpPr>
        <p:spPr bwMode="auto">
          <a:xfrm>
            <a:off x="50800" y="1060450"/>
            <a:ext cx="8959850" cy="115252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60"/>
          <p:cNvSpPr txBox="1">
            <a:spLocks noChangeArrowheads="1"/>
          </p:cNvSpPr>
          <p:nvPr/>
        </p:nvSpPr>
        <p:spPr bwMode="auto">
          <a:xfrm>
            <a:off x="152400" y="1060450"/>
            <a:ext cx="8706230" cy="1144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de-DE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QRank</a:t>
            </a:r>
            <a:r>
              <a:rPr lang="de-DE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de-DE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links</a:t>
            </a:r>
            <a:r>
              <a:rPr lang="de-DE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de-DE" sz="24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query-doc transitions</a:t>
            </a:r>
            <a:r>
              <a:rPr lang="de-DE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de-DE" sz="24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query-query transitions</a:t>
            </a:r>
          </a:p>
          <a:p>
            <a:pPr>
              <a:lnSpc>
                <a:spcPct val="90000"/>
              </a:lnSpc>
            </a:pPr>
            <a:r>
              <a:rPr lang="de-DE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de-DE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de-DE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doc-doc transitions</a:t>
            </a:r>
            <a:r>
              <a:rPr lang="de-DE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on implicit links (w/ thesaurus)</a:t>
            </a:r>
          </a:p>
          <a:p>
            <a:pPr>
              <a:lnSpc>
                <a:spcPct val="90000"/>
              </a:lnSpc>
            </a:pPr>
            <a:r>
              <a:rPr lang="de-DE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with probabilities estimated from log statistics</a:t>
            </a:r>
          </a:p>
        </p:txBody>
      </p:sp>
      <p:cxnSp>
        <p:nvCxnSpPr>
          <p:cNvPr id="9" name="AutoShape 61"/>
          <p:cNvCxnSpPr>
            <a:cxnSpLocks noChangeShapeType="1"/>
            <a:stCxn id="14" idx="0"/>
            <a:endCxn id="15" idx="1"/>
          </p:cNvCxnSpPr>
          <p:nvPr/>
        </p:nvCxnSpPr>
        <p:spPr bwMode="auto">
          <a:xfrm rot="5400000" flipV="1">
            <a:off x="6372226" y="3149600"/>
            <a:ext cx="1619250" cy="2771775"/>
          </a:xfrm>
          <a:prstGeom prst="curvedConnector4">
            <a:avLst>
              <a:gd name="adj1" fmla="val -14116"/>
              <a:gd name="adj2" fmla="val 108245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AutoShape 62"/>
          <p:cNvSpPr>
            <a:spLocks noChangeArrowheads="1"/>
          </p:cNvSpPr>
          <p:nvPr/>
        </p:nvSpPr>
        <p:spPr bwMode="auto">
          <a:xfrm flipH="1">
            <a:off x="6767512" y="4302125"/>
            <a:ext cx="636586" cy="647700"/>
          </a:xfrm>
          <a:prstGeom prst="flowChartPunchedCard">
            <a:avLst/>
          </a:prstGeom>
          <a:solidFill>
            <a:srgbClr val="66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AutoShape 63"/>
          <p:cNvCxnSpPr>
            <a:cxnSpLocks noChangeShapeType="1"/>
            <a:stCxn id="14" idx="1"/>
            <a:endCxn id="10" idx="0"/>
          </p:cNvCxnSpPr>
          <p:nvPr/>
        </p:nvCxnSpPr>
        <p:spPr bwMode="auto">
          <a:xfrm>
            <a:off x="6048375" y="4049713"/>
            <a:ext cx="1037430" cy="252412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AutoShape 64"/>
          <p:cNvSpPr>
            <a:spLocks noChangeArrowheads="1"/>
          </p:cNvSpPr>
          <p:nvPr/>
        </p:nvSpPr>
        <p:spPr bwMode="auto">
          <a:xfrm flipH="1">
            <a:off x="4102099" y="4373563"/>
            <a:ext cx="600075" cy="647700"/>
          </a:xfrm>
          <a:prstGeom prst="flowChartPunchedCard">
            <a:avLst/>
          </a:prstGeom>
          <a:solidFill>
            <a:srgbClr val="66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AutoShape 65"/>
          <p:cNvSpPr>
            <a:spLocks noChangeArrowheads="1"/>
          </p:cNvSpPr>
          <p:nvPr/>
        </p:nvSpPr>
        <p:spPr bwMode="auto">
          <a:xfrm flipH="1">
            <a:off x="5183188" y="5094288"/>
            <a:ext cx="504825" cy="647700"/>
          </a:xfrm>
          <a:prstGeom prst="flowChartPunchedCard">
            <a:avLst/>
          </a:prstGeom>
          <a:solidFill>
            <a:srgbClr val="66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AutoShape 66"/>
          <p:cNvSpPr>
            <a:spLocks noChangeArrowheads="1"/>
          </p:cNvSpPr>
          <p:nvPr/>
        </p:nvSpPr>
        <p:spPr bwMode="auto">
          <a:xfrm flipH="1">
            <a:off x="5543550" y="3725863"/>
            <a:ext cx="504825" cy="647700"/>
          </a:xfrm>
          <a:prstGeom prst="flowChartPunchedCard">
            <a:avLst/>
          </a:prstGeom>
          <a:solidFill>
            <a:srgbClr val="66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AutoShape 67"/>
          <p:cNvSpPr>
            <a:spLocks noChangeArrowheads="1"/>
          </p:cNvSpPr>
          <p:nvPr/>
        </p:nvSpPr>
        <p:spPr bwMode="auto">
          <a:xfrm flipH="1">
            <a:off x="8062913" y="5021263"/>
            <a:ext cx="504825" cy="647700"/>
          </a:xfrm>
          <a:prstGeom prst="flowChartPunchedCard">
            <a:avLst/>
          </a:prstGeom>
          <a:solidFill>
            <a:srgbClr val="66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AutoShape 68"/>
          <p:cNvCxnSpPr>
            <a:cxnSpLocks noChangeShapeType="1"/>
            <a:stCxn id="13" idx="1"/>
            <a:endCxn id="10" idx="3"/>
          </p:cNvCxnSpPr>
          <p:nvPr/>
        </p:nvCxnSpPr>
        <p:spPr bwMode="auto">
          <a:xfrm flipV="1">
            <a:off x="5688013" y="4625975"/>
            <a:ext cx="1079499" cy="792163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AutoShape 69"/>
          <p:cNvCxnSpPr>
            <a:cxnSpLocks noChangeShapeType="1"/>
            <a:stCxn id="13" idx="1"/>
            <a:endCxn id="15" idx="3"/>
          </p:cNvCxnSpPr>
          <p:nvPr/>
        </p:nvCxnSpPr>
        <p:spPr bwMode="auto">
          <a:xfrm flipV="1">
            <a:off x="5688013" y="5345113"/>
            <a:ext cx="2374900" cy="73025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AutoShape 70"/>
          <p:cNvCxnSpPr>
            <a:cxnSpLocks noChangeShapeType="1"/>
            <a:stCxn id="10" idx="1"/>
            <a:endCxn id="15" idx="0"/>
          </p:cNvCxnSpPr>
          <p:nvPr/>
        </p:nvCxnSpPr>
        <p:spPr bwMode="auto">
          <a:xfrm>
            <a:off x="7404098" y="4625975"/>
            <a:ext cx="911227" cy="395288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AutoShape 71"/>
          <p:cNvCxnSpPr>
            <a:cxnSpLocks noChangeShapeType="1"/>
            <a:stCxn id="14" idx="0"/>
            <a:endCxn id="12" idx="0"/>
          </p:cNvCxnSpPr>
          <p:nvPr/>
        </p:nvCxnSpPr>
        <p:spPr bwMode="auto">
          <a:xfrm rot="16200000" flipH="1" flipV="1">
            <a:off x="4775199" y="3352800"/>
            <a:ext cx="647700" cy="1393826"/>
          </a:xfrm>
          <a:prstGeom prst="curvedConnector3">
            <a:avLst>
              <a:gd name="adj1" fmla="val -35294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AutoShape 72"/>
          <p:cNvCxnSpPr>
            <a:cxnSpLocks noChangeShapeType="1"/>
            <a:stCxn id="15" idx="2"/>
            <a:endCxn id="12" idx="2"/>
          </p:cNvCxnSpPr>
          <p:nvPr/>
        </p:nvCxnSpPr>
        <p:spPr bwMode="auto">
          <a:xfrm rot="5400000" flipH="1">
            <a:off x="6034881" y="3388519"/>
            <a:ext cx="647700" cy="3913189"/>
          </a:xfrm>
          <a:prstGeom prst="curvedConnector3">
            <a:avLst>
              <a:gd name="adj1" fmla="val -35294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2" name="Group 74"/>
          <p:cNvGrpSpPr>
            <a:grpSpLocks/>
          </p:cNvGrpSpPr>
          <p:nvPr/>
        </p:nvGrpSpPr>
        <p:grpSpPr bwMode="auto">
          <a:xfrm>
            <a:off x="4025899" y="3611807"/>
            <a:ext cx="241300" cy="558800"/>
            <a:chOff x="4456" y="3552"/>
            <a:chExt cx="352" cy="624"/>
          </a:xfrm>
        </p:grpSpPr>
        <p:sp>
          <p:nvSpPr>
            <p:cNvPr id="23" name="Oval 75"/>
            <p:cNvSpPr>
              <a:spLocks noChangeArrowheads="1"/>
            </p:cNvSpPr>
            <p:nvPr/>
          </p:nvSpPr>
          <p:spPr bwMode="auto">
            <a:xfrm>
              <a:off x="4608" y="3552"/>
              <a:ext cx="200" cy="177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33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Line 76"/>
            <p:cNvSpPr>
              <a:spLocks noChangeShapeType="1"/>
            </p:cNvSpPr>
            <p:nvPr/>
          </p:nvSpPr>
          <p:spPr bwMode="auto">
            <a:xfrm flipH="1">
              <a:off x="4536" y="3744"/>
              <a:ext cx="120" cy="255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Line 77"/>
            <p:cNvSpPr>
              <a:spLocks noChangeShapeType="1"/>
            </p:cNvSpPr>
            <p:nvPr/>
          </p:nvSpPr>
          <p:spPr bwMode="auto">
            <a:xfrm>
              <a:off x="4536" y="3999"/>
              <a:ext cx="120" cy="177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Line 78"/>
            <p:cNvSpPr>
              <a:spLocks noChangeShapeType="1"/>
            </p:cNvSpPr>
            <p:nvPr/>
          </p:nvSpPr>
          <p:spPr bwMode="auto">
            <a:xfrm flipH="1">
              <a:off x="4456" y="3999"/>
              <a:ext cx="80" cy="177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Line 79"/>
            <p:cNvSpPr>
              <a:spLocks noChangeShapeType="1"/>
            </p:cNvSpPr>
            <p:nvPr/>
          </p:nvSpPr>
          <p:spPr bwMode="auto">
            <a:xfrm>
              <a:off x="4608" y="3840"/>
              <a:ext cx="144" cy="48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Line 80"/>
            <p:cNvSpPr>
              <a:spLocks noChangeShapeType="1"/>
            </p:cNvSpPr>
            <p:nvPr/>
          </p:nvSpPr>
          <p:spPr bwMode="auto">
            <a:xfrm>
              <a:off x="4608" y="3888"/>
              <a:ext cx="144" cy="48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9" name="Group 81"/>
          <p:cNvGrpSpPr>
            <a:grpSpLocks/>
          </p:cNvGrpSpPr>
          <p:nvPr/>
        </p:nvGrpSpPr>
        <p:grpSpPr bwMode="auto">
          <a:xfrm>
            <a:off x="4702175" y="4049714"/>
            <a:ext cx="841375" cy="1331913"/>
            <a:chOff x="2418" y="2296"/>
            <a:chExt cx="530" cy="839"/>
          </a:xfrm>
        </p:grpSpPr>
        <p:cxnSp>
          <p:nvCxnSpPr>
            <p:cNvPr id="30" name="AutoShape 82"/>
            <p:cNvCxnSpPr>
              <a:cxnSpLocks noChangeShapeType="1"/>
              <a:stCxn id="12" idx="1"/>
              <a:endCxn id="14" idx="3"/>
            </p:cNvCxnSpPr>
            <p:nvPr/>
          </p:nvCxnSpPr>
          <p:spPr bwMode="auto">
            <a:xfrm flipV="1">
              <a:off x="2418" y="2296"/>
              <a:ext cx="530" cy="408"/>
            </a:xfrm>
            <a:prstGeom prst="curved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AutoShape 83"/>
            <p:cNvCxnSpPr>
              <a:cxnSpLocks noChangeShapeType="1"/>
              <a:stCxn id="58" idx="3"/>
            </p:cNvCxnSpPr>
            <p:nvPr/>
          </p:nvCxnSpPr>
          <p:spPr bwMode="auto">
            <a:xfrm>
              <a:off x="2418" y="2718"/>
              <a:ext cx="281" cy="417"/>
            </a:xfrm>
            <a:prstGeom prst="curvedConnector2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2" name="AutoShape 84"/>
          <p:cNvCxnSpPr>
            <a:cxnSpLocks noChangeShapeType="1"/>
          </p:cNvCxnSpPr>
          <p:nvPr/>
        </p:nvCxnSpPr>
        <p:spPr bwMode="auto">
          <a:xfrm rot="5400000">
            <a:off x="5290344" y="4555331"/>
            <a:ext cx="720725" cy="360363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3" name="Group 85"/>
          <p:cNvGrpSpPr>
            <a:grpSpLocks/>
          </p:cNvGrpSpPr>
          <p:nvPr/>
        </p:nvGrpSpPr>
        <p:grpSpPr bwMode="auto">
          <a:xfrm>
            <a:off x="4643439" y="2349500"/>
            <a:ext cx="3671888" cy="979487"/>
            <a:chOff x="2925" y="1475"/>
            <a:chExt cx="2313" cy="617"/>
          </a:xfrm>
        </p:grpSpPr>
        <p:sp>
          <p:nvSpPr>
            <p:cNvPr id="34" name="AutoShape 86"/>
            <p:cNvSpPr>
              <a:spLocks noChangeArrowheads="1"/>
            </p:cNvSpPr>
            <p:nvPr/>
          </p:nvSpPr>
          <p:spPr bwMode="auto">
            <a:xfrm>
              <a:off x="4512" y="1475"/>
              <a:ext cx="726" cy="463"/>
            </a:xfrm>
            <a:prstGeom prst="flowChartMagneticTape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lnSpc>
                  <a:spcPct val="90000"/>
                </a:lnSpc>
              </a:pPr>
              <a:r>
                <a:rPr lang="de-DE" sz="1600" b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max</a:t>
              </a:r>
              <a:r>
                <a:rPr lang="de-DE" sz="1600" b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de-DE" sz="1600" b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planck</a:t>
              </a:r>
              <a:endParaRPr lang="de-DE" sz="16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eaLnBrk="1" hangingPunct="1">
                <a:lnSpc>
                  <a:spcPct val="90000"/>
                </a:lnSpc>
              </a:pPr>
              <a:r>
                <a:rPr lang="de-DE" sz="1600" b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gesellschaft</a:t>
              </a:r>
              <a:endParaRPr lang="en-US" sz="16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AutoShape 87"/>
            <p:cNvSpPr>
              <a:spLocks noChangeArrowheads="1"/>
            </p:cNvSpPr>
            <p:nvPr/>
          </p:nvSpPr>
          <p:spPr bwMode="auto">
            <a:xfrm>
              <a:off x="2925" y="1525"/>
              <a:ext cx="627" cy="374"/>
            </a:xfrm>
            <a:prstGeom prst="flowChartMagneticTape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de-DE" sz="1800" b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max</a:t>
              </a:r>
              <a:endParaRPr lang="de-DE" sz="18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eaLnBrk="1" hangingPunct="1"/>
              <a:r>
                <a:rPr lang="de-DE" sz="1800" b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planck</a:t>
              </a:r>
              <a:endParaRPr lang="en-US" sz="18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AutoShape 89"/>
            <p:cNvSpPr>
              <a:spLocks noChangeArrowheads="1"/>
            </p:cNvSpPr>
            <p:nvPr/>
          </p:nvSpPr>
          <p:spPr bwMode="auto">
            <a:xfrm>
              <a:off x="3832" y="1707"/>
              <a:ext cx="584" cy="385"/>
            </a:xfrm>
            <a:prstGeom prst="flowChartMagneticTape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de-DE" sz="1800" b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mpg</a:t>
              </a:r>
              <a:endParaRPr lang="de-DE" sz="18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eaLnBrk="1" hangingPunct="1"/>
              <a:r>
                <a:rPr lang="de-DE" sz="1800" b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budget</a:t>
              </a:r>
              <a:endParaRPr lang="en-US" sz="18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38" name="AutoShape 90"/>
          <p:cNvCxnSpPr>
            <a:cxnSpLocks noChangeShapeType="1"/>
            <a:stCxn id="35" idx="3"/>
            <a:endCxn id="34" idx="0"/>
          </p:cNvCxnSpPr>
          <p:nvPr/>
        </p:nvCxnSpPr>
        <p:spPr bwMode="auto">
          <a:xfrm flipV="1">
            <a:off x="5638800" y="2349500"/>
            <a:ext cx="2100263" cy="376634"/>
          </a:xfrm>
          <a:prstGeom prst="curvedConnector4">
            <a:avLst>
              <a:gd name="adj1" fmla="val 36281"/>
              <a:gd name="adj2" fmla="val 160696"/>
            </a:avLst>
          </a:prstGeom>
          <a:noFill/>
          <a:ln w="28575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9" name="Group 91"/>
          <p:cNvGrpSpPr>
            <a:grpSpLocks/>
          </p:cNvGrpSpPr>
          <p:nvPr/>
        </p:nvGrpSpPr>
        <p:grpSpPr bwMode="auto">
          <a:xfrm>
            <a:off x="4102100" y="3022600"/>
            <a:ext cx="4213226" cy="1998663"/>
            <a:chOff x="2539" y="2035"/>
            <a:chExt cx="2654" cy="1259"/>
          </a:xfrm>
        </p:grpSpPr>
        <p:cxnSp>
          <p:nvCxnSpPr>
            <p:cNvPr id="40" name="AutoShape 92"/>
            <p:cNvCxnSpPr>
              <a:cxnSpLocks noChangeShapeType="1"/>
              <a:stCxn id="35" idx="2"/>
              <a:endCxn id="14" idx="3"/>
            </p:cNvCxnSpPr>
            <p:nvPr/>
          </p:nvCxnSpPr>
          <p:spPr bwMode="auto">
            <a:xfrm rot="16200000" flipH="1">
              <a:off x="2997" y="2232"/>
              <a:ext cx="647" cy="253"/>
            </a:xfrm>
            <a:prstGeom prst="curvedConnector2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AutoShape 93"/>
            <p:cNvCxnSpPr>
              <a:cxnSpLocks noChangeShapeType="1"/>
              <a:stCxn id="34" idx="2"/>
              <a:endCxn id="10" idx="3"/>
            </p:cNvCxnSpPr>
            <p:nvPr/>
          </p:nvCxnSpPr>
          <p:spPr bwMode="auto">
            <a:xfrm rot="5400000">
              <a:off x="4038" y="2253"/>
              <a:ext cx="971" cy="612"/>
            </a:xfrm>
            <a:prstGeom prst="curvedConnector4">
              <a:avLst>
                <a:gd name="adj1" fmla="val 39495"/>
                <a:gd name="adj2" fmla="val 123529"/>
              </a:avLst>
            </a:prstGeom>
            <a:noFill/>
            <a:ln w="28575">
              <a:solidFill>
                <a:srgbClr val="00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AutoShape 94"/>
            <p:cNvCxnSpPr>
              <a:cxnSpLocks noChangeShapeType="1"/>
              <a:stCxn id="37" idx="2"/>
              <a:endCxn id="15" idx="0"/>
            </p:cNvCxnSpPr>
            <p:nvPr/>
          </p:nvCxnSpPr>
          <p:spPr bwMode="auto">
            <a:xfrm rot="16200000" flipH="1">
              <a:off x="4103" y="2204"/>
              <a:ext cx="1066" cy="1114"/>
            </a:xfrm>
            <a:prstGeom prst="curvedConnector3">
              <a:avLst>
                <a:gd name="adj1" fmla="val 50000"/>
              </a:avLst>
            </a:prstGeom>
            <a:noFill/>
            <a:ln w="28575">
              <a:solidFill>
                <a:srgbClr val="00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AutoShape 95"/>
            <p:cNvCxnSpPr>
              <a:cxnSpLocks noChangeShapeType="1"/>
              <a:stCxn id="37" idx="1"/>
              <a:endCxn id="12" idx="3"/>
            </p:cNvCxnSpPr>
            <p:nvPr/>
          </p:nvCxnSpPr>
          <p:spPr bwMode="auto">
            <a:xfrm rot="10800000" flipV="1">
              <a:off x="2539" y="2035"/>
              <a:ext cx="1248" cy="1054"/>
            </a:xfrm>
            <a:prstGeom prst="curvedConnector3">
              <a:avLst>
                <a:gd name="adj1" fmla="val 111538"/>
              </a:avLst>
            </a:prstGeom>
            <a:noFill/>
            <a:ln w="28575">
              <a:solidFill>
                <a:srgbClr val="00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4" name="AutoShape 96"/>
          <p:cNvSpPr>
            <a:spLocks noChangeArrowheads="1"/>
          </p:cNvSpPr>
          <p:nvPr/>
        </p:nvSpPr>
        <p:spPr bwMode="auto">
          <a:xfrm flipH="1">
            <a:off x="8459788" y="3005138"/>
            <a:ext cx="504825" cy="647700"/>
          </a:xfrm>
          <a:prstGeom prst="flowChartPunchedCard">
            <a:avLst/>
          </a:prstGeom>
          <a:solidFill>
            <a:srgbClr val="66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5" name="AutoShape 97"/>
          <p:cNvCxnSpPr>
            <a:cxnSpLocks noChangeShapeType="1"/>
            <a:stCxn id="10" idx="1"/>
            <a:endCxn id="44" idx="3"/>
          </p:cNvCxnSpPr>
          <p:nvPr/>
        </p:nvCxnSpPr>
        <p:spPr bwMode="auto">
          <a:xfrm flipV="1">
            <a:off x="7404098" y="3328988"/>
            <a:ext cx="1055690" cy="1296987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6" name="Group 98"/>
          <p:cNvGrpSpPr>
            <a:grpSpLocks/>
          </p:cNvGrpSpPr>
          <p:nvPr/>
        </p:nvGrpSpPr>
        <p:grpSpPr bwMode="auto">
          <a:xfrm>
            <a:off x="4702175" y="3652838"/>
            <a:ext cx="4044950" cy="1368425"/>
            <a:chOff x="2962" y="2296"/>
            <a:chExt cx="2548" cy="862"/>
          </a:xfrm>
        </p:grpSpPr>
        <p:sp>
          <p:nvSpPr>
            <p:cNvPr id="47" name="Line 99"/>
            <p:cNvSpPr>
              <a:spLocks noChangeShapeType="1"/>
            </p:cNvSpPr>
            <p:nvPr/>
          </p:nvSpPr>
          <p:spPr bwMode="auto">
            <a:xfrm flipV="1">
              <a:off x="2962" y="2886"/>
              <a:ext cx="1278" cy="68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Line 100"/>
            <p:cNvSpPr>
              <a:spLocks noChangeShapeType="1"/>
            </p:cNvSpPr>
            <p:nvPr/>
          </p:nvSpPr>
          <p:spPr bwMode="auto">
            <a:xfrm flipH="1">
              <a:off x="5238" y="2296"/>
              <a:ext cx="272" cy="862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5" name="Group 107"/>
          <p:cNvGrpSpPr>
            <a:grpSpLocks/>
          </p:cNvGrpSpPr>
          <p:nvPr/>
        </p:nvGrpSpPr>
        <p:grpSpPr bwMode="auto">
          <a:xfrm>
            <a:off x="4030663" y="3168650"/>
            <a:ext cx="5029199" cy="2312988"/>
            <a:chOff x="2539" y="1979"/>
            <a:chExt cx="3168" cy="1457"/>
          </a:xfrm>
        </p:grpSpPr>
        <p:sp>
          <p:nvSpPr>
            <p:cNvPr id="56" name="Text Box 108"/>
            <p:cNvSpPr txBox="1">
              <a:spLocks noChangeArrowheads="1"/>
            </p:cNvSpPr>
            <p:nvPr/>
          </p:nvSpPr>
          <p:spPr bwMode="auto">
            <a:xfrm>
              <a:off x="5035" y="3203"/>
              <a:ext cx="42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800" b="0">
                  <a:latin typeface="Times New Roman" pitchFamily="18" charset="0"/>
                  <a:cs typeface="Times New Roman" pitchFamily="18" charset="0"/>
                </a:rPr>
                <a:t>A.M.</a:t>
              </a:r>
              <a:endParaRPr lang="en-US" sz="1800" b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" name="Text Box 109"/>
            <p:cNvSpPr txBox="1">
              <a:spLocks noChangeArrowheads="1"/>
            </p:cNvSpPr>
            <p:nvPr/>
          </p:nvSpPr>
          <p:spPr bwMode="auto">
            <a:xfrm>
              <a:off x="5284" y="1979"/>
              <a:ext cx="42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800" b="0">
                  <a:latin typeface="Times New Roman" pitchFamily="18" charset="0"/>
                  <a:cs typeface="Times New Roman" pitchFamily="18" charset="0"/>
                </a:rPr>
                <a:t>A.M.</a:t>
              </a:r>
              <a:endParaRPr lang="en-US" sz="1800" b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" name="Text Box 110"/>
            <p:cNvSpPr txBox="1">
              <a:spLocks noChangeArrowheads="1"/>
            </p:cNvSpPr>
            <p:nvPr/>
          </p:nvSpPr>
          <p:spPr bwMode="auto">
            <a:xfrm>
              <a:off x="2539" y="2840"/>
              <a:ext cx="42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800" b="0" dirty="0">
                  <a:latin typeface="Times New Roman" pitchFamily="18" charset="0"/>
                  <a:cs typeface="Times New Roman" pitchFamily="18" charset="0"/>
                </a:rPr>
                <a:t>MPII</a:t>
              </a:r>
              <a:endParaRPr lang="en-US" sz="1800" b="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" name="Text Box 111"/>
            <p:cNvSpPr txBox="1">
              <a:spLocks noChangeArrowheads="1"/>
            </p:cNvSpPr>
            <p:nvPr/>
          </p:nvSpPr>
          <p:spPr bwMode="auto">
            <a:xfrm>
              <a:off x="4241" y="2795"/>
              <a:ext cx="42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800" b="0">
                  <a:latin typeface="Times New Roman" pitchFamily="18" charset="0"/>
                  <a:cs typeface="Times New Roman" pitchFamily="18" charset="0"/>
                </a:rPr>
                <a:t>MPII</a:t>
              </a:r>
              <a:endParaRPr lang="en-US" sz="1800" b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103441" name="Object 17"/>
          <p:cNvGraphicFramePr>
            <a:graphicFrameLocks noChangeAspect="1"/>
          </p:cNvGraphicFramePr>
          <p:nvPr/>
        </p:nvGraphicFramePr>
        <p:xfrm>
          <a:off x="206375" y="3895726"/>
          <a:ext cx="3332162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46" name="Formel" r:id="rId3" imgW="1562040" imgH="457200" progId="Equation.3">
                  <p:embed/>
                </p:oleObj>
              </mc:Choice>
              <mc:Fallback>
                <p:oleObj name="Formel" r:id="rId3" imgW="1562040" imgH="45720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" y="3895726"/>
                        <a:ext cx="3332162" cy="765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42" name="Object 18"/>
          <p:cNvGraphicFramePr>
            <a:graphicFrameLocks noChangeAspect="1"/>
          </p:cNvGraphicFramePr>
          <p:nvPr/>
        </p:nvGraphicFramePr>
        <p:xfrm>
          <a:off x="196850" y="2422525"/>
          <a:ext cx="2303463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47" name="Formel" r:id="rId5" imgW="1002960" imgH="203040" progId="Equation.3">
                  <p:embed/>
                </p:oleObj>
              </mc:Choice>
              <mc:Fallback>
                <p:oleObj name="Formel" r:id="rId5" imgW="1002960" imgH="203040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850" y="2422525"/>
                        <a:ext cx="2303463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43" name="Object 19"/>
          <p:cNvGraphicFramePr>
            <a:graphicFrameLocks noChangeAspect="1"/>
          </p:cNvGraphicFramePr>
          <p:nvPr/>
        </p:nvGraphicFramePr>
        <p:xfrm>
          <a:off x="269875" y="2819400"/>
          <a:ext cx="3921125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48" name="Formel" r:id="rId7" imgW="1714320" imgH="355320" progId="Equation.3">
                  <p:embed/>
                </p:oleObj>
              </mc:Choice>
              <mc:Fallback>
                <p:oleObj name="Formel" r:id="rId7" imgW="1714320" imgH="355320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875" y="2819400"/>
                        <a:ext cx="3921125" cy="639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" name="Text Box 43"/>
          <p:cNvSpPr txBox="1">
            <a:spLocks noChangeArrowheads="1"/>
          </p:cNvSpPr>
          <p:nvPr/>
        </p:nvSpPr>
        <p:spPr bwMode="auto">
          <a:xfrm>
            <a:off x="152400" y="3498851"/>
            <a:ext cx="636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0" i="1" dirty="0" smtClean="0">
                <a:latin typeface="Times New Roman" pitchFamily="18" charset="0"/>
                <a:cs typeface="Times New Roman" pitchFamily="18" charset="0"/>
              </a:rPr>
              <a:t>with</a:t>
            </a:r>
            <a:endParaRPr lang="en-US" sz="2000" b="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AutoShape 73"/>
          <p:cNvCxnSpPr>
            <a:cxnSpLocks noChangeShapeType="1"/>
            <a:stCxn id="15" idx="2"/>
            <a:endCxn id="13" idx="2"/>
          </p:cNvCxnSpPr>
          <p:nvPr/>
        </p:nvCxnSpPr>
        <p:spPr bwMode="auto">
          <a:xfrm rot="5400000">
            <a:off x="6838950" y="4265613"/>
            <a:ext cx="73025" cy="2879725"/>
          </a:xfrm>
          <a:prstGeom prst="curvedConnector3">
            <a:avLst>
              <a:gd name="adj1" fmla="val 619565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4" name="Rectangle 63"/>
          <p:cNvSpPr/>
          <p:nvPr/>
        </p:nvSpPr>
        <p:spPr>
          <a:xfrm>
            <a:off x="50800" y="5867400"/>
            <a:ext cx="9017000" cy="688975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57"/>
          <p:cNvSpPr>
            <a:spLocks noChangeArrowheads="1"/>
          </p:cNvSpPr>
          <p:nvPr/>
        </p:nvSpPr>
        <p:spPr bwMode="auto">
          <a:xfrm>
            <a:off x="163513" y="5345113"/>
            <a:ext cx="8904287" cy="126841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3444" name="Object 20"/>
          <p:cNvGraphicFramePr>
            <a:graphicFrameLocks noChangeAspect="1"/>
          </p:cNvGraphicFramePr>
          <p:nvPr/>
        </p:nvGraphicFramePr>
        <p:xfrm>
          <a:off x="196850" y="5375275"/>
          <a:ext cx="233045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49" name="Formel" r:id="rId9" imgW="1015920" imgH="203040" progId="Equation.3">
                  <p:embed/>
                </p:oleObj>
              </mc:Choice>
              <mc:Fallback>
                <p:oleObj name="Formel" r:id="rId9" imgW="1015920" imgH="203040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850" y="5375275"/>
                        <a:ext cx="2330450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45" name="Object 21"/>
          <p:cNvGraphicFramePr>
            <a:graphicFrameLocks noChangeAspect="1"/>
          </p:cNvGraphicFramePr>
          <p:nvPr/>
        </p:nvGraphicFramePr>
        <p:xfrm>
          <a:off x="206375" y="5715000"/>
          <a:ext cx="8937625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50" name="Formel" r:id="rId11" imgW="4190760" imgH="482400" progId="Equation.3">
                  <p:embed/>
                </p:oleObj>
              </mc:Choice>
              <mc:Fallback>
                <p:oleObj name="Formel" r:id="rId11" imgW="4190760" imgH="482400" progId="Equation.3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" y="5715000"/>
                        <a:ext cx="8937625" cy="811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951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0" grpId="1" animBg="1"/>
      <p:bldP spid="7" grpId="0" animBg="1"/>
      <p:bldP spid="7" grpId="1" animBg="1"/>
      <p:bldP spid="8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QRank</a:t>
            </a:r>
            <a:r>
              <a:rPr lang="en-US" dirty="0" smtClean="0"/>
              <a:t> Experiments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22,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IV.</a:t>
            </a:r>
            <a:fld id="{8DFBADF9-590B-46A3-B334-BA8F8DA717BB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28600" y="807184"/>
            <a:ext cx="8562922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Setup: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70 000 Wikipedia docs, 18 volunteers posing Trivial-Pursuit queries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ca. 500 queries, ca. 300 refinements, ca. 1000 positive clicks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ca. 15 000 implicit links based on doc-doc similarity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28600" y="2424113"/>
            <a:ext cx="8432117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u="sng" smtClean="0">
                <a:latin typeface="Times New Roman" pitchFamily="18" charset="0"/>
                <a:cs typeface="Times New Roman" pitchFamily="18" charset="0"/>
              </a:rPr>
              <a:t>Results </a:t>
            </a:r>
            <a:r>
              <a:rPr lang="en-US" sz="2400" u="sng" smtClean="0">
                <a:latin typeface="Times New Roman" pitchFamily="18" charset="0"/>
                <a:cs typeface="Times New Roman" pitchFamily="18" charset="0"/>
              </a:rPr>
              <a:t>(assessment by blind-test users):</a:t>
            </a:r>
          </a:p>
          <a:p>
            <a:pPr>
              <a:buFontTx/>
              <a:buChar char="•"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QRank top-10 result preferred over PageRank in 81% of all cases</a:t>
            </a:r>
          </a:p>
          <a:p>
            <a:pPr>
              <a:buFontTx/>
              <a:buChar char="•"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QRank has 50.3% precision@10, PageRank has 33.9%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25425" y="3810000"/>
            <a:ext cx="9756775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  <a:spcAft>
                <a:spcPct val="30000"/>
              </a:spcAft>
            </a:pPr>
            <a:r>
              <a:rPr lang="en-US" dirty="0" smtClean="0">
                <a:cs typeface="Times New Roman" pitchFamily="18" charset="0"/>
              </a:rPr>
              <a:t>Untrained example query “philosophy”:</a:t>
            </a:r>
            <a:endParaRPr lang="en-US" i="1" dirty="0" smtClean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u="sng" dirty="0" smtClean="0">
                <a:cs typeface="Times New Roman" pitchFamily="18" charset="0"/>
              </a:rPr>
              <a:t>     </a:t>
            </a:r>
            <a:r>
              <a:rPr lang="en-US" sz="2800" u="sng" dirty="0" err="1" smtClean="0">
                <a:cs typeface="Times New Roman" pitchFamily="18" charset="0"/>
              </a:rPr>
              <a:t>PageRank</a:t>
            </a:r>
            <a:r>
              <a:rPr lang="en-US" sz="2800" u="sng" dirty="0" smtClean="0">
                <a:cs typeface="Times New Roman" pitchFamily="18" charset="0"/>
              </a:rPr>
              <a:t>	</a:t>
            </a:r>
            <a:r>
              <a:rPr lang="en-US" u="sng" dirty="0" smtClean="0">
                <a:cs typeface="Times New Roman" pitchFamily="18" charset="0"/>
              </a:rPr>
              <a:t>			</a:t>
            </a:r>
            <a:r>
              <a:rPr lang="en-US" sz="2800" u="sng" dirty="0" err="1" smtClean="0">
                <a:cs typeface="Times New Roman" pitchFamily="18" charset="0"/>
              </a:rPr>
              <a:t>QRank</a:t>
            </a:r>
            <a:r>
              <a:rPr lang="en-US" sz="2800" u="sng" dirty="0" smtClean="0">
                <a:cs typeface="Times New Roman" pitchFamily="18" charset="0"/>
              </a:rPr>
              <a:t>                           </a:t>
            </a:r>
            <a:endParaRPr lang="en-US" u="sng" dirty="0" smtClean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1.  Philosophy</a:t>
            </a:r>
            <a:r>
              <a:rPr lang="en-US" dirty="0" smtClean="0">
                <a:solidFill>
                  <a:srgbClr val="0000FF"/>
                </a:solidFill>
                <a:cs typeface="Times New Roman" pitchFamily="18" charset="0"/>
              </a:rPr>
              <a:t>	</a:t>
            </a:r>
            <a:r>
              <a:rPr lang="en-US" dirty="0" smtClean="0">
                <a:cs typeface="Times New Roman" pitchFamily="18" charset="0"/>
              </a:rPr>
              <a:t>			</a:t>
            </a:r>
            <a:r>
              <a:rPr lang="en-US" dirty="0" err="1" smtClean="0">
                <a:cs typeface="Times New Roman" pitchFamily="18" charset="0"/>
              </a:rPr>
              <a:t>Philosophy</a:t>
            </a:r>
            <a:endParaRPr lang="en-US" dirty="0" smtClean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2.  GNU free doc. license		GNU free doc. license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3.  Free software foundation		Early modern philosophy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4.  Richard Stallman			Mysticism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5.  </a:t>
            </a:r>
            <a:r>
              <a:rPr lang="en-US" dirty="0" err="1" smtClean="0">
                <a:cs typeface="Times New Roman" pitchFamily="18" charset="0"/>
              </a:rPr>
              <a:t>Debian</a:t>
            </a:r>
            <a:r>
              <a:rPr lang="en-US" dirty="0" smtClean="0">
                <a:cs typeface="Times New Roman" pitchFamily="18" charset="0"/>
              </a:rPr>
              <a:t>				Aristotle</a:t>
            </a:r>
            <a:endParaRPr lang="en-US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12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8392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Additional Literature for Sections IV.1-2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22, 2011</a:t>
            </a:r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IV.</a:t>
            </a:r>
            <a:fld id="{8DFBADF9-590B-46A3-B334-BA8F8DA717BB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91875" name="Text Box 3"/>
          <p:cNvSpPr txBox="1">
            <a:spLocks noChangeArrowheads="1"/>
          </p:cNvSpPr>
          <p:nvPr/>
        </p:nvSpPr>
        <p:spPr bwMode="auto">
          <a:xfrm>
            <a:off x="76200" y="803190"/>
            <a:ext cx="9612313" cy="582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b="0" u="sng" dirty="0" smtClean="0"/>
              <a:t>Web Graph Modeling in General: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sz="1800" b="0" dirty="0" smtClean="0"/>
              <a:t>A. Z. </a:t>
            </a:r>
            <a:r>
              <a:rPr lang="en-US" sz="1800" b="0" dirty="0" err="1" smtClean="0"/>
              <a:t>Broder</a:t>
            </a:r>
            <a:r>
              <a:rPr lang="en-US" sz="1800" b="0" dirty="0" smtClean="0"/>
              <a:t>, R. Kumar, F. </a:t>
            </a:r>
            <a:r>
              <a:rPr lang="en-US" sz="1800" b="0" dirty="0" err="1" smtClean="0"/>
              <a:t>Maghoul</a:t>
            </a:r>
            <a:r>
              <a:rPr lang="en-US" sz="1800" b="0" dirty="0" smtClean="0"/>
              <a:t>, P. </a:t>
            </a:r>
            <a:r>
              <a:rPr lang="en-US" sz="1800" b="0" dirty="0" err="1" smtClean="0"/>
              <a:t>Raghavan</a:t>
            </a:r>
            <a:r>
              <a:rPr lang="en-US" sz="1800" b="0" dirty="0" smtClean="0"/>
              <a:t>, S. </a:t>
            </a:r>
            <a:r>
              <a:rPr lang="en-US" sz="1800" b="0" dirty="0" err="1" smtClean="0"/>
              <a:t>Rajagopalan</a:t>
            </a:r>
            <a:r>
              <a:rPr lang="en-US" sz="1800" b="0" dirty="0" smtClean="0"/>
              <a:t>, R. </a:t>
            </a:r>
            <a:r>
              <a:rPr lang="en-US" sz="1800" b="0" dirty="0" err="1" smtClean="0"/>
              <a:t>Stata</a:t>
            </a:r>
            <a:r>
              <a:rPr lang="en-US" sz="1800" b="0" dirty="0" smtClean="0"/>
              <a:t>, </a:t>
            </a:r>
          </a:p>
          <a:p>
            <a:pPr>
              <a:lnSpc>
                <a:spcPct val="90000"/>
              </a:lnSpc>
            </a:pPr>
            <a:r>
              <a:rPr lang="en-US" sz="1800" b="0" dirty="0" smtClean="0"/>
              <a:t>	A. Tomkins, J.L. Wiener: Graph structure in the Web, WWW 2000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sz="1800" b="0" dirty="0" smtClean="0"/>
              <a:t>G.W. Flake, S. Lawrence, C.L. Giles, F. Coetzee: Self-Organization and </a:t>
            </a:r>
          </a:p>
          <a:p>
            <a:pPr>
              <a:lnSpc>
                <a:spcPct val="90000"/>
              </a:lnSpc>
            </a:pPr>
            <a:r>
              <a:rPr lang="en-US" sz="1800" b="0" dirty="0" smtClean="0"/>
              <a:t>	Identification of Web Communities. IEEE Computer 35(3), 2002</a:t>
            </a:r>
          </a:p>
          <a:p>
            <a:pPr>
              <a:lnSpc>
                <a:spcPct val="90000"/>
              </a:lnSpc>
            </a:pPr>
            <a:endParaRPr lang="en-US" sz="1800" b="0" dirty="0" smtClean="0"/>
          </a:p>
          <a:p>
            <a:pPr>
              <a:lnSpc>
                <a:spcPct val="90000"/>
              </a:lnSpc>
            </a:pPr>
            <a:r>
              <a:rPr lang="en-US" sz="1800" b="0" u="sng" dirty="0" smtClean="0"/>
              <a:t>Link Analysis Principles &amp; Algorithms: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sz="1800" b="0" dirty="0" smtClean="0"/>
              <a:t>J.M. Kleinberg: Authoritative Sources in a Hyperlinked Environment, JACM 46(5), 1999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sz="1800" b="0" dirty="0" smtClean="0"/>
              <a:t>S </a:t>
            </a:r>
            <a:r>
              <a:rPr lang="en-US" sz="1800" b="0" dirty="0" err="1" smtClean="0"/>
              <a:t>Brin</a:t>
            </a:r>
            <a:r>
              <a:rPr lang="en-US" sz="1800" b="0" dirty="0" smtClean="0"/>
              <a:t>, L. Page: The Anatomy of a Large-Scale </a:t>
            </a:r>
            <a:r>
              <a:rPr lang="en-US" sz="1800" b="0" dirty="0" err="1" smtClean="0"/>
              <a:t>Hypertextual</a:t>
            </a:r>
            <a:r>
              <a:rPr lang="en-US" sz="1800" b="0" dirty="0" smtClean="0"/>
              <a:t> Web Search Engine, 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	</a:t>
            </a:r>
            <a:r>
              <a:rPr lang="en-US" sz="1800" b="0" dirty="0" smtClean="0"/>
              <a:t>WWW 1998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sz="1800" b="0" dirty="0" smtClean="0"/>
              <a:t>K. Bharat, M. </a:t>
            </a:r>
            <a:r>
              <a:rPr lang="en-US" sz="1800" b="0" dirty="0" err="1" smtClean="0"/>
              <a:t>Henzinger</a:t>
            </a:r>
            <a:r>
              <a:rPr lang="en-US" sz="1800" b="0" dirty="0" smtClean="0"/>
              <a:t>: Improved Algorithms for Topic Distillation in a </a:t>
            </a:r>
          </a:p>
          <a:p>
            <a:pPr>
              <a:lnSpc>
                <a:spcPct val="90000"/>
              </a:lnSpc>
            </a:pPr>
            <a:r>
              <a:rPr lang="en-US" sz="1800" b="0" dirty="0" smtClean="0"/>
              <a:t>	Hyperlinked Environment, SIGIR 1998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sz="1800" b="0" dirty="0" smtClean="0"/>
              <a:t>J. Dean, M. </a:t>
            </a:r>
            <a:r>
              <a:rPr lang="en-US" sz="1800" b="0" dirty="0" err="1" smtClean="0"/>
              <a:t>Henzinger</a:t>
            </a:r>
            <a:r>
              <a:rPr lang="en-US" sz="1800" b="0" dirty="0" smtClean="0"/>
              <a:t>: Finding Related Pages in the World Wide Web, WWW 1999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sz="1800" b="0" dirty="0" smtClean="0"/>
              <a:t>C. Ding, X. He, P. Husbands, H. </a:t>
            </a:r>
            <a:r>
              <a:rPr lang="en-US" sz="1800" b="0" dirty="0" err="1" smtClean="0"/>
              <a:t>Zha</a:t>
            </a:r>
            <a:r>
              <a:rPr lang="en-US" sz="1800" b="0" dirty="0" smtClean="0"/>
              <a:t>, H. Simon: </a:t>
            </a:r>
            <a:r>
              <a:rPr lang="en-US" sz="1800" b="0" dirty="0" err="1" smtClean="0"/>
              <a:t>PageRank</a:t>
            </a:r>
            <a:r>
              <a:rPr lang="en-US" sz="1800" b="0" dirty="0" smtClean="0"/>
              <a:t>, HITS, and a Unified </a:t>
            </a:r>
          </a:p>
          <a:p>
            <a:pPr>
              <a:lnSpc>
                <a:spcPct val="90000"/>
              </a:lnSpc>
            </a:pPr>
            <a:r>
              <a:rPr lang="en-US" sz="1800" b="0" dirty="0" smtClean="0"/>
              <a:t>	Framework for Link Analysis, SIAM Int. Conf. on Data Mining, 2003.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sz="1800" b="0" dirty="0" smtClean="0"/>
              <a:t>A. Borodin, G.O. Roberts, J.S. Rosenthal, P. </a:t>
            </a:r>
            <a:r>
              <a:rPr lang="en-US" sz="1800" b="0" dirty="0" err="1" smtClean="0"/>
              <a:t>Tsaparas</a:t>
            </a:r>
            <a:r>
              <a:rPr lang="en-US" sz="1800" b="0" dirty="0" smtClean="0"/>
              <a:t>: Link analysis ranking: algorithms, 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	</a:t>
            </a:r>
            <a:r>
              <a:rPr lang="en-US" sz="1800" b="0" dirty="0" smtClean="0"/>
              <a:t>theory, and experiments. ACM TOIT 5(1), 2005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sz="1800" b="0" dirty="0" smtClean="0"/>
              <a:t>A.N. </a:t>
            </a:r>
            <a:r>
              <a:rPr lang="en-US" sz="1800" b="0" dirty="0" err="1" smtClean="0"/>
              <a:t>Langville</a:t>
            </a:r>
            <a:r>
              <a:rPr lang="en-US" sz="1800" b="0" dirty="0" smtClean="0"/>
              <a:t>, C.D. Meyer: Deeper inside </a:t>
            </a:r>
            <a:r>
              <a:rPr lang="en-US" sz="1800" b="0" dirty="0" err="1" smtClean="0"/>
              <a:t>PageRank</a:t>
            </a:r>
            <a:r>
              <a:rPr lang="en-US" sz="1800" b="0" dirty="0" smtClean="0"/>
              <a:t>. Internet Math., 1(3), 2004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sz="1800" dirty="0" smtClean="0"/>
              <a:t>A.N. </a:t>
            </a:r>
            <a:r>
              <a:rPr lang="en-US" sz="1800" dirty="0" err="1" smtClean="0"/>
              <a:t>Langville</a:t>
            </a:r>
            <a:r>
              <a:rPr lang="en-US" sz="1800" dirty="0" smtClean="0"/>
              <a:t>, C.D. Meyer: Google‘s </a:t>
            </a:r>
            <a:r>
              <a:rPr lang="en-US" sz="1800" dirty="0" err="1" smtClean="0"/>
              <a:t>PageRank</a:t>
            </a:r>
            <a:r>
              <a:rPr lang="en-US" sz="1800" dirty="0" smtClean="0"/>
              <a:t> and Beyond – The Science of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	Search Engine Rankings, Princeton University Press, 2006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 smtClean="0"/>
              <a:t>M. </a:t>
            </a:r>
            <a:r>
              <a:rPr lang="en-US" sz="1800" dirty="0" err="1" smtClean="0"/>
              <a:t>Najork</a:t>
            </a:r>
            <a:r>
              <a:rPr lang="en-US" sz="1800" dirty="0" smtClean="0"/>
              <a:t>, H. Zaragoza, M. Taylor: HITS on the Web: How does it Compare?, SIGIR 2007</a:t>
            </a:r>
          </a:p>
          <a:p>
            <a:pPr>
              <a:lnSpc>
                <a:spcPct val="90000"/>
              </a:lnSpc>
            </a:pPr>
            <a:endParaRPr lang="en-US" sz="1800" b="0" dirty="0" smtClean="0"/>
          </a:p>
          <a:p>
            <a:pPr>
              <a:lnSpc>
                <a:spcPct val="90000"/>
              </a:lnSpc>
            </a:pPr>
            <a:endParaRPr lang="en-US" sz="1800" b="0" u="sng" dirty="0"/>
          </a:p>
        </p:txBody>
      </p:sp>
    </p:spTree>
    <p:extLst>
      <p:ext uri="{BB962C8B-B14F-4D97-AF65-F5344CB8AC3E}">
        <p14:creationId xmlns:p14="http://schemas.microsoft.com/office/powerpoint/2010/main" val="222894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1" name="Text Box 3"/>
          <p:cNvSpPr txBox="1">
            <a:spLocks noChangeArrowheads="1"/>
          </p:cNvSpPr>
          <p:nvPr/>
        </p:nvSpPr>
        <p:spPr bwMode="auto">
          <a:xfrm>
            <a:off x="76200" y="873125"/>
            <a:ext cx="9612313" cy="4358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800" b="0" u="sng" smtClean="0"/>
              <a:t>Comparison and Extensions of Link Analysis Algorithms: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en-US" sz="1800" b="0" smtClean="0"/>
              <a:t>R. Lempel, S. Moran: SALSA: The Stochastic Approach for Link-Structure </a:t>
            </a:r>
          </a:p>
          <a:p>
            <a:pPr>
              <a:lnSpc>
                <a:spcPct val="110000"/>
              </a:lnSpc>
            </a:pPr>
            <a:r>
              <a:rPr lang="en-US" sz="1800" b="0" smtClean="0"/>
              <a:t>	Analysis, ACM TOIS 19(2), 2001.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en-US" sz="1800" b="0" smtClean="0"/>
              <a:t>G. Jeh, J. Widom: SimRank</a:t>
            </a:r>
            <a:r>
              <a:rPr lang="en-US" sz="1800" b="0"/>
              <a:t>: a Measure of Structural-Context Similarity, KDD </a:t>
            </a:r>
            <a:r>
              <a:rPr lang="en-US" sz="1800" b="0" smtClean="0"/>
              <a:t>2002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en-US" sz="1800" b="0" smtClean="0"/>
              <a:t>A. Borodin, G.O. Roberts, J.S. Rosenthal, P. Tsaparas: Finding Authorities and</a:t>
            </a:r>
          </a:p>
          <a:p>
            <a:pPr>
              <a:lnSpc>
                <a:spcPct val="110000"/>
              </a:lnSpc>
            </a:pPr>
            <a:r>
              <a:rPr lang="en-US" sz="1800" b="0" smtClean="0"/>
              <a:t>	Hubs from Link Structures on the World Wide Web, WWW 2001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en-US" sz="1800" b="0" smtClean="0"/>
              <a:t>Matt </a:t>
            </a:r>
            <a:r>
              <a:rPr lang="en-US" sz="1800" b="0"/>
              <a:t>Richardson, Pedro Domingos: The Intelligent surfer: Probabilistic </a:t>
            </a:r>
          </a:p>
          <a:p>
            <a:pPr>
              <a:lnSpc>
                <a:spcPct val="110000"/>
              </a:lnSpc>
            </a:pPr>
            <a:r>
              <a:rPr lang="en-US" sz="1800" b="0"/>
              <a:t>	Combination of Link and Content Information in PageRank, NIPS </a:t>
            </a:r>
            <a:r>
              <a:rPr lang="en-US" sz="1800" b="0" smtClean="0"/>
              <a:t>2001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en-US" sz="1800" b="0" smtClean="0"/>
              <a:t>C. Ding, X. He, P. Husbands, H. Zha, H. Simon: PageRank, HITS, and a Unified </a:t>
            </a:r>
          </a:p>
          <a:p>
            <a:pPr>
              <a:lnSpc>
                <a:spcPct val="110000"/>
              </a:lnSpc>
            </a:pPr>
            <a:r>
              <a:rPr lang="en-US" sz="1800" b="0" smtClean="0"/>
              <a:t>	Framework for Link Analysis, SIAM Int. Conf. on Data Mining, 2003.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en-US" sz="1800" b="0" smtClean="0"/>
              <a:t>M. Bianchini, M. Gori, F. Scarselli: Inside PageRank.ACM TOIT 5(1), 2005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en-US" sz="1800" b="0" smtClean="0"/>
              <a:t>A.N. Langville, C.D. Meyer: Deeper inside PageRank. Internet Math., 1(3), 2004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en-US" sz="1800" b="0" smtClean="0"/>
              <a:t>A.X. Zheng, A.Y. Ng, M.I.: Stable Algorithms for Link Analysis, SIGIR 2001</a:t>
            </a:r>
          </a:p>
          <a:p>
            <a:pPr>
              <a:lnSpc>
                <a:spcPct val="110000"/>
              </a:lnSpc>
            </a:pPr>
            <a:endParaRPr lang="en-US" sz="1800" b="0" u="sng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22, 2011</a:t>
            </a:r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IV.</a:t>
            </a:r>
            <a:fld id="{8DFBADF9-590B-46A3-B334-BA8F8DA717BB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839200" cy="685800"/>
          </a:xfrm>
        </p:spPr>
        <p:txBody>
          <a:bodyPr>
            <a:normAutofit fontScale="90000"/>
          </a:bodyPr>
          <a:lstStyle/>
          <a:p>
            <a:r>
              <a:rPr lang="en-US" smtClean="0"/>
              <a:t>Additional Literature for Sections IV.3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3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5" name="Text Box 3"/>
          <p:cNvSpPr txBox="1">
            <a:spLocks noChangeArrowheads="1"/>
          </p:cNvSpPr>
          <p:nvPr/>
        </p:nvSpPr>
        <p:spPr bwMode="auto">
          <a:xfrm>
            <a:off x="76201" y="997638"/>
            <a:ext cx="9067800" cy="527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800" b="0" u="sng" dirty="0" smtClean="0"/>
              <a:t>Efficient </a:t>
            </a:r>
            <a:r>
              <a:rPr lang="en-US" sz="1800" b="0" u="sng" dirty="0" err="1" smtClean="0"/>
              <a:t>PageRank</a:t>
            </a:r>
            <a:r>
              <a:rPr lang="en-US" sz="1800" b="0" u="sng" dirty="0" smtClean="0"/>
              <a:t> Computation: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en-US" sz="1800" dirty="0" err="1" smtClean="0"/>
              <a:t>Sepandar</a:t>
            </a:r>
            <a:r>
              <a:rPr lang="en-US" sz="1800" dirty="0" smtClean="0"/>
              <a:t> D. </a:t>
            </a:r>
            <a:r>
              <a:rPr lang="en-US" sz="1800" dirty="0" err="1" smtClean="0"/>
              <a:t>Kamvar</a:t>
            </a:r>
            <a:r>
              <a:rPr lang="en-US" sz="1800" dirty="0" smtClean="0"/>
              <a:t>, </a:t>
            </a:r>
            <a:r>
              <a:rPr lang="en-US" sz="1800" dirty="0" err="1" smtClean="0"/>
              <a:t>Taher</a:t>
            </a:r>
            <a:r>
              <a:rPr lang="en-US" sz="1800" dirty="0" smtClean="0"/>
              <a:t> H. </a:t>
            </a:r>
            <a:r>
              <a:rPr lang="en-US" sz="1800" dirty="0" err="1" smtClean="0"/>
              <a:t>Haveliwala</a:t>
            </a:r>
            <a:r>
              <a:rPr lang="en-US" sz="1800" dirty="0" smtClean="0"/>
              <a:t>, Christopher D. Manning, Gene H. </a:t>
            </a:r>
            <a:r>
              <a:rPr lang="en-US" sz="1800" dirty="0" err="1" smtClean="0"/>
              <a:t>Golub</a:t>
            </a:r>
            <a:r>
              <a:rPr lang="en-US" sz="1800" dirty="0" smtClean="0"/>
              <a:t>: Extrapolation methods for accelerating </a:t>
            </a:r>
            <a:r>
              <a:rPr lang="en-US" sz="1800" dirty="0" err="1" smtClean="0"/>
              <a:t>PageRank</a:t>
            </a:r>
            <a:r>
              <a:rPr lang="en-US" sz="1800" dirty="0" smtClean="0"/>
              <a:t> computations. WWW 2003: 261-270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en-US" sz="1800" dirty="0" err="1" smtClean="0"/>
              <a:t>Taher</a:t>
            </a:r>
            <a:r>
              <a:rPr lang="en-US" sz="1800" dirty="0" smtClean="0"/>
              <a:t> H. </a:t>
            </a:r>
            <a:r>
              <a:rPr lang="en-US" sz="1800" dirty="0" err="1" smtClean="0"/>
              <a:t>Haveliwala</a:t>
            </a:r>
            <a:r>
              <a:rPr lang="en-US" sz="1800" dirty="0" smtClean="0"/>
              <a:t>: Efficient Encodings for Document Ranking Vectors (Extended Abstract). International Conference on Internet Computing 2003: 3-9</a:t>
            </a:r>
            <a:endParaRPr lang="en-US" sz="1800" b="0" u="sng" dirty="0" smtClean="0"/>
          </a:p>
          <a:p>
            <a:pPr>
              <a:lnSpc>
                <a:spcPct val="110000"/>
              </a:lnSpc>
            </a:pPr>
            <a:endParaRPr lang="en-US" sz="1800" u="sng" dirty="0" smtClean="0"/>
          </a:p>
          <a:p>
            <a:pPr>
              <a:lnSpc>
                <a:spcPct val="110000"/>
              </a:lnSpc>
            </a:pPr>
            <a:r>
              <a:rPr lang="en-US" sz="1800" b="0" u="sng" dirty="0" smtClean="0"/>
              <a:t>Personalized Authority Scoring: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en-US" sz="1800" b="0" dirty="0" err="1" smtClean="0"/>
              <a:t>Taher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Haveliwala</a:t>
            </a:r>
            <a:r>
              <a:rPr lang="en-US" sz="1800" b="0" dirty="0" smtClean="0"/>
              <a:t>: Topic-Sensitive </a:t>
            </a:r>
            <a:r>
              <a:rPr lang="en-US" sz="1800" b="0" dirty="0" err="1" smtClean="0"/>
              <a:t>PageRank</a:t>
            </a:r>
            <a:r>
              <a:rPr lang="en-US" sz="1800" b="0" dirty="0" smtClean="0"/>
              <a:t>: A Context-Sensitive Ranking </a:t>
            </a:r>
          </a:p>
          <a:p>
            <a:pPr>
              <a:lnSpc>
                <a:spcPct val="110000"/>
              </a:lnSpc>
            </a:pPr>
            <a:r>
              <a:rPr lang="en-US" sz="1800" b="0" dirty="0" smtClean="0"/>
              <a:t>	Algorithm for Web Search, IEEE Trans. on Knowledge and Data Engineering, 2003.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en-US" sz="1800" b="0" dirty="0" smtClean="0"/>
              <a:t>G. </a:t>
            </a:r>
            <a:r>
              <a:rPr lang="en-US" sz="1800" b="0" dirty="0" err="1" smtClean="0"/>
              <a:t>Jeh</a:t>
            </a:r>
            <a:r>
              <a:rPr lang="en-US" sz="1800" b="0" dirty="0" smtClean="0"/>
              <a:t>, J. </a:t>
            </a:r>
            <a:r>
              <a:rPr lang="en-US" sz="1800" b="0" dirty="0" err="1" smtClean="0"/>
              <a:t>Widom</a:t>
            </a:r>
            <a:r>
              <a:rPr lang="en-US" sz="1800" b="0" dirty="0" smtClean="0"/>
              <a:t>: Scaling personalized web search,  WWW 2003. 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en-US" sz="1800" b="0" dirty="0" smtClean="0"/>
              <a:t>D. </a:t>
            </a:r>
            <a:r>
              <a:rPr lang="en-US" sz="1800" b="0" dirty="0" err="1" smtClean="0"/>
              <a:t>Fogaras</a:t>
            </a:r>
            <a:r>
              <a:rPr lang="en-US" sz="1800" b="0" dirty="0" smtClean="0"/>
              <a:t>, B. </a:t>
            </a:r>
            <a:r>
              <a:rPr lang="en-US" sz="1800" b="0" dirty="0" err="1" smtClean="0"/>
              <a:t>Racz</a:t>
            </a:r>
            <a:r>
              <a:rPr lang="en-US" sz="1800" b="0" dirty="0" smtClean="0"/>
              <a:t>, K. </a:t>
            </a:r>
            <a:r>
              <a:rPr lang="en-US" sz="1800" b="0" dirty="0" err="1" smtClean="0"/>
              <a:t>Csalogany</a:t>
            </a:r>
            <a:r>
              <a:rPr lang="en-US" sz="1800" b="0" dirty="0" smtClean="0"/>
              <a:t>, A. </a:t>
            </a:r>
            <a:r>
              <a:rPr lang="en-US" sz="1800" b="0" dirty="0" err="1" smtClean="0"/>
              <a:t>Benczur</a:t>
            </a:r>
            <a:r>
              <a:rPr lang="en-US" sz="1800" b="0" dirty="0" smtClean="0"/>
              <a:t>: Towards Scaling Fully</a:t>
            </a:r>
          </a:p>
          <a:p>
            <a:pPr>
              <a:lnSpc>
                <a:spcPct val="110000"/>
              </a:lnSpc>
            </a:pPr>
            <a:r>
              <a:rPr lang="en-US" sz="1800" b="0" dirty="0" smtClean="0"/>
              <a:t>	Personalized </a:t>
            </a:r>
            <a:r>
              <a:rPr lang="en-US" sz="1800" b="0" dirty="0" err="1" smtClean="0"/>
              <a:t>PageRank</a:t>
            </a:r>
            <a:r>
              <a:rPr lang="en-US" sz="1800" b="0" dirty="0" smtClean="0"/>
              <a:t>: Algorithms, Lower Bounds, and Experiments,</a:t>
            </a:r>
          </a:p>
          <a:p>
            <a:pPr>
              <a:lnSpc>
                <a:spcPct val="110000"/>
              </a:lnSpc>
            </a:pPr>
            <a:r>
              <a:rPr lang="en-US" sz="1800" b="0" dirty="0" smtClean="0"/>
              <a:t>	Internet Mathematics 2(3): 333-358, 2006.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en-US" sz="1800" b="0" dirty="0" smtClean="0"/>
              <a:t>J. </a:t>
            </a:r>
            <a:r>
              <a:rPr lang="en-US" sz="1800" b="0" dirty="0" err="1" smtClean="0"/>
              <a:t>Luxenburger</a:t>
            </a:r>
            <a:r>
              <a:rPr lang="en-US" sz="1800" b="0" dirty="0" smtClean="0"/>
              <a:t>, G. </a:t>
            </a:r>
            <a:r>
              <a:rPr lang="en-US" sz="1800" b="0" dirty="0" err="1" smtClean="0"/>
              <a:t>Weikum</a:t>
            </a:r>
            <a:r>
              <a:rPr lang="en-US" sz="1800" b="0" dirty="0" smtClean="0"/>
              <a:t>: Query-Log </a:t>
            </a:r>
            <a:r>
              <a:rPr lang="en-US" sz="1800" b="0" dirty="0"/>
              <a:t>Based Authority Analysis for Web </a:t>
            </a:r>
          </a:p>
          <a:p>
            <a:pPr>
              <a:lnSpc>
                <a:spcPct val="110000"/>
              </a:lnSpc>
            </a:pPr>
            <a:r>
              <a:rPr lang="en-US" sz="1800" b="0" dirty="0"/>
              <a:t>	Information Search, WISE 2004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en-US" sz="1800" b="0" dirty="0" smtClean="0"/>
              <a:t>J. </a:t>
            </a:r>
            <a:r>
              <a:rPr lang="en-US" sz="1800" b="0" dirty="0" err="1" smtClean="0"/>
              <a:t>Luxenburger</a:t>
            </a:r>
            <a:r>
              <a:rPr lang="en-US" sz="1800" b="0" dirty="0" smtClean="0"/>
              <a:t>, G. </a:t>
            </a:r>
            <a:r>
              <a:rPr lang="en-US" sz="1800" b="0" dirty="0" err="1" smtClean="0"/>
              <a:t>Weikum</a:t>
            </a:r>
            <a:r>
              <a:rPr lang="en-US" sz="1800" b="0" dirty="0" smtClean="0"/>
              <a:t>: Exploiting </a:t>
            </a:r>
            <a:r>
              <a:rPr lang="en-US" sz="1800" b="0" dirty="0"/>
              <a:t>Community Behavior for Enhanced Link </a:t>
            </a:r>
          </a:p>
          <a:p>
            <a:pPr>
              <a:lnSpc>
                <a:spcPct val="110000"/>
              </a:lnSpc>
            </a:pPr>
            <a:r>
              <a:rPr lang="en-US" sz="1800" b="0" dirty="0"/>
              <a:t>	Analysis and Web Search, </a:t>
            </a:r>
            <a:r>
              <a:rPr lang="en-US" sz="1800" b="0" dirty="0" err="1"/>
              <a:t>WebDB</a:t>
            </a:r>
            <a:r>
              <a:rPr lang="en-US" sz="1800" b="0" dirty="0"/>
              <a:t> </a:t>
            </a:r>
            <a:r>
              <a:rPr lang="en-US" sz="1800" b="0" dirty="0" smtClean="0"/>
              <a:t>2006</a:t>
            </a:r>
            <a:endParaRPr lang="en-US" sz="1800" b="0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22, 2011</a:t>
            </a:r>
            <a:endParaRPr lang="de-DE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IV.</a:t>
            </a:r>
            <a:fld id="{8DFBADF9-590B-46A3-B334-BA8F8DA717BB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8392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Additional Literature for Sections IV.4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38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839200" cy="685800"/>
          </a:xfrm>
        </p:spPr>
        <p:txBody>
          <a:bodyPr>
            <a:normAutofit fontScale="90000"/>
          </a:bodyPr>
          <a:lstStyle/>
          <a:p>
            <a:r>
              <a:rPr lang="en-US" smtClean="0"/>
              <a:t>HITS as Eigenvector Computation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22, 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IV.</a:t>
            </a:r>
            <a:fld id="{8DFBADF9-590B-46A3-B334-BA8F8DA717B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65923" name="Text Box 3"/>
          <p:cNvSpPr txBox="1">
            <a:spLocks noChangeArrowheads="1"/>
          </p:cNvSpPr>
          <p:nvPr/>
        </p:nvSpPr>
        <p:spPr bwMode="auto">
          <a:xfrm>
            <a:off x="396875" y="2092325"/>
            <a:ext cx="438132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Iteration with adjacency matrix E: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659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9096590"/>
              </p:ext>
            </p:extLst>
          </p:nvPr>
        </p:nvGraphicFramePr>
        <p:xfrm>
          <a:off x="496888" y="2654300"/>
          <a:ext cx="3629025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44" name="Formel" r:id="rId3" imgW="1396800" imgH="241200" progId="Equation.3">
                  <p:embed/>
                </p:oleObj>
              </mc:Choice>
              <mc:Fallback>
                <p:oleObj name="Formel" r:id="rId3" imgW="1396800" imgH="241200" progId="Equation.3">
                  <p:embed/>
                  <p:pic>
                    <p:nvPicPr>
                      <p:cNvPr id="0" name="Picture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888" y="2654300"/>
                        <a:ext cx="3629025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59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2494309"/>
              </p:ext>
            </p:extLst>
          </p:nvPr>
        </p:nvGraphicFramePr>
        <p:xfrm>
          <a:off x="4332288" y="2641600"/>
          <a:ext cx="3552825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45" name="Formel" r:id="rId5" imgW="1371600" imgH="241200" progId="Equation.3">
                  <p:embed/>
                </p:oleObj>
              </mc:Choice>
              <mc:Fallback>
                <p:oleObj name="Formel" r:id="rId5" imgW="1371600" imgH="241200" progId="Equation.3">
                  <p:embed/>
                  <p:pic>
                    <p:nvPicPr>
                      <p:cNvPr id="0" name="Picture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2288" y="2641600"/>
                        <a:ext cx="3552825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5926" name="Text Box 6"/>
          <p:cNvSpPr txBox="1">
            <a:spLocks noChangeArrowheads="1"/>
          </p:cNvSpPr>
          <p:nvPr/>
        </p:nvSpPr>
        <p:spPr bwMode="auto">
          <a:xfrm>
            <a:off x="474663" y="3424238"/>
            <a:ext cx="74337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 dirty="0" smtClean="0">
                <a:latin typeface="Times"/>
                <a:cs typeface="Times"/>
              </a:rPr>
              <a:t>→ 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a and h are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Eigenvectors 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of E</a:t>
            </a:r>
            <a:r>
              <a:rPr lang="en-US" sz="2400" b="0" baseline="30000" dirty="0" smtClean="0"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E and E E</a:t>
            </a:r>
            <a:r>
              <a:rPr lang="en-US" sz="2400" b="0" baseline="30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, respectively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5927" name="Text Box 7"/>
          <p:cNvSpPr txBox="1">
            <a:spLocks noChangeArrowheads="1"/>
          </p:cNvSpPr>
          <p:nvPr/>
        </p:nvSpPr>
        <p:spPr bwMode="auto">
          <a:xfrm>
            <a:off x="381000" y="685800"/>
            <a:ext cx="5595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 smtClean="0">
                <a:latin typeface="Times New Roman" pitchFamily="18" charset="0"/>
                <a:cs typeface="Times New Roman" pitchFamily="18" charset="0"/>
              </a:rPr>
              <a:t>Authority and hub scores in matrix notation:</a:t>
            </a:r>
            <a:endParaRPr lang="en-US" sz="2400" b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6592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01939"/>
              </p:ext>
            </p:extLst>
          </p:nvPr>
        </p:nvGraphicFramePr>
        <p:xfrm>
          <a:off x="830263" y="1277880"/>
          <a:ext cx="1749384" cy="627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46" name="Formel" r:id="rId7" imgW="672840" imgH="241200" progId="Equation.3">
                  <p:embed/>
                </p:oleObj>
              </mc:Choice>
              <mc:Fallback>
                <p:oleObj name="Formel" r:id="rId7" imgW="672840" imgH="241200" progId="Equation.3">
                  <p:embed/>
                  <p:pic>
                    <p:nvPicPr>
                      <p:cNvPr id="0" name="Picture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263" y="1277880"/>
                        <a:ext cx="1749384" cy="6271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592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8131742"/>
              </p:ext>
            </p:extLst>
          </p:nvPr>
        </p:nvGraphicFramePr>
        <p:xfrm>
          <a:off x="3971925" y="1277880"/>
          <a:ext cx="1716624" cy="627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47" name="Formel" r:id="rId9" imgW="660240" imgH="241200" progId="Equation.3">
                  <p:embed/>
                </p:oleObj>
              </mc:Choice>
              <mc:Fallback>
                <p:oleObj name="Formel" r:id="rId9" imgW="660240" imgH="241200" progId="Equation.3">
                  <p:embed/>
                  <p:pic>
                    <p:nvPicPr>
                      <p:cNvPr id="0" name="Picture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1925" y="1277880"/>
                        <a:ext cx="1716624" cy="6271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5930" name="Text Box 10"/>
          <p:cNvSpPr txBox="1">
            <a:spLocks noChangeArrowheads="1"/>
          </p:cNvSpPr>
          <p:nvPr/>
        </p:nvSpPr>
        <p:spPr bwMode="auto">
          <a:xfrm>
            <a:off x="473075" y="4225925"/>
            <a:ext cx="3013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 u="sng" dirty="0" smtClean="0">
                <a:latin typeface="Times New Roman" pitchFamily="18" charset="0"/>
                <a:cs typeface="Times New Roman" pitchFamily="18" charset="0"/>
              </a:rPr>
              <a:t>Intuitive interpretation:</a:t>
            </a:r>
            <a:endParaRPr lang="en-US" sz="2400" b="0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6593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3470648"/>
              </p:ext>
            </p:extLst>
          </p:nvPr>
        </p:nvGraphicFramePr>
        <p:xfrm>
          <a:off x="488950" y="4735513"/>
          <a:ext cx="2132013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48" name="Equation" r:id="rId11" imgW="965200" imgH="228600" progId="Equation.3">
                  <p:embed/>
                </p:oleObj>
              </mc:Choice>
              <mc:Fallback>
                <p:oleObj name="Equation" r:id="rId11" imgW="965200" imgH="228600" progId="Equation.3">
                  <p:embed/>
                  <p:pic>
                    <p:nvPicPr>
                      <p:cNvPr id="0" name="Picture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950" y="4735513"/>
                        <a:ext cx="2132013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5932" name="Text Box 12"/>
          <p:cNvSpPr txBox="1">
            <a:spLocks noChangeArrowheads="1"/>
          </p:cNvSpPr>
          <p:nvPr/>
        </p:nvSpPr>
        <p:spPr bwMode="auto">
          <a:xfrm>
            <a:off x="2667000" y="47244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sz="2400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5933" name="Text Box 13"/>
          <p:cNvSpPr txBox="1">
            <a:spLocks noChangeArrowheads="1"/>
          </p:cNvSpPr>
          <p:nvPr/>
        </p:nvSpPr>
        <p:spPr bwMode="auto">
          <a:xfrm>
            <a:off x="2759075" y="4683125"/>
            <a:ext cx="535915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is the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cocitation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matrix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: M</a:t>
            </a:r>
            <a:r>
              <a:rPr lang="en-US" sz="2400" b="0" baseline="30000" dirty="0" smtClean="0">
                <a:latin typeface="Times New Roman" pitchFamily="18" charset="0"/>
                <a:cs typeface="Times New Roman" pitchFamily="18" charset="0"/>
              </a:rPr>
              <a:t>(auth)</a:t>
            </a:r>
            <a:r>
              <a:rPr lang="en-US" sz="2400" b="0" baseline="-25000" dirty="0" err="1" smtClean="0"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en-US" sz="2400" b="0" baseline="-25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is the </a:t>
            </a:r>
            <a:r>
              <a:rPr lang="en-US" sz="2400" b="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number of nodes that point to both </a:t>
            </a: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and j 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6593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9632680"/>
              </p:ext>
            </p:extLst>
          </p:nvPr>
        </p:nvGraphicFramePr>
        <p:xfrm>
          <a:off x="487363" y="5597525"/>
          <a:ext cx="1906587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49" name="Equation" r:id="rId13" imgW="927100" imgH="228600" progId="Equation.3">
                  <p:embed/>
                </p:oleObj>
              </mc:Choice>
              <mc:Fallback>
                <p:oleObj name="Equation" r:id="rId13" imgW="927100" imgH="228600" progId="Equation.3">
                  <p:embed/>
                  <p:pic>
                    <p:nvPicPr>
                      <p:cNvPr id="0" name="Picture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363" y="5597525"/>
                        <a:ext cx="1906587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5935" name="Text Box 15"/>
          <p:cNvSpPr txBox="1">
            <a:spLocks noChangeArrowheads="1"/>
          </p:cNvSpPr>
          <p:nvPr/>
        </p:nvSpPr>
        <p:spPr bwMode="auto">
          <a:xfrm>
            <a:off x="2759075" y="5611813"/>
            <a:ext cx="630813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is the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bibliographic-coupling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matrix: M</a:t>
            </a:r>
            <a:r>
              <a:rPr lang="en-US" sz="2400" b="0" baseline="30000" dirty="0" smtClean="0">
                <a:latin typeface="Times New Roman" pitchFamily="18" charset="0"/>
                <a:cs typeface="Times New Roman" pitchFamily="18" charset="0"/>
              </a:rPr>
              <a:t>(hub)</a:t>
            </a:r>
            <a:r>
              <a:rPr lang="en-US" sz="2400" b="0" baseline="-25000" dirty="0" err="1" smtClean="0"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en-US" sz="2400" b="0" baseline="-250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is the number of nodes to which both </a:t>
            </a: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and j point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5936" name="Text Box 16"/>
          <p:cNvSpPr txBox="1">
            <a:spLocks noChangeArrowheads="1"/>
          </p:cNvSpPr>
          <p:nvPr/>
        </p:nvSpPr>
        <p:spPr bwMode="auto">
          <a:xfrm>
            <a:off x="6188075" y="1355725"/>
            <a:ext cx="25458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 smtClean="0">
                <a:latin typeface="Times New Roman" pitchFamily="18" charset="0"/>
                <a:cs typeface="Times New Roman" pitchFamily="18" charset="0"/>
              </a:rPr>
              <a:t>with constants </a:t>
            </a:r>
            <a:r>
              <a:rPr lang="en-US" sz="2400" b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, </a:t>
            </a:r>
            <a:endParaRPr lang="en-US" sz="2400" b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029417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5930" grpId="0"/>
      <p:bldP spid="465932" grpId="0"/>
      <p:bldP spid="465933" grpId="0"/>
      <p:bldP spid="4659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23850" y="992208"/>
            <a:ext cx="8439149" cy="3886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33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mtClean="0"/>
              <a:t>HITS Algorithm</a:t>
            </a:r>
            <a:endParaRPr lang="de-DE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22, 2011</a:t>
            </a:r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IV.</a:t>
            </a:r>
            <a:fld id="{8DFBADF9-590B-46A3-B334-BA8F8DA717B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13393" name="Text Box 17"/>
          <p:cNvSpPr txBox="1">
            <a:spLocks noChangeArrowheads="1"/>
          </p:cNvSpPr>
          <p:nvPr/>
        </p:nvSpPr>
        <p:spPr bwMode="auto">
          <a:xfrm>
            <a:off x="323850" y="1135082"/>
            <a:ext cx="866775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de-DE" sz="28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de-DE" sz="2800" b="0" dirty="0" smtClean="0">
                <a:latin typeface="Times New Roman" pitchFamily="18" charset="0"/>
                <a:cs typeface="Times New Roman" pitchFamily="18" charset="0"/>
              </a:rPr>
              <a:t>ompute </a:t>
            </a:r>
            <a:r>
              <a:rPr lang="de-DE" sz="2800" b="0" dirty="0">
                <a:latin typeface="Times New Roman" pitchFamily="18" charset="0"/>
                <a:cs typeface="Times New Roman" pitchFamily="18" charset="0"/>
              </a:rPr>
              <a:t>fixpoint solution by</a:t>
            </a:r>
          </a:p>
          <a:p>
            <a:r>
              <a:rPr lang="de-DE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e-DE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teration </a:t>
            </a:r>
            <a:r>
              <a:rPr lang="de-DE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(until convergence) with </a:t>
            </a:r>
            <a:r>
              <a:rPr lang="de-DE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length normalization:</a:t>
            </a:r>
          </a:p>
          <a:p>
            <a:pPr lvl="1"/>
            <a:r>
              <a:rPr lang="de-DE" sz="28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e-DE" sz="2800" b="0" dirty="0" smtClean="0">
                <a:latin typeface="Times New Roman" pitchFamily="18" charset="0"/>
                <a:cs typeface="Times New Roman" pitchFamily="18" charset="0"/>
              </a:rPr>
              <a:t>nitialization</a:t>
            </a:r>
            <a:r>
              <a:rPr lang="de-DE" sz="2800" b="0" dirty="0">
                <a:latin typeface="Times New Roman" pitchFamily="18" charset="0"/>
                <a:cs typeface="Times New Roman" pitchFamily="18" charset="0"/>
              </a:rPr>
              <a:t>: a</a:t>
            </a:r>
            <a:r>
              <a:rPr lang="de-DE" sz="2800" b="0" baseline="30000" dirty="0">
                <a:latin typeface="Times New Roman" pitchFamily="18" charset="0"/>
                <a:cs typeface="Times New Roman" pitchFamily="18" charset="0"/>
              </a:rPr>
              <a:t>(0)</a:t>
            </a:r>
            <a:r>
              <a:rPr lang="de-DE" sz="2800" b="0" dirty="0">
                <a:latin typeface="Times New Roman" pitchFamily="18" charset="0"/>
                <a:cs typeface="Times New Roman" pitchFamily="18" charset="0"/>
              </a:rPr>
              <a:t> = (1, 1, ..., 1)</a:t>
            </a:r>
            <a:r>
              <a:rPr lang="de-DE" sz="2800" b="0" baseline="300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e-DE" sz="2800" b="0" dirty="0">
                <a:latin typeface="Times New Roman" pitchFamily="18" charset="0"/>
                <a:cs typeface="Times New Roman" pitchFamily="18" charset="0"/>
              </a:rPr>
              <a:t>, h</a:t>
            </a:r>
            <a:r>
              <a:rPr lang="de-DE" sz="2800" b="0" baseline="30000" dirty="0">
                <a:latin typeface="Times New Roman" pitchFamily="18" charset="0"/>
                <a:cs typeface="Times New Roman" pitchFamily="18" charset="0"/>
              </a:rPr>
              <a:t>(0)</a:t>
            </a:r>
            <a:r>
              <a:rPr lang="de-DE" sz="2800" b="0" dirty="0">
                <a:latin typeface="Times New Roman" pitchFamily="18" charset="0"/>
                <a:cs typeface="Times New Roman" pitchFamily="18" charset="0"/>
              </a:rPr>
              <a:t> = (1, 1, ..., 1)</a:t>
            </a:r>
            <a:r>
              <a:rPr lang="de-DE" sz="2800" b="0" baseline="30000" dirty="0">
                <a:latin typeface="Times New Roman" pitchFamily="18" charset="0"/>
                <a:cs typeface="Times New Roman" pitchFamily="18" charset="0"/>
              </a:rPr>
              <a:t>T</a:t>
            </a:r>
          </a:p>
          <a:p>
            <a:pPr lvl="1"/>
            <a:r>
              <a:rPr lang="de-DE" sz="2800" b="0" dirty="0" smtClean="0">
                <a:latin typeface="Times New Roman" pitchFamily="18" charset="0"/>
                <a:cs typeface="Times New Roman" pitchFamily="18" charset="0"/>
              </a:rPr>
              <a:t>Repeat </a:t>
            </a:r>
            <a:r>
              <a:rPr lang="de-DE" sz="2800" b="0" dirty="0">
                <a:latin typeface="Times New Roman" pitchFamily="18" charset="0"/>
                <a:cs typeface="Times New Roman" pitchFamily="18" charset="0"/>
              </a:rPr>
              <a:t>until sufficient convergence </a:t>
            </a:r>
          </a:p>
          <a:p>
            <a:pPr lvl="1"/>
            <a:r>
              <a:rPr lang="de-DE" sz="2800" b="0" dirty="0">
                <a:latin typeface="Times New Roman" pitchFamily="18" charset="0"/>
                <a:cs typeface="Times New Roman" pitchFamily="18" charset="0"/>
              </a:rPr>
              <a:t>	h</a:t>
            </a:r>
            <a:r>
              <a:rPr lang="de-DE" sz="2800" b="0" baseline="30000" dirty="0">
                <a:latin typeface="Times New Roman" pitchFamily="18" charset="0"/>
                <a:cs typeface="Times New Roman" pitchFamily="18" charset="0"/>
              </a:rPr>
              <a:t>(i+1)</a:t>
            </a:r>
            <a:r>
              <a:rPr lang="de-DE" sz="2800" b="0" dirty="0">
                <a:latin typeface="Times New Roman" pitchFamily="18" charset="0"/>
                <a:cs typeface="Times New Roman" pitchFamily="18" charset="0"/>
              </a:rPr>
              <a:t> := E a</a:t>
            </a:r>
            <a:r>
              <a:rPr lang="de-DE" sz="2800" b="0" baseline="30000" dirty="0">
                <a:latin typeface="Times New Roman" pitchFamily="18" charset="0"/>
                <a:cs typeface="Times New Roman" pitchFamily="18" charset="0"/>
              </a:rPr>
              <a:t>(i)</a:t>
            </a:r>
            <a:r>
              <a:rPr lang="de-DE" sz="2800" b="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/>
            <a:r>
              <a:rPr lang="de-DE" sz="2800" b="0" dirty="0">
                <a:latin typeface="Times New Roman" pitchFamily="18" charset="0"/>
                <a:cs typeface="Times New Roman" pitchFamily="18" charset="0"/>
              </a:rPr>
              <a:t>	h</a:t>
            </a:r>
            <a:r>
              <a:rPr lang="de-DE" sz="2800" b="0" baseline="30000" dirty="0">
                <a:latin typeface="Times New Roman" pitchFamily="18" charset="0"/>
                <a:cs typeface="Times New Roman" pitchFamily="18" charset="0"/>
              </a:rPr>
              <a:t>(i+1)</a:t>
            </a:r>
            <a:r>
              <a:rPr lang="de-DE" sz="2800" b="0" dirty="0">
                <a:latin typeface="Times New Roman" pitchFamily="18" charset="0"/>
                <a:cs typeface="Times New Roman" pitchFamily="18" charset="0"/>
              </a:rPr>
              <a:t> := h</a:t>
            </a:r>
            <a:r>
              <a:rPr lang="de-DE" sz="2800" b="0" baseline="30000" dirty="0">
                <a:latin typeface="Times New Roman" pitchFamily="18" charset="0"/>
                <a:cs typeface="Times New Roman" pitchFamily="18" charset="0"/>
              </a:rPr>
              <a:t>(i+1)</a:t>
            </a:r>
            <a:r>
              <a:rPr lang="de-DE" sz="2800" b="0" dirty="0">
                <a:latin typeface="Times New Roman" pitchFamily="18" charset="0"/>
                <a:cs typeface="Times New Roman" pitchFamily="18" charset="0"/>
              </a:rPr>
              <a:t> / ||h</a:t>
            </a:r>
            <a:r>
              <a:rPr lang="de-DE" sz="2800" b="0" baseline="30000" dirty="0">
                <a:latin typeface="Times New Roman" pitchFamily="18" charset="0"/>
                <a:cs typeface="Times New Roman" pitchFamily="18" charset="0"/>
              </a:rPr>
              <a:t>(i+1)</a:t>
            </a:r>
            <a:r>
              <a:rPr lang="de-DE" sz="2800" b="0" dirty="0">
                <a:latin typeface="Times New Roman" pitchFamily="18" charset="0"/>
                <a:cs typeface="Times New Roman" pitchFamily="18" charset="0"/>
              </a:rPr>
              <a:t>||</a:t>
            </a:r>
            <a:r>
              <a:rPr lang="de-DE" sz="2800" b="0" baseline="-25000" dirty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r>
              <a:rPr lang="de-DE" sz="2800" b="0" dirty="0">
                <a:latin typeface="Times New Roman" pitchFamily="18" charset="0"/>
                <a:cs typeface="Times New Roman" pitchFamily="18" charset="0"/>
              </a:rPr>
              <a:t>	a</a:t>
            </a:r>
            <a:r>
              <a:rPr lang="de-DE" sz="2800" b="0" baseline="30000" dirty="0">
                <a:latin typeface="Times New Roman" pitchFamily="18" charset="0"/>
                <a:cs typeface="Times New Roman" pitchFamily="18" charset="0"/>
              </a:rPr>
              <a:t>(i+1)</a:t>
            </a:r>
            <a:r>
              <a:rPr lang="de-DE" sz="2800" b="0" dirty="0">
                <a:latin typeface="Times New Roman" pitchFamily="18" charset="0"/>
                <a:cs typeface="Times New Roman" pitchFamily="18" charset="0"/>
              </a:rPr>
              <a:t> := E</a:t>
            </a:r>
            <a:r>
              <a:rPr lang="de-DE" sz="2800" b="0" baseline="300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e-DE" sz="2800" b="0" dirty="0"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de-DE" sz="2800" b="0" baseline="30000" dirty="0">
                <a:latin typeface="Times New Roman" pitchFamily="18" charset="0"/>
                <a:cs typeface="Times New Roman" pitchFamily="18" charset="0"/>
              </a:rPr>
              <a:t>(i)</a:t>
            </a:r>
            <a:r>
              <a:rPr lang="de-DE" sz="2800" b="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/>
            <a:r>
              <a:rPr lang="de-DE" sz="2800" b="0" dirty="0">
                <a:latin typeface="Times New Roman" pitchFamily="18" charset="0"/>
                <a:cs typeface="Times New Roman" pitchFamily="18" charset="0"/>
              </a:rPr>
              <a:t>	a</a:t>
            </a:r>
            <a:r>
              <a:rPr lang="de-DE" sz="2800" b="0" baseline="30000" dirty="0">
                <a:latin typeface="Times New Roman" pitchFamily="18" charset="0"/>
                <a:cs typeface="Times New Roman" pitchFamily="18" charset="0"/>
              </a:rPr>
              <a:t>(i+1)</a:t>
            </a:r>
            <a:r>
              <a:rPr lang="de-DE" sz="2800" b="0" dirty="0">
                <a:latin typeface="Times New Roman" pitchFamily="18" charset="0"/>
                <a:cs typeface="Times New Roman" pitchFamily="18" charset="0"/>
              </a:rPr>
              <a:t> := a</a:t>
            </a:r>
            <a:r>
              <a:rPr lang="de-DE" sz="2800" b="0" baseline="30000" dirty="0">
                <a:latin typeface="Times New Roman" pitchFamily="18" charset="0"/>
                <a:cs typeface="Times New Roman" pitchFamily="18" charset="0"/>
              </a:rPr>
              <a:t>(i+1)</a:t>
            </a:r>
            <a:r>
              <a:rPr lang="de-DE" sz="2800" b="0" dirty="0">
                <a:latin typeface="Times New Roman" pitchFamily="18" charset="0"/>
                <a:cs typeface="Times New Roman" pitchFamily="18" charset="0"/>
              </a:rPr>
              <a:t> / ||a</a:t>
            </a:r>
            <a:r>
              <a:rPr lang="de-DE" sz="2800" b="0" baseline="30000" dirty="0">
                <a:latin typeface="Times New Roman" pitchFamily="18" charset="0"/>
                <a:cs typeface="Times New Roman" pitchFamily="18" charset="0"/>
              </a:rPr>
              <a:t>(i+1)</a:t>
            </a:r>
            <a:r>
              <a:rPr lang="de-DE" sz="2800" b="0" dirty="0">
                <a:latin typeface="Times New Roman" pitchFamily="18" charset="0"/>
                <a:cs typeface="Times New Roman" pitchFamily="18" charset="0"/>
              </a:rPr>
              <a:t>||</a:t>
            </a:r>
            <a:r>
              <a:rPr lang="de-DE" sz="2800" b="0" baseline="-25000" dirty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lvl="1"/>
            <a:endParaRPr lang="en-US" sz="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3394" name="Text Box 18"/>
          <p:cNvSpPr txBox="1">
            <a:spLocks noChangeArrowheads="1"/>
          </p:cNvSpPr>
          <p:nvPr/>
        </p:nvSpPr>
        <p:spPr bwMode="auto">
          <a:xfrm>
            <a:off x="304800" y="4907340"/>
            <a:ext cx="874077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onvergence is guaranteed under fairly general conditions:</a:t>
            </a:r>
          </a:p>
          <a:p>
            <a:pPr marL="457200" indent="-457200"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For a symmetric n x n matrix M and a vector v that is not orthogonal to the principal Eigenvector w(M), the unit vector in the direction of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baseline="30000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converges to w(M), for k </a:t>
            </a:r>
            <a:r>
              <a:rPr lang="en-US" sz="2400" dirty="0" smtClean="0">
                <a:latin typeface="Times"/>
                <a:cs typeface="Times"/>
              </a:rPr>
              <a:t>→ </a:t>
            </a:r>
            <a:r>
              <a:rPr lang="en-US" sz="2400" dirty="0" smtClean="0">
                <a:latin typeface="Times New Roman"/>
                <a:cs typeface="Times New Roman"/>
              </a:rPr>
              <a:t>∞.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713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3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339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553200" y="2819400"/>
            <a:ext cx="2514600" cy="53340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934200" y="838200"/>
            <a:ext cx="2133600" cy="53340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69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Implementation &amp; Tuning of HITS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22, 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IV.</a:t>
            </a:r>
            <a:fld id="{8DFBADF9-590B-46A3-B334-BA8F8DA717B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66947" name="Text Box 3"/>
          <p:cNvSpPr txBox="1">
            <a:spLocks noChangeArrowheads="1"/>
          </p:cNvSpPr>
          <p:nvPr/>
        </p:nvSpPr>
        <p:spPr bwMode="auto">
          <a:xfrm>
            <a:off x="76200" y="836613"/>
            <a:ext cx="9144000" cy="496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10000"/>
              </a:lnSpc>
              <a:buFontTx/>
              <a:buAutoNum type="arabicParenR"/>
            </a:pPr>
            <a:r>
              <a:rPr lang="en-US" b="0" dirty="0" smtClean="0">
                <a:cs typeface="Times New Roman" pitchFamily="18" charset="0"/>
              </a:rPr>
              <a:t>Determine a sufficient number </a:t>
            </a:r>
            <a:r>
              <a:rPr lang="en-US" dirty="0" smtClean="0">
                <a:cs typeface="Times New Roman" pitchFamily="18" charset="0"/>
              </a:rPr>
              <a:t>r </a:t>
            </a:r>
            <a:r>
              <a:rPr lang="en-US" b="0" dirty="0" smtClean="0">
                <a:cs typeface="Times New Roman" pitchFamily="18" charset="0"/>
              </a:rPr>
              <a:t>of “</a:t>
            </a:r>
            <a:r>
              <a:rPr lang="en-US" b="1" dirty="0" smtClean="0">
                <a:solidFill>
                  <a:srgbClr val="002060"/>
                </a:solidFill>
                <a:cs typeface="Times New Roman" pitchFamily="18" charset="0"/>
              </a:rPr>
              <a:t>root pages</a:t>
            </a:r>
            <a:r>
              <a:rPr lang="en-US" dirty="0" smtClean="0">
                <a:cs typeface="Times New Roman" pitchFamily="18" charset="0"/>
              </a:rPr>
              <a:t>”	      </a:t>
            </a:r>
            <a:r>
              <a:rPr lang="en-US" sz="2000" dirty="0" smtClean="0">
                <a:cs typeface="Times New Roman" pitchFamily="18" charset="0"/>
              </a:rPr>
              <a:t>(e.g., 50-200 pages)</a:t>
            </a:r>
            <a:r>
              <a:rPr lang="en-US" dirty="0" smtClean="0">
                <a:cs typeface="Times New Roman" pitchFamily="18" charset="0"/>
              </a:rPr>
              <a:t> </a:t>
            </a:r>
            <a:endParaRPr lang="en-US" b="0" dirty="0" smtClean="0"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r>
              <a:rPr lang="en-US" b="0" dirty="0" smtClean="0">
                <a:cs typeface="Times New Roman" pitchFamily="18" charset="0"/>
              </a:rPr>
              <a:t>      via relevance ranking (e.g., using  TF*IDF ranking)</a:t>
            </a:r>
          </a:p>
          <a:p>
            <a:pPr>
              <a:lnSpc>
                <a:spcPct val="110000"/>
              </a:lnSpc>
              <a:buFontTx/>
              <a:buAutoNum type="arabicParenR" startAt="2"/>
            </a:pPr>
            <a:r>
              <a:rPr lang="en-US" b="0" dirty="0" smtClean="0">
                <a:cs typeface="Times New Roman" pitchFamily="18" charset="0"/>
              </a:rPr>
              <a:t>Add all successors of root pages</a:t>
            </a:r>
          </a:p>
          <a:p>
            <a:pPr>
              <a:lnSpc>
                <a:spcPct val="110000"/>
              </a:lnSpc>
              <a:buFontTx/>
              <a:buAutoNum type="arabicParenR" startAt="2"/>
            </a:pPr>
            <a:r>
              <a:rPr lang="en-US" b="0" dirty="0" smtClean="0">
                <a:cs typeface="Times New Roman" pitchFamily="18" charset="0"/>
              </a:rPr>
              <a:t>For each root page add up to d predecessors</a:t>
            </a:r>
          </a:p>
          <a:p>
            <a:pPr>
              <a:lnSpc>
                <a:spcPct val="110000"/>
              </a:lnSpc>
              <a:buFontTx/>
              <a:buAutoNum type="arabicParenR" startAt="2"/>
            </a:pPr>
            <a:r>
              <a:rPr lang="en-US" b="0" dirty="0" smtClean="0">
                <a:cs typeface="Times New Roman" pitchFamily="18" charset="0"/>
              </a:rPr>
              <a:t>Compute iteratively </a:t>
            </a:r>
          </a:p>
          <a:p>
            <a:pPr>
              <a:lnSpc>
                <a:spcPct val="110000"/>
              </a:lnSpc>
            </a:pPr>
            <a:r>
              <a:rPr lang="en-US" b="0" dirty="0" smtClean="0">
                <a:cs typeface="Times New Roman" pitchFamily="18" charset="0"/>
              </a:rPr>
              <a:t>      authority and hub scores of this “</a:t>
            </a:r>
            <a:r>
              <a:rPr lang="en-US" b="1" dirty="0" smtClean="0">
                <a:solidFill>
                  <a:srgbClr val="002060"/>
                </a:solidFill>
                <a:cs typeface="Times New Roman" pitchFamily="18" charset="0"/>
              </a:rPr>
              <a:t>expansion set</a:t>
            </a:r>
            <a:r>
              <a:rPr lang="en-US" dirty="0" smtClean="0">
                <a:cs typeface="Times New Roman" pitchFamily="18" charset="0"/>
              </a:rPr>
              <a:t>”</a:t>
            </a:r>
            <a:r>
              <a:rPr lang="en-US" b="0" dirty="0" smtClean="0">
                <a:cs typeface="Times New Roman" pitchFamily="18" charset="0"/>
              </a:rPr>
              <a:t> </a:t>
            </a:r>
            <a:r>
              <a:rPr lang="en-US" sz="2000" b="0" dirty="0" smtClean="0">
                <a:cs typeface="Times New Roman" pitchFamily="18" charset="0"/>
              </a:rPr>
              <a:t>(e.g., 1000-5000 pages)</a:t>
            </a:r>
          </a:p>
          <a:p>
            <a:pPr lvl="1">
              <a:lnSpc>
                <a:spcPct val="110000"/>
              </a:lnSpc>
            </a:pPr>
            <a:r>
              <a:rPr lang="en-US" b="0" dirty="0" smtClean="0">
                <a:cs typeface="Times New Roman" pitchFamily="18" charset="0"/>
              </a:rPr>
              <a:t>      with initialization </a:t>
            </a:r>
            <a:r>
              <a:rPr lang="en-US" b="0" dirty="0" err="1" smtClean="0">
                <a:cs typeface="Times New Roman" pitchFamily="18" charset="0"/>
              </a:rPr>
              <a:t>a</a:t>
            </a:r>
            <a:r>
              <a:rPr lang="en-US" b="0" baseline="-25000" dirty="0" err="1" smtClean="0">
                <a:cs typeface="Times New Roman" pitchFamily="18" charset="0"/>
              </a:rPr>
              <a:t>i</a:t>
            </a:r>
            <a:r>
              <a:rPr lang="en-US" b="0" dirty="0" smtClean="0">
                <a:cs typeface="Times New Roman" pitchFamily="18" charset="0"/>
              </a:rPr>
              <a:t> := h</a:t>
            </a:r>
            <a:r>
              <a:rPr lang="en-US" b="0" baseline="-25000" dirty="0" smtClean="0">
                <a:cs typeface="Times New Roman" pitchFamily="18" charset="0"/>
              </a:rPr>
              <a:t>i</a:t>
            </a:r>
            <a:r>
              <a:rPr lang="en-US" b="0" dirty="0" smtClean="0">
                <a:cs typeface="Times New Roman" pitchFamily="18" charset="0"/>
              </a:rPr>
              <a:t> := 1 / |expansion set|</a:t>
            </a:r>
          </a:p>
          <a:p>
            <a:pPr lvl="1">
              <a:lnSpc>
                <a:spcPct val="110000"/>
              </a:lnSpc>
            </a:pPr>
            <a:r>
              <a:rPr lang="en-US" b="0" dirty="0" smtClean="0">
                <a:cs typeface="Times New Roman" pitchFamily="18" charset="0"/>
              </a:rPr>
              <a:t>      and L</a:t>
            </a:r>
            <a:r>
              <a:rPr lang="en-US" b="0" baseline="-25000" dirty="0" smtClean="0">
                <a:cs typeface="Times New Roman" pitchFamily="18" charset="0"/>
              </a:rPr>
              <a:t>1</a:t>
            </a:r>
            <a:r>
              <a:rPr lang="en-US" b="0" dirty="0" smtClean="0">
                <a:cs typeface="Times New Roman" pitchFamily="18" charset="0"/>
              </a:rPr>
              <a:t> normalization after each iteration</a:t>
            </a:r>
          </a:p>
          <a:p>
            <a:pPr>
              <a:lnSpc>
                <a:spcPct val="110000"/>
              </a:lnSpc>
            </a:pPr>
            <a:r>
              <a:rPr lang="en-US" b="0" dirty="0" smtClean="0">
                <a:cs typeface="Times New Roman" pitchFamily="18" charset="0"/>
              </a:rPr>
              <a:t>      </a:t>
            </a:r>
            <a:r>
              <a:rPr lang="en-US" b="0" dirty="0" smtClean="0">
                <a:cs typeface="Times New Roman" pitchFamily="18" charset="0"/>
                <a:sym typeface="Symbol" pitchFamily="18" charset="2"/>
              </a:rPr>
              <a:t> </a:t>
            </a:r>
            <a:r>
              <a:rPr lang="en-US" i="1" dirty="0" smtClean="0">
                <a:cs typeface="Times New Roman" pitchFamily="18" charset="0"/>
                <a:sym typeface="Symbol" pitchFamily="18" charset="2"/>
              </a:rPr>
              <a:t>converges to principal Eigenvectors of EE</a:t>
            </a:r>
            <a:r>
              <a:rPr lang="en-US" i="1" baseline="30000" dirty="0" smtClean="0">
                <a:cs typeface="Times New Roman" pitchFamily="18" charset="0"/>
                <a:sym typeface="Symbol" pitchFamily="18" charset="2"/>
              </a:rPr>
              <a:t>T</a:t>
            </a:r>
            <a:r>
              <a:rPr lang="en-US" i="1" dirty="0" smtClean="0">
                <a:cs typeface="Times New Roman" pitchFamily="18" charset="0"/>
                <a:sym typeface="Symbol" pitchFamily="18" charset="2"/>
              </a:rPr>
              <a:t> and E</a:t>
            </a:r>
            <a:r>
              <a:rPr lang="en-US" i="1" baseline="30000" dirty="0" smtClean="0">
                <a:cs typeface="Times New Roman" pitchFamily="18" charset="0"/>
                <a:sym typeface="Symbol" pitchFamily="18" charset="2"/>
              </a:rPr>
              <a:t>T</a:t>
            </a:r>
            <a:r>
              <a:rPr lang="en-US" i="1" dirty="0" smtClean="0">
                <a:cs typeface="Times New Roman" pitchFamily="18" charset="0"/>
                <a:sym typeface="Symbol" pitchFamily="18" charset="2"/>
              </a:rPr>
              <a:t>E, resp.</a:t>
            </a:r>
            <a:r>
              <a:rPr lang="en-US" b="1" dirty="0" smtClean="0">
                <a:cs typeface="Times New Roman" pitchFamily="18" charset="0"/>
                <a:sym typeface="Symbol" pitchFamily="18" charset="2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en-US" b="0" dirty="0" smtClean="0">
                <a:cs typeface="Times New Roman" pitchFamily="18" charset="0"/>
                <a:sym typeface="Symbol" pitchFamily="18" charset="2"/>
              </a:rPr>
              <a:t>5)	</a:t>
            </a:r>
            <a:r>
              <a:rPr lang="en-US" b="0" dirty="0" smtClean="0">
                <a:cs typeface="Times New Roman" pitchFamily="18" charset="0"/>
              </a:rPr>
              <a:t>Return pages in descending order of authority scores</a:t>
            </a:r>
          </a:p>
          <a:p>
            <a:pPr>
              <a:lnSpc>
                <a:spcPct val="110000"/>
              </a:lnSpc>
            </a:pPr>
            <a:r>
              <a:rPr lang="en-US" b="0" dirty="0" smtClean="0">
                <a:cs typeface="Times New Roman" pitchFamily="18" charset="0"/>
              </a:rPr>
              <a:t>      (e.g., the 10 largest elements of vector a)</a:t>
            </a:r>
          </a:p>
          <a:p>
            <a:pPr>
              <a:lnSpc>
                <a:spcPct val="110000"/>
              </a:lnSpc>
              <a:buFontTx/>
              <a:buAutoNum type="arabicParenR" startAt="2"/>
            </a:pPr>
            <a:endParaRPr lang="en-US" b="0" dirty="0">
              <a:cs typeface="Times New Roman" pitchFamily="18" charset="0"/>
            </a:endParaRPr>
          </a:p>
        </p:txBody>
      </p:sp>
      <p:sp>
        <p:nvSpPr>
          <p:cNvPr id="466948" name="Text Box 4"/>
          <p:cNvSpPr txBox="1">
            <a:spLocks noChangeArrowheads="1"/>
          </p:cNvSpPr>
          <p:nvPr/>
        </p:nvSpPr>
        <p:spPr bwMode="auto">
          <a:xfrm>
            <a:off x="347663" y="5638800"/>
            <a:ext cx="8558753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Drawback” of HITS algorithm:</a:t>
            </a:r>
          </a:p>
          <a:p>
            <a:pPr>
              <a:lnSpc>
                <a:spcPct val="90000"/>
              </a:lnSpc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/>
              </a:rPr>
              <a:t> 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relevance ranking (by keywords) within root set is not considered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26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6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66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66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66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669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669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669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66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669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7998" name="Group 30"/>
          <p:cNvGrpSpPr>
            <a:grpSpLocks/>
          </p:cNvGrpSpPr>
          <p:nvPr/>
        </p:nvGrpSpPr>
        <p:grpSpPr bwMode="auto">
          <a:xfrm>
            <a:off x="1295400" y="1700213"/>
            <a:ext cx="6264275" cy="4243387"/>
            <a:chOff x="576" y="1071"/>
            <a:chExt cx="3946" cy="2586"/>
          </a:xfrm>
          <a:solidFill>
            <a:schemeClr val="bg2"/>
          </a:solidFill>
        </p:grpSpPr>
        <p:sp>
          <p:nvSpPr>
            <p:cNvPr id="467997" name="Oval 29"/>
            <p:cNvSpPr>
              <a:spLocks noChangeArrowheads="1"/>
            </p:cNvSpPr>
            <p:nvPr/>
          </p:nvSpPr>
          <p:spPr bwMode="auto">
            <a:xfrm>
              <a:off x="576" y="1071"/>
              <a:ext cx="3946" cy="258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7994" name="Text Box 26"/>
            <p:cNvSpPr txBox="1">
              <a:spLocks noChangeArrowheads="1"/>
            </p:cNvSpPr>
            <p:nvPr/>
          </p:nvSpPr>
          <p:spPr bwMode="auto">
            <a:xfrm>
              <a:off x="1958" y="3285"/>
              <a:ext cx="1210" cy="288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smtClean="0">
                  <a:latin typeface="Times New Roman" pitchFamily="18" charset="0"/>
                  <a:cs typeface="Times New Roman" pitchFamily="18" charset="0"/>
                </a:rPr>
                <a:t>expansion set</a:t>
              </a:r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67970" name="Oval 2"/>
          <p:cNvSpPr>
            <a:spLocks noChangeArrowheads="1"/>
          </p:cNvSpPr>
          <p:nvPr/>
        </p:nvSpPr>
        <p:spPr bwMode="auto">
          <a:xfrm>
            <a:off x="3440112" y="2105025"/>
            <a:ext cx="1871662" cy="319563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7971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839200" cy="685800"/>
          </a:xfrm>
        </p:spPr>
        <p:txBody>
          <a:bodyPr>
            <a:normAutofit fontScale="90000"/>
          </a:bodyPr>
          <a:lstStyle/>
          <a:p>
            <a:r>
              <a:rPr lang="en-US" smtClean="0"/>
              <a:t>Example: Construction of HITS Graph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22, 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IV.</a:t>
            </a:r>
            <a:fld id="{8DFBADF9-590B-46A3-B334-BA8F8DA717B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67972" name="Text Box 4"/>
          <p:cNvSpPr txBox="1">
            <a:spLocks noChangeArrowheads="1"/>
          </p:cNvSpPr>
          <p:nvPr/>
        </p:nvSpPr>
        <p:spPr bwMode="auto">
          <a:xfrm>
            <a:off x="4130674" y="24098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400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7973" name="Text Box 5"/>
          <p:cNvSpPr txBox="1">
            <a:spLocks noChangeArrowheads="1"/>
          </p:cNvSpPr>
          <p:nvPr/>
        </p:nvSpPr>
        <p:spPr bwMode="auto">
          <a:xfrm>
            <a:off x="4130674" y="33242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7974" name="Text Box 6"/>
          <p:cNvSpPr txBox="1">
            <a:spLocks noChangeArrowheads="1"/>
          </p:cNvSpPr>
          <p:nvPr/>
        </p:nvSpPr>
        <p:spPr bwMode="auto">
          <a:xfrm>
            <a:off x="4130674" y="43148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2400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7975" name="Text Box 7"/>
          <p:cNvSpPr txBox="1">
            <a:spLocks noChangeArrowheads="1"/>
          </p:cNvSpPr>
          <p:nvPr/>
        </p:nvSpPr>
        <p:spPr bwMode="auto">
          <a:xfrm>
            <a:off x="3854622" y="4724400"/>
            <a:ext cx="1098378" cy="330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60000"/>
              </a:lnSpc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root set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7976" name="Text Box 8"/>
          <p:cNvSpPr txBox="1">
            <a:spLocks noChangeArrowheads="1"/>
          </p:cNvSpPr>
          <p:nvPr/>
        </p:nvSpPr>
        <p:spPr bwMode="auto">
          <a:xfrm>
            <a:off x="2073274" y="27146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2400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7977" name="Text Box 9"/>
          <p:cNvSpPr txBox="1">
            <a:spLocks noChangeArrowheads="1"/>
          </p:cNvSpPr>
          <p:nvPr/>
        </p:nvSpPr>
        <p:spPr bwMode="auto">
          <a:xfrm>
            <a:off x="2073274" y="37814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en-US" sz="2400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7978" name="Line 10"/>
          <p:cNvSpPr>
            <a:spLocks noChangeShapeType="1"/>
          </p:cNvSpPr>
          <p:nvPr/>
        </p:nvSpPr>
        <p:spPr bwMode="auto">
          <a:xfrm flipV="1">
            <a:off x="2378074" y="2638425"/>
            <a:ext cx="1752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7979" name="Line 11"/>
          <p:cNvSpPr>
            <a:spLocks noChangeShapeType="1"/>
          </p:cNvSpPr>
          <p:nvPr/>
        </p:nvSpPr>
        <p:spPr bwMode="auto">
          <a:xfrm>
            <a:off x="2378074" y="3019425"/>
            <a:ext cx="1752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7980" name="Line 12"/>
          <p:cNvSpPr>
            <a:spLocks noChangeShapeType="1"/>
          </p:cNvSpPr>
          <p:nvPr/>
        </p:nvSpPr>
        <p:spPr bwMode="auto">
          <a:xfrm flipV="1">
            <a:off x="2378074" y="2790825"/>
            <a:ext cx="17526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7981" name="Line 13"/>
          <p:cNvSpPr>
            <a:spLocks noChangeShapeType="1"/>
          </p:cNvSpPr>
          <p:nvPr/>
        </p:nvSpPr>
        <p:spPr bwMode="auto">
          <a:xfrm>
            <a:off x="2378074" y="4086225"/>
            <a:ext cx="1828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7982" name="Line 14"/>
          <p:cNvSpPr>
            <a:spLocks noChangeShapeType="1"/>
          </p:cNvSpPr>
          <p:nvPr/>
        </p:nvSpPr>
        <p:spPr bwMode="auto">
          <a:xfrm>
            <a:off x="4283074" y="3705225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7983" name="Freeform 15"/>
          <p:cNvSpPr>
            <a:spLocks/>
          </p:cNvSpPr>
          <p:nvPr/>
        </p:nvSpPr>
        <p:spPr bwMode="auto">
          <a:xfrm>
            <a:off x="4435474" y="2638425"/>
            <a:ext cx="431800" cy="1752600"/>
          </a:xfrm>
          <a:custGeom>
            <a:avLst/>
            <a:gdLst>
              <a:gd name="T0" fmla="*/ 0 w 272"/>
              <a:gd name="T1" fmla="*/ 0 h 1104"/>
              <a:gd name="T2" fmla="*/ 192 w 272"/>
              <a:gd name="T3" fmla="*/ 384 h 1104"/>
              <a:gd name="T4" fmla="*/ 240 w 272"/>
              <a:gd name="T5" fmla="*/ 768 h 1104"/>
              <a:gd name="T6" fmla="*/ 0 w 272"/>
              <a:gd name="T7" fmla="*/ 1104 h 1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2" h="1104">
                <a:moveTo>
                  <a:pt x="0" y="0"/>
                </a:moveTo>
                <a:cubicBezTo>
                  <a:pt x="76" y="128"/>
                  <a:pt x="152" y="256"/>
                  <a:pt x="192" y="384"/>
                </a:cubicBezTo>
                <a:cubicBezTo>
                  <a:pt x="232" y="512"/>
                  <a:pt x="272" y="648"/>
                  <a:pt x="240" y="768"/>
                </a:cubicBezTo>
                <a:cubicBezTo>
                  <a:pt x="208" y="888"/>
                  <a:pt x="40" y="1048"/>
                  <a:pt x="0" y="1104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7984" name="Text Box 16"/>
          <p:cNvSpPr txBox="1">
            <a:spLocks noChangeArrowheads="1"/>
          </p:cNvSpPr>
          <p:nvPr/>
        </p:nvSpPr>
        <p:spPr bwMode="auto">
          <a:xfrm>
            <a:off x="6188074" y="24098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en-US" sz="2400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7985" name="Text Box 17"/>
          <p:cNvSpPr txBox="1">
            <a:spLocks noChangeArrowheads="1"/>
          </p:cNvSpPr>
          <p:nvPr/>
        </p:nvSpPr>
        <p:spPr bwMode="auto">
          <a:xfrm>
            <a:off x="6873874" y="33242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en-US" sz="2400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7986" name="Text Box 18"/>
          <p:cNvSpPr txBox="1">
            <a:spLocks noChangeArrowheads="1"/>
          </p:cNvSpPr>
          <p:nvPr/>
        </p:nvSpPr>
        <p:spPr bwMode="auto">
          <a:xfrm>
            <a:off x="6188074" y="41624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en-US" sz="2400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7987" name="Line 19"/>
          <p:cNvSpPr>
            <a:spLocks noChangeShapeType="1"/>
          </p:cNvSpPr>
          <p:nvPr/>
        </p:nvSpPr>
        <p:spPr bwMode="auto">
          <a:xfrm flipV="1">
            <a:off x="4435474" y="4391025"/>
            <a:ext cx="1752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7988" name="Line 20"/>
          <p:cNvSpPr>
            <a:spLocks noChangeShapeType="1"/>
          </p:cNvSpPr>
          <p:nvPr/>
        </p:nvSpPr>
        <p:spPr bwMode="auto">
          <a:xfrm flipV="1">
            <a:off x="4435474" y="2790825"/>
            <a:ext cx="17526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7989" name="Line 21"/>
          <p:cNvSpPr>
            <a:spLocks noChangeShapeType="1"/>
          </p:cNvSpPr>
          <p:nvPr/>
        </p:nvSpPr>
        <p:spPr bwMode="auto">
          <a:xfrm>
            <a:off x="4587874" y="2638425"/>
            <a:ext cx="22860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7990" name="Line 22"/>
          <p:cNvSpPr>
            <a:spLocks noChangeShapeType="1"/>
          </p:cNvSpPr>
          <p:nvPr/>
        </p:nvSpPr>
        <p:spPr bwMode="auto">
          <a:xfrm>
            <a:off x="4435474" y="3552825"/>
            <a:ext cx="1752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7991" name="Line 23"/>
          <p:cNvSpPr>
            <a:spLocks noChangeShapeType="1"/>
          </p:cNvSpPr>
          <p:nvPr/>
        </p:nvSpPr>
        <p:spPr bwMode="auto">
          <a:xfrm>
            <a:off x="6340474" y="2790825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7992" name="Freeform 24"/>
          <p:cNvSpPr>
            <a:spLocks/>
          </p:cNvSpPr>
          <p:nvPr/>
        </p:nvSpPr>
        <p:spPr bwMode="auto">
          <a:xfrm>
            <a:off x="2378074" y="1939925"/>
            <a:ext cx="3810000" cy="927100"/>
          </a:xfrm>
          <a:custGeom>
            <a:avLst/>
            <a:gdLst>
              <a:gd name="T0" fmla="*/ 0 w 2400"/>
              <a:gd name="T1" fmla="*/ 584 h 584"/>
              <a:gd name="T2" fmla="*/ 384 w 2400"/>
              <a:gd name="T3" fmla="*/ 296 h 584"/>
              <a:gd name="T4" fmla="*/ 816 w 2400"/>
              <a:gd name="T5" fmla="*/ 104 h 584"/>
              <a:gd name="T6" fmla="*/ 1296 w 2400"/>
              <a:gd name="T7" fmla="*/ 8 h 584"/>
              <a:gd name="T8" fmla="*/ 1728 w 2400"/>
              <a:gd name="T9" fmla="*/ 56 h 584"/>
              <a:gd name="T10" fmla="*/ 1968 w 2400"/>
              <a:gd name="T11" fmla="*/ 152 h 584"/>
              <a:gd name="T12" fmla="*/ 2208 w 2400"/>
              <a:gd name="T13" fmla="*/ 296 h 584"/>
              <a:gd name="T14" fmla="*/ 2400 w 2400"/>
              <a:gd name="T15" fmla="*/ 392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00" h="584">
                <a:moveTo>
                  <a:pt x="0" y="584"/>
                </a:moveTo>
                <a:cubicBezTo>
                  <a:pt x="124" y="480"/>
                  <a:pt x="248" y="376"/>
                  <a:pt x="384" y="296"/>
                </a:cubicBezTo>
                <a:cubicBezTo>
                  <a:pt x="520" y="216"/>
                  <a:pt x="664" y="152"/>
                  <a:pt x="816" y="104"/>
                </a:cubicBezTo>
                <a:cubicBezTo>
                  <a:pt x="968" y="56"/>
                  <a:pt x="1144" y="16"/>
                  <a:pt x="1296" y="8"/>
                </a:cubicBezTo>
                <a:cubicBezTo>
                  <a:pt x="1448" y="0"/>
                  <a:pt x="1616" y="32"/>
                  <a:pt x="1728" y="56"/>
                </a:cubicBezTo>
                <a:cubicBezTo>
                  <a:pt x="1840" y="80"/>
                  <a:pt x="1888" y="112"/>
                  <a:pt x="1968" y="152"/>
                </a:cubicBezTo>
                <a:cubicBezTo>
                  <a:pt x="2048" y="192"/>
                  <a:pt x="2136" y="256"/>
                  <a:pt x="2208" y="296"/>
                </a:cubicBezTo>
                <a:cubicBezTo>
                  <a:pt x="2280" y="336"/>
                  <a:pt x="2368" y="368"/>
                  <a:pt x="2400" y="392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7995" name="AutoShape 27"/>
          <p:cNvSpPr>
            <a:spLocks noChangeArrowheads="1"/>
          </p:cNvSpPr>
          <p:nvPr/>
        </p:nvSpPr>
        <p:spPr bwMode="auto">
          <a:xfrm>
            <a:off x="4232274" y="1295400"/>
            <a:ext cx="287338" cy="720725"/>
          </a:xfrm>
          <a:prstGeom prst="downArrow">
            <a:avLst>
              <a:gd name="adj1" fmla="val 50000"/>
              <a:gd name="adj2" fmla="val 62707"/>
            </a:avLst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vert="eaVert"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7996" name="Text Box 28"/>
          <p:cNvSpPr txBox="1">
            <a:spLocks noChangeArrowheads="1"/>
          </p:cNvSpPr>
          <p:nvPr/>
        </p:nvSpPr>
        <p:spPr bwMode="auto">
          <a:xfrm>
            <a:off x="3447059" y="833735"/>
            <a:ext cx="203934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keyword query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67999" name="AutoShape 31"/>
          <p:cNvCxnSpPr>
            <a:cxnSpLocks noChangeShapeType="1"/>
            <a:stCxn id="467986" idx="2"/>
            <a:endCxn id="467977" idx="2"/>
          </p:cNvCxnSpPr>
          <p:nvPr/>
        </p:nvCxnSpPr>
        <p:spPr bwMode="auto">
          <a:xfrm rot="16200000" flipV="1">
            <a:off x="4108449" y="2371725"/>
            <a:ext cx="381000" cy="4114800"/>
          </a:xfrm>
          <a:prstGeom prst="curvedConnector3">
            <a:avLst>
              <a:gd name="adj1" fmla="val -14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125024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67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67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67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67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67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67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67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67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67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67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67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67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467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7976" grpId="0"/>
      <p:bldP spid="467977" grpId="0"/>
      <p:bldP spid="467978" grpId="0" animBg="1"/>
      <p:bldP spid="467979" grpId="0" animBg="1"/>
      <p:bldP spid="467980" grpId="0" animBg="1"/>
      <p:bldP spid="467981" grpId="0" animBg="1"/>
      <p:bldP spid="467982" grpId="0" animBg="1"/>
      <p:bldP spid="467983" grpId="0" animBg="1"/>
      <p:bldP spid="467984" grpId="0"/>
      <p:bldP spid="467985" grpId="0"/>
      <p:bldP spid="467986" grpId="0"/>
      <p:bldP spid="467987" grpId="0" animBg="1"/>
      <p:bldP spid="467988" grpId="0" animBg="1"/>
      <p:bldP spid="467989" grpId="0" animBg="1"/>
      <p:bldP spid="467990" grpId="0" animBg="1"/>
      <p:bldP spid="467991" grpId="0" animBg="1"/>
      <p:bldP spid="46799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839200" cy="6858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Improved HITS Algorithm</a:t>
            </a:r>
            <a:br>
              <a:rPr lang="en-US" sz="3600" dirty="0" smtClean="0"/>
            </a:br>
            <a:r>
              <a:rPr lang="en-US" sz="2200" dirty="0" smtClean="0">
                <a:solidFill>
                  <a:schemeClr val="tx1"/>
                </a:solidFill>
              </a:rPr>
              <a:t>[Bharat, </a:t>
            </a:r>
            <a:r>
              <a:rPr lang="en-US" sz="2200" dirty="0" err="1" smtClean="0">
                <a:solidFill>
                  <a:schemeClr val="tx1"/>
                </a:solidFill>
              </a:rPr>
              <a:t>Henzinger</a:t>
            </a:r>
            <a:r>
              <a:rPr lang="en-US" sz="2200" dirty="0" smtClean="0">
                <a:solidFill>
                  <a:schemeClr val="tx1"/>
                </a:solidFill>
              </a:rPr>
              <a:t>: SIGIR’98]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22, 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IV.</a:t>
            </a:r>
            <a:fld id="{8DFBADF9-590B-46A3-B334-BA8F8DA717B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68995" name="Text Box 3"/>
          <p:cNvSpPr txBox="1">
            <a:spLocks noChangeArrowheads="1"/>
          </p:cNvSpPr>
          <p:nvPr/>
        </p:nvSpPr>
        <p:spPr bwMode="auto">
          <a:xfrm>
            <a:off x="228600" y="985738"/>
            <a:ext cx="7407797" cy="1089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Potential weakness of the HITS algorithm: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irritating links (automatically generated links, spam, etc.)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topic drift (e.g., from “Jaguar car” to “car” in general)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8996" name="Text Box 4"/>
          <p:cNvSpPr txBox="1">
            <a:spLocks noChangeArrowheads="1"/>
          </p:cNvSpPr>
          <p:nvPr/>
        </p:nvSpPr>
        <p:spPr bwMode="auto">
          <a:xfrm>
            <a:off x="228600" y="2057400"/>
            <a:ext cx="7899855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Improvement:</a:t>
            </a:r>
          </a:p>
          <a:p>
            <a:pPr>
              <a:buFontTx/>
              <a:buChar char="•"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Introduce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edge weights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   0 for links within the same host,</a:t>
            </a:r>
          </a:p>
          <a:p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   1/k with k links from k URLs of the same host to 1 URL </a:t>
            </a:r>
            <a:r>
              <a:rPr lang="en-US" sz="2000" b="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0" i="1" dirty="0" err="1" smtClean="0">
                <a:latin typeface="Times New Roman" pitchFamily="18" charset="0"/>
                <a:cs typeface="Times New Roman" pitchFamily="18" charset="0"/>
              </a:rPr>
              <a:t>aweight</a:t>
            </a:r>
            <a:r>
              <a:rPr lang="en-US" sz="2000" b="0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   1/m with m links from 1 URL to m URLs on the same host (</a:t>
            </a:r>
            <a:r>
              <a:rPr lang="en-US" sz="2000" b="0" i="1" dirty="0" err="1" smtClean="0">
                <a:latin typeface="Times New Roman" pitchFamily="18" charset="0"/>
                <a:cs typeface="Times New Roman" pitchFamily="18" charset="0"/>
              </a:rPr>
              <a:t>hweight</a:t>
            </a:r>
            <a:r>
              <a:rPr lang="en-US" sz="2000" b="0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sz="800" b="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Consider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relevance weights </a:t>
            </a: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</a:rPr>
              <a:t>w.r.t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. query topic (e.g.,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TF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*IDF)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8997" name="Text Box 5"/>
          <p:cNvSpPr txBox="1">
            <a:spLocks noChangeArrowheads="1"/>
          </p:cNvSpPr>
          <p:nvPr/>
        </p:nvSpPr>
        <p:spPr bwMode="auto">
          <a:xfrm>
            <a:off x="250825" y="4137124"/>
            <a:ext cx="3533340" cy="219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90000"/>
              </a:lnSpc>
              <a:buFont typeface="Symbol" pitchFamily="18" charset="2"/>
              <a:buChar char="®"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Iterative computation of</a:t>
            </a:r>
          </a:p>
          <a:p>
            <a:pPr>
              <a:lnSpc>
                <a:spcPct val="190000"/>
              </a:lnSpc>
              <a:buFont typeface="Symbol" pitchFamily="18" charset="2"/>
              <a:buNone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authority score</a:t>
            </a:r>
          </a:p>
          <a:p>
            <a:pPr>
              <a:lnSpc>
                <a:spcPct val="190000"/>
              </a:lnSpc>
              <a:buFont typeface="Symbol" pitchFamily="18" charset="2"/>
              <a:buNone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hub score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6899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5932542"/>
              </p:ext>
            </p:extLst>
          </p:nvPr>
        </p:nvGraphicFramePr>
        <p:xfrm>
          <a:off x="2819293" y="5026124"/>
          <a:ext cx="5635625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8" name="Formel" r:id="rId3" imgW="2565360" imgH="355320" progId="Equation.3">
                  <p:embed/>
                </p:oleObj>
              </mc:Choice>
              <mc:Fallback>
                <p:oleObj name="Formel" r:id="rId3" imgW="2565360" imgH="355320" progId="Equation.3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293" y="5026124"/>
                        <a:ext cx="5635625" cy="774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899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6936649"/>
              </p:ext>
            </p:extLst>
          </p:nvPr>
        </p:nvGraphicFramePr>
        <p:xfrm>
          <a:off x="2835168" y="5813524"/>
          <a:ext cx="5699232" cy="781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9" name="Formel" r:id="rId5" imgW="2590560" imgH="355320" progId="Equation.3">
                  <p:embed/>
                </p:oleObj>
              </mc:Choice>
              <mc:Fallback>
                <p:oleObj name="Formel" r:id="rId5" imgW="2590560" imgH="355320" progId="Equation.3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5168" y="5813524"/>
                        <a:ext cx="5699232" cy="7817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08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Finding Related URLs</a:t>
            </a:r>
            <a:br>
              <a:rPr lang="en-US" dirty="0" smtClean="0"/>
            </a:br>
            <a:r>
              <a:rPr lang="en-US" sz="2200" dirty="0" smtClean="0">
                <a:solidFill>
                  <a:schemeClr val="tx1"/>
                </a:solidFill>
              </a:rPr>
              <a:t> [Bharat, </a:t>
            </a:r>
            <a:r>
              <a:rPr lang="en-US" sz="2200" dirty="0" err="1" smtClean="0">
                <a:solidFill>
                  <a:schemeClr val="tx1"/>
                </a:solidFill>
              </a:rPr>
              <a:t>Henzinger</a:t>
            </a:r>
            <a:r>
              <a:rPr lang="en-US" sz="2200" dirty="0" smtClean="0">
                <a:solidFill>
                  <a:schemeClr val="tx1"/>
                </a:solidFill>
              </a:rPr>
              <a:t>: WWW’99]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22, 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IR&amp;DM, WS'11/12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IV.</a:t>
            </a:r>
            <a:fld id="{8DFBADF9-590B-46A3-B334-BA8F8DA717B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70019" name="Text Box 3"/>
          <p:cNvSpPr txBox="1">
            <a:spLocks noChangeArrowheads="1"/>
          </p:cNvSpPr>
          <p:nvPr/>
        </p:nvSpPr>
        <p:spPr bwMode="auto">
          <a:xfrm>
            <a:off x="457200" y="1291110"/>
            <a:ext cx="7636321" cy="2751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Cocitation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algorithm: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Determine up to B predecessors of given URL u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For each predecessor p determine up to BF successors 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 u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Determine among all siblings s of u those</a:t>
            </a:r>
          </a:p>
          <a:p>
            <a:pPr>
              <a:lnSpc>
                <a:spcPct val="120000"/>
              </a:lnSpc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  with the largest number of predecessors that</a:t>
            </a:r>
          </a:p>
          <a:p>
            <a:pPr>
              <a:lnSpc>
                <a:spcPct val="120000"/>
              </a:lnSpc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  point to both s and u (degree of </a:t>
            </a: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</a:rPr>
              <a:t>cocitation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0020" name="Text Box 4"/>
          <p:cNvSpPr txBox="1">
            <a:spLocks noChangeArrowheads="1"/>
          </p:cNvSpPr>
          <p:nvPr/>
        </p:nvSpPr>
        <p:spPr bwMode="auto">
          <a:xfrm>
            <a:off x="458788" y="4445472"/>
            <a:ext cx="7819577" cy="142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Companion algorithm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(next slide):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Determine appropriate base set for URL u (“vicinity” of u)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Apply HITS algorithm to this base set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85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2770</Words>
  <Application>Microsoft Office PowerPoint</Application>
  <PresentationFormat>On-screen Show (4:3)</PresentationFormat>
  <Paragraphs>551</Paragraphs>
  <Slides>37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Arial</vt:lpstr>
      <vt:lpstr>Symbol</vt:lpstr>
      <vt:lpstr>Times</vt:lpstr>
      <vt:lpstr>Calibri</vt:lpstr>
      <vt:lpstr>Times New Roman</vt:lpstr>
      <vt:lpstr>Office Theme</vt:lpstr>
      <vt:lpstr>Formel</vt:lpstr>
      <vt:lpstr>Equation</vt:lpstr>
      <vt:lpstr>Chapter IV: Link Analysis</vt:lpstr>
      <vt:lpstr>Chapter IV: Link Analysis*</vt:lpstr>
      <vt:lpstr>IV.2 HITS: Hyperlink-Induced Topic Search</vt:lpstr>
      <vt:lpstr>HITS as Eigenvector Computation</vt:lpstr>
      <vt:lpstr>HITS Algorithm</vt:lpstr>
      <vt:lpstr>Implementation &amp; Tuning of HITS</vt:lpstr>
      <vt:lpstr>Example: Construction of HITS Graph</vt:lpstr>
      <vt:lpstr>Improved HITS Algorithm [Bharat, Henzinger: SIGIR’98]</vt:lpstr>
      <vt:lpstr>Finding Related URLs  [Bharat, Henzinger: WWW’99]</vt:lpstr>
      <vt:lpstr>Companion Algorithm for Finding Related URLs  [Bharat, Henzinger: WWW’99]</vt:lpstr>
      <vt:lpstr>Application of HITS for “Community Detection”</vt:lpstr>
      <vt:lpstr>IV.3 Comparison/Extensions of PR &amp; HITS</vt:lpstr>
      <vt:lpstr>Comparison of PR/HITS with In/Out-Degree [Najork, Zaragoza, Taylor: HITS on the Web: How does it Compare?  SIGIR’07] </vt:lpstr>
      <vt:lpstr>Comparison of PR/HITS with In/Out-Degree [Najork, Zaragoza, Taylor: HITS on the Web: How does it Compare?  SIGIR’07] </vt:lpstr>
      <vt:lpstr>SALSA: Random Walk on Hubs and Authorities [Lempel/Moran, TOIS 2001]</vt:lpstr>
      <vt:lpstr>SALSA: Random Walk on Hubs and Authorities [Lempel/Moran: TOIS 2001]</vt:lpstr>
      <vt:lpstr>More Link Analysis Variants</vt:lpstr>
      <vt:lpstr>Comparison of Link Analysis Methods: Queries</vt:lpstr>
      <vt:lpstr>Comparison of Link Analysis Methods: Precision@10</vt:lpstr>
      <vt:lpstr>Comparison of Link Analysis Methods: Key Authorities</vt:lpstr>
      <vt:lpstr>Link Analysis for  Query “Classical Guitar” (1)</vt:lpstr>
      <vt:lpstr>Link Analysis for  Query “Classical Guitar” (2)</vt:lpstr>
      <vt:lpstr>Link Analysis for  Query “Classical Guitar” (3)</vt:lpstr>
      <vt:lpstr>Efficiency of PageRank Computation [Kamvar/Haveliwala/Manning/Golub 2003]</vt:lpstr>
      <vt:lpstr>Efficiency of Storing PageRank Vectors [T. Haveliwala: Internet Computing 2003] </vt:lpstr>
      <vt:lpstr>SimRank: Measuring Structural Context Similarity [Jeh, Widom: KDD 02]</vt:lpstr>
      <vt:lpstr>IV.4 Topic-specific and Personalized PageRank </vt:lpstr>
      <vt:lpstr>Topic-specific PageRank   [Haveliwala: TKDE 2003]</vt:lpstr>
      <vt:lpstr>Performance of Topic-Specific PageRank [Haveliwala: TKDE 2003]</vt:lpstr>
      <vt:lpstr>Personalized PageRank</vt:lpstr>
      <vt:lpstr>Exploiting Click Streams</vt:lpstr>
      <vt:lpstr>Link Analysis based on Implicit Links</vt:lpstr>
      <vt:lpstr>Exploiting Query Logs and Click Streams [Luxenburger et al.: WISE 2004, WebDB 2006] </vt:lpstr>
      <vt:lpstr>QRank Experiments</vt:lpstr>
      <vt:lpstr>Additional Literature for Sections IV.1-2</vt:lpstr>
      <vt:lpstr>Additional Literature for Sections IV.3</vt:lpstr>
      <vt:lpstr>Additional Literature for Sections IV.4</vt:lpstr>
    </vt:vector>
  </TitlesOfParts>
  <Company>Max-Planck-Institut für Informatik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Martin Theobald</dc:creator>
  <cp:lastModifiedBy>Martin Theobald</cp:lastModifiedBy>
  <cp:revision>239</cp:revision>
  <dcterms:created xsi:type="dcterms:W3CDTF">2011-09-27T11:16:58Z</dcterms:created>
  <dcterms:modified xsi:type="dcterms:W3CDTF">2011-11-22T13:09:21Z</dcterms:modified>
</cp:coreProperties>
</file>