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0" r:id="rId2"/>
    <p:sldId id="330" r:id="rId3"/>
    <p:sldId id="282" r:id="rId4"/>
    <p:sldId id="283" r:id="rId5"/>
    <p:sldId id="284" r:id="rId6"/>
    <p:sldId id="285" r:id="rId7"/>
    <p:sldId id="286" r:id="rId8"/>
    <p:sldId id="281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2" r:id="rId24"/>
    <p:sldId id="303" r:id="rId25"/>
    <p:sldId id="304" r:id="rId26"/>
    <p:sldId id="305" r:id="rId27"/>
    <p:sldId id="306" r:id="rId28"/>
    <p:sldId id="307" r:id="rId29"/>
    <p:sldId id="329" r:id="rId30"/>
    <p:sldId id="312" r:id="rId31"/>
    <p:sldId id="308" r:id="rId32"/>
  </p:sldIdLst>
  <p:sldSz cx="9144000" cy="6858000" type="screen4x3"/>
  <p:notesSz cx="6797675" cy="9928225"/>
  <p:embeddedFontLst>
    <p:embeddedFont>
      <p:font typeface="Times" pitchFamily="18" charset="0"/>
      <p:regular r:id="rId35"/>
      <p:bold r:id="rId36"/>
      <p:italic r:id="rId37"/>
      <p:boldItalic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Lucida Handwriting" pitchFamily="66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FFFFCC"/>
    <a:srgbClr val="FFFFFF"/>
    <a:srgbClr val="C0504D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7010" autoAdjust="0"/>
  </p:normalViewPr>
  <p:slideViewPr>
    <p:cSldViewPr snapToObjects="1">
      <p:cViewPr varScale="1">
        <p:scale>
          <a:sx n="138" d="100"/>
          <a:sy n="138" d="100"/>
        </p:scale>
        <p:origin x="-9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2916" y="-10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5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2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5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A707CFB-7EBB-4473-92D5-308545BB61DE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6C9BAF5-A4C7-4E64-99EC-407D292F1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1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EA09558-938F-475B-895F-608F760EF1F6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CF5226C-A008-4E9C-B913-5693EA162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31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D2D90-EBBB-4ECC-8517-4D7A872C83D7}" type="slidenum">
              <a:rPr lang="de-DE"/>
              <a:pPr/>
              <a:t>11</a:t>
            </a:fld>
            <a:endParaRPr lang="de-DE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150A8-A1E1-4D22-B363-D14F453C5A95}" type="slidenum">
              <a:rPr lang="de-DE"/>
              <a:pPr/>
              <a:t>12</a:t>
            </a:fld>
            <a:endParaRPr lang="de-DE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F1028-F66F-443A-8C97-D4576E3DB8E6}" type="slidenum">
              <a:rPr lang="de-DE"/>
              <a:pPr/>
              <a:t>13</a:t>
            </a:fld>
            <a:endParaRPr lang="de-DE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25180-148A-4D90-B077-AF853B046313}" type="slidenum">
              <a:rPr lang="de-DE"/>
              <a:pPr/>
              <a:t>14</a:t>
            </a:fld>
            <a:endParaRPr lang="de-DE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E7A33-10ED-4FEE-A739-27831A038797}" type="slidenum">
              <a:rPr lang="de-DE"/>
              <a:pPr/>
              <a:t>15</a:t>
            </a:fld>
            <a:endParaRPr lang="de-DE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B0A1A-1C9C-4702-9C43-2049F8177FC2}" type="slidenum">
              <a:rPr lang="de-DE"/>
              <a:pPr/>
              <a:t>16</a:t>
            </a:fld>
            <a:endParaRPr lang="de-DE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0E861-DD44-4D1B-8DCB-61514179B683}" type="slidenum">
              <a:rPr lang="de-DE"/>
              <a:pPr/>
              <a:t>23</a:t>
            </a:fld>
            <a:endParaRPr lang="de-DE"/>
          </a:p>
        </p:txBody>
      </p:sp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24,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24,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7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199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670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082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November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743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IR&amp;DM, WS'11/12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rkblue.com/seochallenge/press.ht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"/>
          <p:cNvSpPr>
            <a:spLocks noChangeArrowheads="1"/>
          </p:cNvSpPr>
          <p:nvPr/>
        </p:nvSpPr>
        <p:spPr bwMode="auto">
          <a:xfrm>
            <a:off x="125413" y="76200"/>
            <a:ext cx="8866187" cy="598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IV.5 Link Spam: Not Just E-mails Anymore</a:t>
            </a:r>
            <a:endParaRPr lang="en-US" sz="3600" dirty="0"/>
          </a:p>
        </p:txBody>
      </p:sp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250825" y="762000"/>
            <a:ext cx="850271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Distortion of search results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“spam farms” and “hijacked” links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(aka. search engine optimization)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095" name="AutoShape 7"/>
          <p:cNvSpPr>
            <a:spLocks noChangeArrowheads="1"/>
          </p:cNvSpPr>
          <p:nvPr/>
        </p:nvSpPr>
        <p:spPr bwMode="auto">
          <a:xfrm flipH="1">
            <a:off x="3924300" y="2365375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096" name="Text Box 8"/>
          <p:cNvSpPr txBox="1">
            <a:spLocks noChangeArrowheads="1"/>
          </p:cNvSpPr>
          <p:nvPr/>
        </p:nvSpPr>
        <p:spPr bwMode="auto">
          <a:xfrm>
            <a:off x="4191000" y="3045869"/>
            <a:ext cx="126669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page to be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promoted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097" name="AutoShape 9"/>
          <p:cNvSpPr>
            <a:spLocks noChangeArrowheads="1"/>
          </p:cNvSpPr>
          <p:nvPr/>
        </p:nvSpPr>
        <p:spPr bwMode="auto">
          <a:xfrm flipH="1">
            <a:off x="1476375" y="1644650"/>
            <a:ext cx="287338" cy="360363"/>
          </a:xfrm>
          <a:prstGeom prst="flowChartPunchedCar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098" name="AutoShape 10"/>
          <p:cNvSpPr>
            <a:spLocks noChangeArrowheads="1"/>
          </p:cNvSpPr>
          <p:nvPr/>
        </p:nvSpPr>
        <p:spPr bwMode="auto">
          <a:xfrm flipH="1">
            <a:off x="1835150" y="1931988"/>
            <a:ext cx="287338" cy="360362"/>
          </a:xfrm>
          <a:prstGeom prst="flowChartPunchedCar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099" name="AutoShape 11"/>
          <p:cNvSpPr>
            <a:spLocks noChangeArrowheads="1"/>
          </p:cNvSpPr>
          <p:nvPr/>
        </p:nvSpPr>
        <p:spPr bwMode="auto">
          <a:xfrm flipH="1">
            <a:off x="2195513" y="2220913"/>
            <a:ext cx="287337" cy="360362"/>
          </a:xfrm>
          <a:prstGeom prst="flowChartPunchedCar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100" name="AutoShape 12"/>
          <p:cNvSpPr>
            <a:spLocks noChangeArrowheads="1"/>
          </p:cNvSpPr>
          <p:nvPr/>
        </p:nvSpPr>
        <p:spPr bwMode="auto">
          <a:xfrm flipH="1">
            <a:off x="2195513" y="2797175"/>
            <a:ext cx="287337" cy="360363"/>
          </a:xfrm>
          <a:prstGeom prst="flowChartPunchedCar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101" name="AutoShape 13"/>
          <p:cNvSpPr>
            <a:spLocks noChangeArrowheads="1"/>
          </p:cNvSpPr>
          <p:nvPr/>
        </p:nvSpPr>
        <p:spPr bwMode="auto">
          <a:xfrm flipH="1">
            <a:off x="1835150" y="3084513"/>
            <a:ext cx="287338" cy="360362"/>
          </a:xfrm>
          <a:prstGeom prst="flowChartPunchedCar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102" name="AutoShape 14"/>
          <p:cNvSpPr>
            <a:spLocks noChangeArrowheads="1"/>
          </p:cNvSpPr>
          <p:nvPr/>
        </p:nvSpPr>
        <p:spPr bwMode="auto">
          <a:xfrm flipH="1">
            <a:off x="1476375" y="3373438"/>
            <a:ext cx="287338" cy="360362"/>
          </a:xfrm>
          <a:prstGeom prst="flowChartPunchedCar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103" name="AutoShape 15"/>
          <p:cNvSpPr>
            <a:spLocks noChangeArrowheads="1"/>
          </p:cNvSpPr>
          <p:nvPr/>
        </p:nvSpPr>
        <p:spPr bwMode="auto">
          <a:xfrm flipH="1">
            <a:off x="2555875" y="2508250"/>
            <a:ext cx="287338" cy="360363"/>
          </a:xfrm>
          <a:prstGeom prst="flowChartPunchedCar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9104" name="AutoShape 16"/>
          <p:cNvCxnSpPr>
            <a:cxnSpLocks noChangeShapeType="1"/>
            <a:stCxn id="729097" idx="1"/>
            <a:endCxn id="729095" idx="0"/>
          </p:cNvCxnSpPr>
          <p:nvPr/>
        </p:nvCxnSpPr>
        <p:spPr bwMode="auto">
          <a:xfrm>
            <a:off x="1765300" y="1824038"/>
            <a:ext cx="2411413" cy="5413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9105" name="AutoShape 17"/>
          <p:cNvCxnSpPr>
            <a:cxnSpLocks noChangeShapeType="1"/>
            <a:stCxn id="729098" idx="1"/>
            <a:endCxn id="729095" idx="0"/>
          </p:cNvCxnSpPr>
          <p:nvPr/>
        </p:nvCxnSpPr>
        <p:spPr bwMode="auto">
          <a:xfrm>
            <a:off x="2124075" y="2111375"/>
            <a:ext cx="2052638" cy="254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9106" name="AutoShape 18"/>
          <p:cNvCxnSpPr>
            <a:cxnSpLocks noChangeShapeType="1"/>
            <a:stCxn id="729099" idx="1"/>
            <a:endCxn id="729095" idx="3"/>
          </p:cNvCxnSpPr>
          <p:nvPr/>
        </p:nvCxnSpPr>
        <p:spPr bwMode="auto">
          <a:xfrm>
            <a:off x="2484438" y="2400300"/>
            <a:ext cx="1439862" cy="288925"/>
          </a:xfrm>
          <a:prstGeom prst="curvedConnector3">
            <a:avLst>
              <a:gd name="adj1" fmla="val 49833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9107" name="AutoShape 19"/>
          <p:cNvCxnSpPr>
            <a:cxnSpLocks noChangeShapeType="1"/>
            <a:stCxn id="729103" idx="1"/>
            <a:endCxn id="729095" idx="3"/>
          </p:cNvCxnSpPr>
          <p:nvPr/>
        </p:nvCxnSpPr>
        <p:spPr bwMode="auto">
          <a:xfrm>
            <a:off x="2844800" y="2687638"/>
            <a:ext cx="1079500" cy="1587"/>
          </a:xfrm>
          <a:prstGeom prst="curvedConnector3">
            <a:avLst>
              <a:gd name="adj1" fmla="val 4985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9108" name="AutoShape 20"/>
          <p:cNvCxnSpPr>
            <a:cxnSpLocks noChangeShapeType="1"/>
            <a:stCxn id="729100" idx="1"/>
            <a:endCxn id="729095" idx="3"/>
          </p:cNvCxnSpPr>
          <p:nvPr/>
        </p:nvCxnSpPr>
        <p:spPr bwMode="auto">
          <a:xfrm flipV="1">
            <a:off x="2484438" y="2689225"/>
            <a:ext cx="1439862" cy="287338"/>
          </a:xfrm>
          <a:prstGeom prst="curvedConnector3">
            <a:avLst>
              <a:gd name="adj1" fmla="val 49833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9109" name="AutoShape 21"/>
          <p:cNvCxnSpPr>
            <a:cxnSpLocks noChangeShapeType="1"/>
            <a:stCxn id="729101" idx="1"/>
            <a:endCxn id="729095" idx="2"/>
          </p:cNvCxnSpPr>
          <p:nvPr/>
        </p:nvCxnSpPr>
        <p:spPr bwMode="auto">
          <a:xfrm flipV="1">
            <a:off x="2124075" y="3013075"/>
            <a:ext cx="2052638" cy="2508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9110" name="AutoShape 22"/>
          <p:cNvCxnSpPr>
            <a:cxnSpLocks noChangeShapeType="1"/>
            <a:stCxn id="729095" idx="2"/>
            <a:endCxn id="729102" idx="1"/>
          </p:cNvCxnSpPr>
          <p:nvPr/>
        </p:nvCxnSpPr>
        <p:spPr bwMode="auto">
          <a:xfrm rot="5400000">
            <a:off x="2701132" y="2077243"/>
            <a:ext cx="539750" cy="24114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9111" name="Text Box 23"/>
          <p:cNvSpPr txBox="1">
            <a:spLocks noChangeArrowheads="1"/>
          </p:cNvSpPr>
          <p:nvPr/>
        </p:nvSpPr>
        <p:spPr bwMode="auto">
          <a:xfrm>
            <a:off x="5795963" y="200501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9113" name="Group 25"/>
          <p:cNvGrpSpPr>
            <a:grpSpLocks/>
          </p:cNvGrpSpPr>
          <p:nvPr/>
        </p:nvGrpSpPr>
        <p:grpSpPr bwMode="auto">
          <a:xfrm>
            <a:off x="6043613" y="1532895"/>
            <a:ext cx="1360488" cy="1325562"/>
            <a:chOff x="1584" y="384"/>
            <a:chExt cx="1776" cy="1392"/>
          </a:xfrm>
        </p:grpSpPr>
        <p:grpSp>
          <p:nvGrpSpPr>
            <p:cNvPr id="729114" name="Group 26"/>
            <p:cNvGrpSpPr>
              <a:grpSpLocks/>
            </p:cNvGrpSpPr>
            <p:nvPr/>
          </p:nvGrpSpPr>
          <p:grpSpPr bwMode="auto">
            <a:xfrm>
              <a:off x="1622" y="498"/>
              <a:ext cx="1657" cy="1198"/>
              <a:chOff x="1290" y="1194"/>
              <a:chExt cx="1830" cy="1446"/>
            </a:xfrm>
          </p:grpSpPr>
          <p:sp>
            <p:nvSpPr>
              <p:cNvPr id="729115" name="Line 27"/>
              <p:cNvSpPr>
                <a:spLocks noChangeShapeType="1"/>
              </p:cNvSpPr>
              <p:nvPr/>
            </p:nvSpPr>
            <p:spPr bwMode="auto">
              <a:xfrm>
                <a:off x="1834" y="119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16" name="Line 28"/>
              <p:cNvSpPr>
                <a:spLocks noChangeShapeType="1"/>
              </p:cNvSpPr>
              <p:nvPr/>
            </p:nvSpPr>
            <p:spPr bwMode="auto">
              <a:xfrm>
                <a:off x="1872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17" name="Line 29"/>
              <p:cNvSpPr>
                <a:spLocks noChangeShapeType="1"/>
              </p:cNvSpPr>
              <p:nvPr/>
            </p:nvSpPr>
            <p:spPr bwMode="auto">
              <a:xfrm rot="-5400000">
                <a:off x="2688" y="192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18" name="Line 30"/>
              <p:cNvSpPr>
                <a:spLocks noChangeShapeType="1"/>
              </p:cNvSpPr>
              <p:nvPr/>
            </p:nvSpPr>
            <p:spPr bwMode="auto">
              <a:xfrm rot="-5400000">
                <a:off x="1008" y="192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19" name="Line 31"/>
              <p:cNvSpPr>
                <a:spLocks noChangeShapeType="1"/>
              </p:cNvSpPr>
              <p:nvPr/>
            </p:nvSpPr>
            <p:spPr bwMode="auto">
              <a:xfrm rot="2322786">
                <a:off x="2448" y="139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20" name="Line 32"/>
              <p:cNvSpPr>
                <a:spLocks noChangeShapeType="1"/>
              </p:cNvSpPr>
              <p:nvPr/>
            </p:nvSpPr>
            <p:spPr bwMode="auto">
              <a:xfrm rot="2322786" flipV="1">
                <a:off x="1295" y="2449"/>
                <a:ext cx="624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21" name="Line 33"/>
              <p:cNvSpPr>
                <a:spLocks noChangeShapeType="1"/>
              </p:cNvSpPr>
              <p:nvPr/>
            </p:nvSpPr>
            <p:spPr bwMode="auto">
              <a:xfrm rot="19277214" flipH="1">
                <a:off x="2453" y="2463"/>
                <a:ext cx="62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22" name="Line 34"/>
              <p:cNvSpPr>
                <a:spLocks noChangeShapeType="1"/>
              </p:cNvSpPr>
              <p:nvPr/>
            </p:nvSpPr>
            <p:spPr bwMode="auto">
              <a:xfrm rot="19277214" flipH="1">
                <a:off x="1290" y="137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29123" name="Group 35"/>
            <p:cNvGrpSpPr>
              <a:grpSpLocks/>
            </p:cNvGrpSpPr>
            <p:nvPr/>
          </p:nvGrpSpPr>
          <p:grpSpPr bwMode="auto">
            <a:xfrm>
              <a:off x="1758" y="623"/>
              <a:ext cx="1390" cy="954"/>
              <a:chOff x="1290" y="1194"/>
              <a:chExt cx="1830" cy="1446"/>
            </a:xfrm>
          </p:grpSpPr>
          <p:sp>
            <p:nvSpPr>
              <p:cNvPr id="729124" name="Line 36"/>
              <p:cNvSpPr>
                <a:spLocks noChangeShapeType="1"/>
              </p:cNvSpPr>
              <p:nvPr/>
            </p:nvSpPr>
            <p:spPr bwMode="auto">
              <a:xfrm>
                <a:off x="1834" y="119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25" name="Line 37"/>
              <p:cNvSpPr>
                <a:spLocks noChangeShapeType="1"/>
              </p:cNvSpPr>
              <p:nvPr/>
            </p:nvSpPr>
            <p:spPr bwMode="auto">
              <a:xfrm>
                <a:off x="1872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26" name="Line 38"/>
              <p:cNvSpPr>
                <a:spLocks noChangeShapeType="1"/>
              </p:cNvSpPr>
              <p:nvPr/>
            </p:nvSpPr>
            <p:spPr bwMode="auto">
              <a:xfrm rot="-5400000">
                <a:off x="2688" y="192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27" name="Line 39"/>
              <p:cNvSpPr>
                <a:spLocks noChangeShapeType="1"/>
              </p:cNvSpPr>
              <p:nvPr/>
            </p:nvSpPr>
            <p:spPr bwMode="auto">
              <a:xfrm rot="-5400000">
                <a:off x="1008" y="192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28" name="Line 40"/>
              <p:cNvSpPr>
                <a:spLocks noChangeShapeType="1"/>
              </p:cNvSpPr>
              <p:nvPr/>
            </p:nvSpPr>
            <p:spPr bwMode="auto">
              <a:xfrm rot="2322786">
                <a:off x="2448" y="139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29" name="Line 41"/>
              <p:cNvSpPr>
                <a:spLocks noChangeShapeType="1"/>
              </p:cNvSpPr>
              <p:nvPr/>
            </p:nvSpPr>
            <p:spPr bwMode="auto">
              <a:xfrm rot="2322786" flipV="1">
                <a:off x="1295" y="2449"/>
                <a:ext cx="624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30" name="Line 42"/>
              <p:cNvSpPr>
                <a:spLocks noChangeShapeType="1"/>
              </p:cNvSpPr>
              <p:nvPr/>
            </p:nvSpPr>
            <p:spPr bwMode="auto">
              <a:xfrm rot="19277214" flipH="1">
                <a:off x="2453" y="2463"/>
                <a:ext cx="62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31" name="Line 43"/>
              <p:cNvSpPr>
                <a:spLocks noChangeShapeType="1"/>
              </p:cNvSpPr>
              <p:nvPr/>
            </p:nvSpPr>
            <p:spPr bwMode="auto">
              <a:xfrm rot="19277214" flipH="1">
                <a:off x="1290" y="137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29132" name="Group 44"/>
            <p:cNvGrpSpPr>
              <a:grpSpLocks/>
            </p:cNvGrpSpPr>
            <p:nvPr/>
          </p:nvGrpSpPr>
          <p:grpSpPr bwMode="auto">
            <a:xfrm>
              <a:off x="1888" y="742"/>
              <a:ext cx="1086" cy="756"/>
              <a:chOff x="1290" y="1194"/>
              <a:chExt cx="1830" cy="1446"/>
            </a:xfrm>
          </p:grpSpPr>
          <p:sp>
            <p:nvSpPr>
              <p:cNvPr id="729133" name="Line 45"/>
              <p:cNvSpPr>
                <a:spLocks noChangeShapeType="1"/>
              </p:cNvSpPr>
              <p:nvPr/>
            </p:nvSpPr>
            <p:spPr bwMode="auto">
              <a:xfrm>
                <a:off x="1834" y="119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34" name="Line 46"/>
              <p:cNvSpPr>
                <a:spLocks noChangeShapeType="1"/>
              </p:cNvSpPr>
              <p:nvPr/>
            </p:nvSpPr>
            <p:spPr bwMode="auto">
              <a:xfrm>
                <a:off x="1872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35" name="Line 47"/>
              <p:cNvSpPr>
                <a:spLocks noChangeShapeType="1"/>
              </p:cNvSpPr>
              <p:nvPr/>
            </p:nvSpPr>
            <p:spPr bwMode="auto">
              <a:xfrm rot="-5400000">
                <a:off x="2688" y="192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36" name="Line 48"/>
              <p:cNvSpPr>
                <a:spLocks noChangeShapeType="1"/>
              </p:cNvSpPr>
              <p:nvPr/>
            </p:nvSpPr>
            <p:spPr bwMode="auto">
              <a:xfrm rot="-5400000">
                <a:off x="1008" y="192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37" name="Line 49"/>
              <p:cNvSpPr>
                <a:spLocks noChangeShapeType="1"/>
              </p:cNvSpPr>
              <p:nvPr/>
            </p:nvSpPr>
            <p:spPr bwMode="auto">
              <a:xfrm rot="2322786">
                <a:off x="2448" y="139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38" name="Line 50"/>
              <p:cNvSpPr>
                <a:spLocks noChangeShapeType="1"/>
              </p:cNvSpPr>
              <p:nvPr/>
            </p:nvSpPr>
            <p:spPr bwMode="auto">
              <a:xfrm rot="2322786" flipV="1">
                <a:off x="1295" y="2449"/>
                <a:ext cx="624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39" name="Line 51"/>
              <p:cNvSpPr>
                <a:spLocks noChangeShapeType="1"/>
              </p:cNvSpPr>
              <p:nvPr/>
            </p:nvSpPr>
            <p:spPr bwMode="auto">
              <a:xfrm rot="19277214" flipH="1">
                <a:off x="2453" y="2463"/>
                <a:ext cx="62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40" name="Line 52"/>
              <p:cNvSpPr>
                <a:spLocks noChangeShapeType="1"/>
              </p:cNvSpPr>
              <p:nvPr/>
            </p:nvSpPr>
            <p:spPr bwMode="auto">
              <a:xfrm rot="19277214" flipH="1">
                <a:off x="1290" y="137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29141" name="Group 53"/>
            <p:cNvGrpSpPr>
              <a:grpSpLocks/>
            </p:cNvGrpSpPr>
            <p:nvPr/>
          </p:nvGrpSpPr>
          <p:grpSpPr bwMode="auto">
            <a:xfrm>
              <a:off x="2018" y="861"/>
              <a:ext cx="869" cy="517"/>
              <a:chOff x="1290" y="1194"/>
              <a:chExt cx="1830" cy="1446"/>
            </a:xfrm>
          </p:grpSpPr>
          <p:sp>
            <p:nvSpPr>
              <p:cNvPr id="729142" name="Line 54"/>
              <p:cNvSpPr>
                <a:spLocks noChangeShapeType="1"/>
              </p:cNvSpPr>
              <p:nvPr/>
            </p:nvSpPr>
            <p:spPr bwMode="auto">
              <a:xfrm>
                <a:off x="1834" y="119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43" name="Line 55"/>
              <p:cNvSpPr>
                <a:spLocks noChangeShapeType="1"/>
              </p:cNvSpPr>
              <p:nvPr/>
            </p:nvSpPr>
            <p:spPr bwMode="auto">
              <a:xfrm>
                <a:off x="1872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44" name="Line 56"/>
              <p:cNvSpPr>
                <a:spLocks noChangeShapeType="1"/>
              </p:cNvSpPr>
              <p:nvPr/>
            </p:nvSpPr>
            <p:spPr bwMode="auto">
              <a:xfrm rot="-5400000">
                <a:off x="2688" y="192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45" name="Line 57"/>
              <p:cNvSpPr>
                <a:spLocks noChangeShapeType="1"/>
              </p:cNvSpPr>
              <p:nvPr/>
            </p:nvSpPr>
            <p:spPr bwMode="auto">
              <a:xfrm rot="-5400000">
                <a:off x="1008" y="192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46" name="Line 58"/>
              <p:cNvSpPr>
                <a:spLocks noChangeShapeType="1"/>
              </p:cNvSpPr>
              <p:nvPr/>
            </p:nvSpPr>
            <p:spPr bwMode="auto">
              <a:xfrm rot="2322786">
                <a:off x="2448" y="139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47" name="Line 59"/>
              <p:cNvSpPr>
                <a:spLocks noChangeShapeType="1"/>
              </p:cNvSpPr>
              <p:nvPr/>
            </p:nvSpPr>
            <p:spPr bwMode="auto">
              <a:xfrm rot="2322786" flipV="1">
                <a:off x="1295" y="2449"/>
                <a:ext cx="624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48" name="Line 60"/>
              <p:cNvSpPr>
                <a:spLocks noChangeShapeType="1"/>
              </p:cNvSpPr>
              <p:nvPr/>
            </p:nvSpPr>
            <p:spPr bwMode="auto">
              <a:xfrm rot="19277214" flipH="1">
                <a:off x="2453" y="2463"/>
                <a:ext cx="62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49" name="Line 61"/>
              <p:cNvSpPr>
                <a:spLocks noChangeShapeType="1"/>
              </p:cNvSpPr>
              <p:nvPr/>
            </p:nvSpPr>
            <p:spPr bwMode="auto">
              <a:xfrm rot="19277214" flipH="1">
                <a:off x="1290" y="137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29150" name="Group 62"/>
            <p:cNvGrpSpPr>
              <a:grpSpLocks/>
            </p:cNvGrpSpPr>
            <p:nvPr/>
          </p:nvGrpSpPr>
          <p:grpSpPr bwMode="auto">
            <a:xfrm>
              <a:off x="2192" y="941"/>
              <a:ext cx="565" cy="358"/>
              <a:chOff x="1290" y="1194"/>
              <a:chExt cx="1830" cy="1446"/>
            </a:xfrm>
          </p:grpSpPr>
          <p:sp>
            <p:nvSpPr>
              <p:cNvPr id="729151" name="Line 63"/>
              <p:cNvSpPr>
                <a:spLocks noChangeShapeType="1"/>
              </p:cNvSpPr>
              <p:nvPr/>
            </p:nvSpPr>
            <p:spPr bwMode="auto">
              <a:xfrm>
                <a:off x="1834" y="119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52" name="Line 64"/>
              <p:cNvSpPr>
                <a:spLocks noChangeShapeType="1"/>
              </p:cNvSpPr>
              <p:nvPr/>
            </p:nvSpPr>
            <p:spPr bwMode="auto">
              <a:xfrm>
                <a:off x="1872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53" name="Line 65"/>
              <p:cNvSpPr>
                <a:spLocks noChangeShapeType="1"/>
              </p:cNvSpPr>
              <p:nvPr/>
            </p:nvSpPr>
            <p:spPr bwMode="auto">
              <a:xfrm rot="-5400000">
                <a:off x="2688" y="192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54" name="Line 66"/>
              <p:cNvSpPr>
                <a:spLocks noChangeShapeType="1"/>
              </p:cNvSpPr>
              <p:nvPr/>
            </p:nvSpPr>
            <p:spPr bwMode="auto">
              <a:xfrm rot="-5400000">
                <a:off x="1008" y="192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55" name="Line 67"/>
              <p:cNvSpPr>
                <a:spLocks noChangeShapeType="1"/>
              </p:cNvSpPr>
              <p:nvPr/>
            </p:nvSpPr>
            <p:spPr bwMode="auto">
              <a:xfrm rot="2322786">
                <a:off x="2448" y="139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56" name="Line 68"/>
              <p:cNvSpPr>
                <a:spLocks noChangeShapeType="1"/>
              </p:cNvSpPr>
              <p:nvPr/>
            </p:nvSpPr>
            <p:spPr bwMode="auto">
              <a:xfrm rot="2322786" flipV="1">
                <a:off x="1295" y="2449"/>
                <a:ext cx="624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57" name="Line 69"/>
              <p:cNvSpPr>
                <a:spLocks noChangeShapeType="1"/>
              </p:cNvSpPr>
              <p:nvPr/>
            </p:nvSpPr>
            <p:spPr bwMode="auto">
              <a:xfrm rot="19277214" flipH="1">
                <a:off x="2453" y="2463"/>
                <a:ext cx="62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58" name="Line 70"/>
              <p:cNvSpPr>
                <a:spLocks noChangeShapeType="1"/>
              </p:cNvSpPr>
              <p:nvPr/>
            </p:nvSpPr>
            <p:spPr bwMode="auto">
              <a:xfrm rot="19277214" flipH="1">
                <a:off x="1290" y="137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29159" name="Group 71"/>
            <p:cNvGrpSpPr>
              <a:grpSpLocks/>
            </p:cNvGrpSpPr>
            <p:nvPr/>
          </p:nvGrpSpPr>
          <p:grpSpPr bwMode="auto">
            <a:xfrm>
              <a:off x="2323" y="1020"/>
              <a:ext cx="304" cy="199"/>
              <a:chOff x="1290" y="1194"/>
              <a:chExt cx="1830" cy="1446"/>
            </a:xfrm>
          </p:grpSpPr>
          <p:sp>
            <p:nvSpPr>
              <p:cNvPr id="729160" name="Line 72"/>
              <p:cNvSpPr>
                <a:spLocks noChangeShapeType="1"/>
              </p:cNvSpPr>
              <p:nvPr/>
            </p:nvSpPr>
            <p:spPr bwMode="auto">
              <a:xfrm>
                <a:off x="1834" y="119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61" name="Line 73"/>
              <p:cNvSpPr>
                <a:spLocks noChangeShapeType="1"/>
              </p:cNvSpPr>
              <p:nvPr/>
            </p:nvSpPr>
            <p:spPr bwMode="auto">
              <a:xfrm>
                <a:off x="1872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62" name="Line 74"/>
              <p:cNvSpPr>
                <a:spLocks noChangeShapeType="1"/>
              </p:cNvSpPr>
              <p:nvPr/>
            </p:nvSpPr>
            <p:spPr bwMode="auto">
              <a:xfrm rot="-5400000">
                <a:off x="2688" y="192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63" name="Line 75"/>
              <p:cNvSpPr>
                <a:spLocks noChangeShapeType="1"/>
              </p:cNvSpPr>
              <p:nvPr/>
            </p:nvSpPr>
            <p:spPr bwMode="auto">
              <a:xfrm rot="-5400000">
                <a:off x="1008" y="192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64" name="Line 76"/>
              <p:cNvSpPr>
                <a:spLocks noChangeShapeType="1"/>
              </p:cNvSpPr>
              <p:nvPr/>
            </p:nvSpPr>
            <p:spPr bwMode="auto">
              <a:xfrm rot="2322786">
                <a:off x="2448" y="139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65" name="Line 77"/>
              <p:cNvSpPr>
                <a:spLocks noChangeShapeType="1"/>
              </p:cNvSpPr>
              <p:nvPr/>
            </p:nvSpPr>
            <p:spPr bwMode="auto">
              <a:xfrm rot="2322786" flipV="1">
                <a:off x="1295" y="2449"/>
                <a:ext cx="624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66" name="Line 78"/>
              <p:cNvSpPr>
                <a:spLocks noChangeShapeType="1"/>
              </p:cNvSpPr>
              <p:nvPr/>
            </p:nvSpPr>
            <p:spPr bwMode="auto">
              <a:xfrm rot="19277214" flipH="1">
                <a:off x="2453" y="2463"/>
                <a:ext cx="62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9167" name="Line 79"/>
              <p:cNvSpPr>
                <a:spLocks noChangeShapeType="1"/>
              </p:cNvSpPr>
              <p:nvPr/>
            </p:nvSpPr>
            <p:spPr bwMode="auto">
              <a:xfrm rot="19277214" flipH="1">
                <a:off x="1290" y="137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9168" name="Line 80"/>
            <p:cNvSpPr>
              <a:spLocks noChangeShapeType="1"/>
            </p:cNvSpPr>
            <p:nvPr/>
          </p:nvSpPr>
          <p:spPr bwMode="auto">
            <a:xfrm flipH="1" flipV="1">
              <a:off x="2062" y="384"/>
              <a:ext cx="434" cy="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169" name="Line 81"/>
            <p:cNvSpPr>
              <a:spLocks noChangeShapeType="1"/>
            </p:cNvSpPr>
            <p:nvPr/>
          </p:nvSpPr>
          <p:spPr bwMode="auto">
            <a:xfrm flipV="1">
              <a:off x="2496" y="384"/>
              <a:ext cx="305" cy="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170" name="Line 82"/>
            <p:cNvSpPr>
              <a:spLocks noChangeShapeType="1"/>
            </p:cNvSpPr>
            <p:nvPr/>
          </p:nvSpPr>
          <p:spPr bwMode="auto">
            <a:xfrm flipV="1">
              <a:off x="2496" y="817"/>
              <a:ext cx="690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171" name="Line 83"/>
            <p:cNvSpPr>
              <a:spLocks noChangeShapeType="1"/>
            </p:cNvSpPr>
            <p:nvPr/>
          </p:nvSpPr>
          <p:spPr bwMode="auto">
            <a:xfrm>
              <a:off x="2496" y="1100"/>
              <a:ext cx="864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172" name="Line 84"/>
            <p:cNvSpPr>
              <a:spLocks noChangeShapeType="1"/>
            </p:cNvSpPr>
            <p:nvPr/>
          </p:nvSpPr>
          <p:spPr bwMode="auto">
            <a:xfrm>
              <a:off x="2496" y="1100"/>
              <a:ext cx="261" cy="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173" name="Line 85"/>
            <p:cNvSpPr>
              <a:spLocks noChangeShapeType="1"/>
            </p:cNvSpPr>
            <p:nvPr/>
          </p:nvSpPr>
          <p:spPr bwMode="auto">
            <a:xfrm flipH="1">
              <a:off x="2062" y="1100"/>
              <a:ext cx="434" cy="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174" name="Line 86"/>
            <p:cNvSpPr>
              <a:spLocks noChangeShapeType="1"/>
            </p:cNvSpPr>
            <p:nvPr/>
          </p:nvSpPr>
          <p:spPr bwMode="auto">
            <a:xfrm flipH="1">
              <a:off x="1680" y="1100"/>
              <a:ext cx="816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175" name="Line 87"/>
            <p:cNvSpPr>
              <a:spLocks noChangeShapeType="1"/>
            </p:cNvSpPr>
            <p:nvPr/>
          </p:nvSpPr>
          <p:spPr bwMode="auto">
            <a:xfrm flipH="1" flipV="1">
              <a:off x="1584" y="782"/>
              <a:ext cx="91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9176" name="Text Box 88"/>
          <p:cNvSpPr txBox="1">
            <a:spLocks noChangeArrowheads="1"/>
          </p:cNvSpPr>
          <p:nvPr/>
        </p:nvSpPr>
        <p:spPr bwMode="auto">
          <a:xfrm>
            <a:off x="323850" y="2076450"/>
            <a:ext cx="13195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boosting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pages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(spam farm)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177" name="Text Box 89"/>
          <p:cNvSpPr txBox="1">
            <a:spLocks noChangeArrowheads="1"/>
          </p:cNvSpPr>
          <p:nvPr/>
        </p:nvSpPr>
        <p:spPr bwMode="auto">
          <a:xfrm>
            <a:off x="152400" y="3810000"/>
            <a:ext cx="8919429" cy="277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Susceptibility to manipulation and lack of trust model 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is a major problem: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Successful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hlinkClick r:id="rId2"/>
              </a:rPr>
              <a:t>2004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DarkBlue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hlinkClick r:id="rId2"/>
              </a:rPr>
              <a:t> SEO Challenge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b="0" i="1" dirty="0" err="1" smtClean="0">
                <a:latin typeface="Times New Roman" pitchFamily="18" charset="0"/>
                <a:cs typeface="Times New Roman" pitchFamily="18" charset="0"/>
              </a:rPr>
              <a:t>nigritude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</a:rPr>
              <a:t> ultramarine”</a:t>
            </a:r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Pessimists estimate 75 Mio. out of 150 Mio. Web hosts are spam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Research challenge:</a:t>
            </a:r>
          </a:p>
          <a:p>
            <a:pPr lvl="1" eaLnBrk="1" hangingPunct="1"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Robustness to egoistic and malicious behavior</a:t>
            </a:r>
          </a:p>
          <a:p>
            <a:pPr lvl="1" eaLnBrk="1" hangingPunct="1"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Trust/distrust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models and mechanisms</a:t>
            </a:r>
          </a:p>
          <a:p>
            <a:pPr eaLnBrk="1" hangingPunct="1"/>
            <a:r>
              <a:rPr lang="en-US" sz="2400" b="0" dirty="0" smtClean="0">
                <a:latin typeface="Times"/>
                <a:cs typeface="Times"/>
              </a:rPr>
              <a:t>→But often u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nclear borderline between spam and community opinions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 Box 88"/>
          <p:cNvSpPr txBox="1">
            <a:spLocks noChangeArrowheads="1"/>
          </p:cNvSpPr>
          <p:nvPr/>
        </p:nvSpPr>
        <p:spPr bwMode="auto">
          <a:xfrm>
            <a:off x="7010400" y="1459468"/>
            <a:ext cx="6022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Web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Date Placeholder 9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en-US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cxnSp>
        <p:nvCxnSpPr>
          <p:cNvPr id="99" name="AutoShape 22"/>
          <p:cNvCxnSpPr>
            <a:cxnSpLocks noChangeShapeType="1"/>
          </p:cNvCxnSpPr>
          <p:nvPr/>
        </p:nvCxnSpPr>
        <p:spPr bwMode="auto">
          <a:xfrm rot="10800000" flipV="1">
            <a:off x="4357689" y="2400300"/>
            <a:ext cx="1762582" cy="43100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AutoShape 91"/>
          <p:cNvCxnSpPr>
            <a:cxnSpLocks noChangeShapeType="1"/>
            <a:stCxn id="729122" idx="1"/>
          </p:cNvCxnSpPr>
          <p:nvPr/>
        </p:nvCxnSpPr>
        <p:spPr bwMode="auto">
          <a:xfrm rot="16200000" flipH="1" flipV="1">
            <a:off x="4864130" y="1400450"/>
            <a:ext cx="735413" cy="1776869"/>
          </a:xfrm>
          <a:prstGeom prst="curvedConnector4">
            <a:avLst>
              <a:gd name="adj1" fmla="val 4144"/>
              <a:gd name="adj2" fmla="val 51338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Text Box 92"/>
          <p:cNvSpPr txBox="1">
            <a:spLocks noChangeArrowheads="1"/>
          </p:cNvSpPr>
          <p:nvPr/>
        </p:nvSpPr>
        <p:spPr bwMode="auto">
          <a:xfrm>
            <a:off x="4648200" y="1524000"/>
            <a:ext cx="1229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hijacked” </a:t>
            </a:r>
          </a:p>
          <a:p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  links</a:t>
            </a:r>
            <a:endParaRPr lang="en-US" sz="1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8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Spam Features </a:t>
            </a: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Drost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Scheffer</a:t>
            </a:r>
            <a:r>
              <a:rPr lang="en-US" sz="2000" dirty="0" smtClean="0">
                <a:solidFill>
                  <a:schemeClr val="tx1"/>
                </a:solidFill>
              </a:rPr>
              <a:t> 2005]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1379" name="Text Box 3"/>
          <p:cNvSpPr txBox="1">
            <a:spLocks noChangeArrowheads="1"/>
          </p:cNvSpPr>
          <p:nvPr/>
        </p:nvSpPr>
        <p:spPr bwMode="auto">
          <a:xfrm>
            <a:off x="273002" y="762000"/>
            <a:ext cx="7474354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page classifier (e.g., Naïve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Bayes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SVM) to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predict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“spam vs. ham”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based on page and page-context features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1380" name="Text Box 4"/>
          <p:cNvSpPr txBox="1">
            <a:spLocks noChangeArrowheads="1"/>
          </p:cNvSpPr>
          <p:nvPr/>
        </p:nvSpPr>
        <p:spPr bwMode="auto">
          <a:xfrm>
            <a:off x="250825" y="1583353"/>
            <a:ext cx="770499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discriminative features are: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tfidf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weights of words in p0 and IN(p0)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avg. #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inlinks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of pages in IN(p0)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avg. #words in title of pages in OUT(p0)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#pages in IN(p0) that have same length as some other page in IN(p0)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avg. #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inlinks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outlinks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of pages in IN(p0)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avg. #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outlinks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of pages in IN(p0)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avg. #words in title of p0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total #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outlinks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of pages in OUT(p0)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total #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inlinks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of pages in IN(p0)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clustering coefficient of pages in IN(p0)  (#linked pairs / m(m-1) possible pairs)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total #words in titles of pages in OUT(p0)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total #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outlinks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of pages in OUT(p0)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avg. #characters of URLs in IN(p0)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#pages in IN(p0) and OUT(p0) with same MD5 hash signature as p0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#characters in domain name of p0</a:t>
            </a: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#pages in IN(p0) with same IP number as p0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1383" name="Text Box 7"/>
          <p:cNvSpPr txBox="1">
            <a:spLocks noChangeArrowheads="1"/>
          </p:cNvSpPr>
          <p:nvPr/>
        </p:nvSpPr>
        <p:spPr bwMode="auto">
          <a:xfrm>
            <a:off x="6794421" y="1495961"/>
            <a:ext cx="2273379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But spammers may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learn to adjust to the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anti-spam measures.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It‘s an arms race!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40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5413" y="76200"/>
            <a:ext cx="8866187" cy="598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IV.6 Online and Distributed Link Analysis</a:t>
            </a:r>
            <a:endParaRPr lang="en-US"/>
          </a:p>
        </p:txBody>
      </p:sp>
      <p:sp>
        <p:nvSpPr>
          <p:cNvPr id="742403" name="Text Box 3"/>
          <p:cNvSpPr txBox="1">
            <a:spLocks noChangeArrowheads="1"/>
          </p:cNvSpPr>
          <p:nvPr/>
        </p:nvSpPr>
        <p:spPr bwMode="auto">
          <a:xfrm>
            <a:off x="468313" y="1148679"/>
            <a:ext cx="7678705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0" u="sng" smtClean="0">
                <a:latin typeface="Times New Roman" pitchFamily="18" charset="0"/>
                <a:cs typeface="Times New Roman" pitchFamily="18" charset="0"/>
              </a:rPr>
              <a:t>Goals: 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Compute Page-Rank-style authority measures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4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i.e., without having to store the complete link graph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Recompute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authority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incrementally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as the graph changes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Compute authority in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decentralized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asynchronous manner</a:t>
            </a:r>
          </a:p>
          <a:p>
            <a:pPr>
              <a:lnSpc>
                <a:spcPct val="14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with the graph distributed across many peers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5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Online Link Analysis </a:t>
            </a:r>
            <a:br>
              <a:rPr lang="en-US" smtClean="0"/>
            </a:br>
            <a:r>
              <a:rPr lang="en-US" sz="2200" smtClean="0">
                <a:solidFill>
                  <a:schemeClr val="tx1"/>
                </a:solidFill>
              </a:rPr>
              <a:t>[Abiteboul et al.: WWW 2003]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304800" y="1282700"/>
            <a:ext cx="8727902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Key idea: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Compute small fraction of authority as crawler proceeds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without storing the Web graph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Each page holds some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that reflects its importance.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When a page is visited, it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distributes its cash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among its successors.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When a page is not visited, it can still accumulate cash.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This random process has 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stationary limit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that captures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importance of pages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(but generally not the same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as the actual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PageRank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score).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1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OPIC Algorithm</a:t>
            </a:r>
            <a:br>
              <a:rPr lang="en-US" smtClean="0"/>
            </a:br>
            <a:r>
              <a:rPr lang="en-US" sz="3100" smtClean="0"/>
              <a:t>(Online Page Importance Computation) </a:t>
            </a:r>
            <a:endParaRPr lang="en-US" sz="3100"/>
          </a:p>
        </p:txBody>
      </p:sp>
      <p:sp>
        <p:nvSpPr>
          <p:cNvPr id="746500" name="Text Box 4"/>
          <p:cNvSpPr txBox="1">
            <a:spLocks noChangeArrowheads="1"/>
          </p:cNvSpPr>
          <p:nvPr/>
        </p:nvSpPr>
        <p:spPr bwMode="auto">
          <a:xfrm>
            <a:off x="323850" y="1143000"/>
            <a:ext cx="7585731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Maintain for each page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(out of n pages):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C[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– cash that page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currently has and distributes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H[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– history of how much cash page has ever had in total</a:t>
            </a:r>
          </a:p>
          <a:p>
            <a:pPr>
              <a:lnSpc>
                <a:spcPct val="90000"/>
              </a:lnSpc>
            </a:pPr>
            <a:endParaRPr lang="en-US" sz="6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lus global counter: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– total amount of cash that has ever been distributed 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6501" name="Text Box 5"/>
          <p:cNvSpPr txBox="1">
            <a:spLocks noChangeArrowheads="1"/>
          </p:cNvSpPr>
          <p:nvPr/>
        </p:nvSpPr>
        <p:spPr bwMode="auto">
          <a:xfrm>
            <a:off x="468313" y="2895600"/>
            <a:ext cx="7401385" cy="2672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 := 0; for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do { C[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] := 1/n; H[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] := 0 }; 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do forever {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choose page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(e.g., by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crawling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randomly or greedily);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H[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] := H[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] + C[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];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for each successor j of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do C[j] := C[j] + (C[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] /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outdegree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));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G := G + C[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]; 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C[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] := 0; };   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6502" name="Text Box 6"/>
          <p:cNvSpPr txBox="1">
            <a:spLocks noChangeArrowheads="1"/>
          </p:cNvSpPr>
          <p:nvPr/>
        </p:nvSpPr>
        <p:spPr bwMode="auto">
          <a:xfrm>
            <a:off x="228600" y="5715000"/>
            <a:ext cx="84382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Note: 1)  for convergence, every page needs to be visited infinitely often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2) the link graph is assumed to be strongly connected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6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1" grpId="0" animBg="1"/>
      <p:bldP spid="7465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OPIC Importance Measure</a:t>
            </a:r>
            <a:endParaRPr lang="en-US"/>
          </a:p>
        </p:txBody>
      </p:sp>
      <p:sp>
        <p:nvSpPr>
          <p:cNvPr id="748547" name="Text Box 3"/>
          <p:cNvSpPr txBox="1">
            <a:spLocks noChangeArrowheads="1"/>
          </p:cNvSpPr>
          <p:nvPr/>
        </p:nvSpPr>
        <p:spPr bwMode="auto">
          <a:xfrm>
            <a:off x="241135" y="845403"/>
            <a:ext cx="8473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At each step t, an estimate of the importance of page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is: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 =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 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or alternatively: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] = ( H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] + C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] ) / 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+ 1)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8548" name="Text Box 4"/>
          <p:cNvSpPr txBox="1">
            <a:spLocks noChangeArrowheads="1"/>
          </p:cNvSpPr>
          <p:nvPr/>
        </p:nvSpPr>
        <p:spPr bwMode="auto">
          <a:xfrm>
            <a:off x="228600" y="1916113"/>
            <a:ext cx="69301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Theorem: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= H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denote the vector of cash fractions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accumulated by pages until step t.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The limit X =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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exists with ||X||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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X[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 = 1.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8549" name="Text Box 5"/>
          <p:cNvSpPr txBox="1">
            <a:spLocks noChangeArrowheads="1"/>
          </p:cNvSpPr>
          <p:nvPr/>
        </p:nvSpPr>
        <p:spPr bwMode="auto">
          <a:xfrm>
            <a:off x="228600" y="3886200"/>
            <a:ext cx="75168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With crawl strategies such as: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random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greedy: read page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with highest cash C[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(fair because non-visited pages accumulate cash until eventually read)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cyclic (round-robin)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28600" y="1600200"/>
            <a:ext cx="422690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399164" y="5181600"/>
            <a:ext cx="6525635" cy="1447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Adaptive OPIC for Evolving Link Graph</a:t>
            </a:r>
            <a:endParaRPr lang="en-US"/>
          </a:p>
        </p:txBody>
      </p:sp>
      <p:graphicFrame>
        <p:nvGraphicFramePr>
          <p:cNvPr id="75060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441450" y="5167313"/>
          <a:ext cx="6407150" cy="1462087"/>
        </p:xfrm>
        <a:graphic>
          <a:graphicData uri="http://schemas.openxmlformats.org/presentationml/2006/ole">
            <p:oleObj spid="_x0000_s92176" name="Formel" r:id="rId4" imgW="3784320" imgH="863280" progId="Equation.3">
              <p:embed/>
            </p:oleObj>
          </a:graphicData>
        </a:graphic>
      </p:graphicFrame>
      <p:sp>
        <p:nvSpPr>
          <p:cNvPr id="750595" name="Text Box 3"/>
          <p:cNvSpPr txBox="1">
            <a:spLocks noChangeArrowheads="1"/>
          </p:cNvSpPr>
          <p:nvPr/>
        </p:nvSpPr>
        <p:spPr bwMode="auto">
          <a:xfrm>
            <a:off x="179388" y="762000"/>
            <a:ext cx="79062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Consider a time window [now-T, now] where time is the value of G.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0597" name="Text Box 5"/>
          <p:cNvSpPr txBox="1">
            <a:spLocks noChangeArrowheads="1"/>
          </p:cNvSpPr>
          <p:nvPr/>
        </p:nvSpPr>
        <p:spPr bwMode="auto">
          <a:xfrm>
            <a:off x="179388" y="1226403"/>
            <a:ext cx="46506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The estimated importance of page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is:  </a:t>
            </a:r>
          </a:p>
          <a:p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] = (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] –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] ) / T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0599" name="Text Box 7"/>
          <p:cNvSpPr txBox="1">
            <a:spLocks noChangeArrowheads="1"/>
          </p:cNvSpPr>
          <p:nvPr/>
        </p:nvSpPr>
        <p:spPr bwMode="auto">
          <a:xfrm>
            <a:off x="457200" y="3352800"/>
            <a:ext cx="9220200" cy="27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crawl at time “now”, 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update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page history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] by a simple 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nterpolation: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0" baseline="-25000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] be cash acquired by page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until time (now-T)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 the current cash of page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Let G[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] denote the time G at which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was crawled previously</a:t>
            </a:r>
          </a:p>
          <a:p>
            <a:pPr>
              <a:lnSpc>
                <a:spcPct val="110000"/>
              </a:lnSpc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set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09600" y="2209800"/>
            <a:ext cx="7605435" cy="1216462"/>
            <a:chOff x="838200" y="2205335"/>
            <a:chExt cx="7605435" cy="1216462"/>
          </a:xfrm>
        </p:grpSpPr>
        <p:sp>
          <p:nvSpPr>
            <p:cNvPr id="24" name="Isosceles Triangle 23"/>
            <p:cNvSpPr/>
            <p:nvPr/>
          </p:nvSpPr>
          <p:spPr>
            <a:xfrm>
              <a:off x="1524000" y="2221468"/>
              <a:ext cx="5791200" cy="907197"/>
            </a:xfrm>
            <a:prstGeom prst="triangle">
              <a:avLst>
                <a:gd name="adj" fmla="val 9986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1524000" y="2595265"/>
              <a:ext cx="5791200" cy="5334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505200" y="2595265"/>
              <a:ext cx="0" cy="568809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38200" y="3128665"/>
              <a:ext cx="7086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276600" y="229046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G[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760305" y="2559856"/>
              <a:ext cx="0" cy="60421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419600" y="3052465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now-T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315200" y="2214265"/>
              <a:ext cx="0" cy="949809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972181" y="3052465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now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44586" y="220533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86985" y="2724090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aseline="-25000" dirty="0" err="1" smtClean="0">
                  <a:latin typeface="Times New Roman" pitchFamily="18" charset="0"/>
                  <a:cs typeface="Times New Roman" pitchFamily="18" charset="0"/>
                </a:rPr>
                <a:t>now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34385" y="2743200"/>
              <a:ext cx="1066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aseline="-25000" dirty="0" err="1" smtClean="0">
                  <a:latin typeface="Times New Roman" pitchFamily="18" charset="0"/>
                  <a:cs typeface="Times New Roman" pitchFamily="18" charset="0"/>
                </a:rPr>
                <a:t>now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-T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48600" y="30480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time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789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505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Distributed Link Analysis</a:t>
            </a:r>
            <a:endParaRPr lang="en-US"/>
          </a:p>
        </p:txBody>
      </p:sp>
      <p:sp>
        <p:nvSpPr>
          <p:cNvPr id="752647" name="Rectangle 7"/>
          <p:cNvSpPr>
            <a:spLocks noChangeArrowheads="1"/>
          </p:cNvSpPr>
          <p:nvPr/>
        </p:nvSpPr>
        <p:spPr bwMode="auto">
          <a:xfrm>
            <a:off x="250825" y="1989138"/>
            <a:ext cx="2232025" cy="23764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2771775" y="2132013"/>
            <a:ext cx="1798638" cy="26654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4932363" y="2852738"/>
            <a:ext cx="1512887" cy="18732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79388" y="1219200"/>
            <a:ext cx="871378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Exploit locality in Web link graph: construct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block structure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(disjoint graph partitioning) based on sites or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domains.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51" name="Oval 11"/>
          <p:cNvSpPr>
            <a:spLocks noChangeArrowheads="1"/>
          </p:cNvSpPr>
          <p:nvPr/>
        </p:nvSpPr>
        <p:spPr bwMode="auto">
          <a:xfrm>
            <a:off x="1190625" y="21351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52" name="Oval 12"/>
          <p:cNvSpPr>
            <a:spLocks noChangeArrowheads="1"/>
          </p:cNvSpPr>
          <p:nvPr/>
        </p:nvSpPr>
        <p:spPr bwMode="auto">
          <a:xfrm>
            <a:off x="1624013" y="264001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53" name="Oval 13"/>
          <p:cNvSpPr>
            <a:spLocks noChangeArrowheads="1"/>
          </p:cNvSpPr>
          <p:nvPr/>
        </p:nvSpPr>
        <p:spPr bwMode="auto">
          <a:xfrm>
            <a:off x="1263650" y="29273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54" name="Oval 14"/>
          <p:cNvSpPr>
            <a:spLocks noChangeArrowheads="1"/>
          </p:cNvSpPr>
          <p:nvPr/>
        </p:nvSpPr>
        <p:spPr bwMode="auto">
          <a:xfrm>
            <a:off x="1839913" y="328771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55" name="Oval 15"/>
          <p:cNvSpPr>
            <a:spLocks noChangeArrowheads="1"/>
          </p:cNvSpPr>
          <p:nvPr/>
        </p:nvSpPr>
        <p:spPr bwMode="auto">
          <a:xfrm>
            <a:off x="758825" y="264001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56" name="Oval 16"/>
          <p:cNvSpPr>
            <a:spLocks noChangeArrowheads="1"/>
          </p:cNvSpPr>
          <p:nvPr/>
        </p:nvSpPr>
        <p:spPr bwMode="auto">
          <a:xfrm>
            <a:off x="974725" y="328771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57" name="Oval 17"/>
          <p:cNvSpPr>
            <a:spLocks noChangeArrowheads="1"/>
          </p:cNvSpPr>
          <p:nvPr/>
        </p:nvSpPr>
        <p:spPr bwMode="auto">
          <a:xfrm>
            <a:off x="1550988" y="371951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58" name="Oval 18"/>
          <p:cNvSpPr>
            <a:spLocks noChangeArrowheads="1"/>
          </p:cNvSpPr>
          <p:nvPr/>
        </p:nvSpPr>
        <p:spPr bwMode="auto">
          <a:xfrm>
            <a:off x="831850" y="37909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59" name="Oval 19"/>
          <p:cNvSpPr>
            <a:spLocks noChangeArrowheads="1"/>
          </p:cNvSpPr>
          <p:nvPr/>
        </p:nvSpPr>
        <p:spPr bwMode="auto">
          <a:xfrm>
            <a:off x="3060700" y="227647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60" name="Oval 20"/>
          <p:cNvSpPr>
            <a:spLocks noChangeArrowheads="1"/>
          </p:cNvSpPr>
          <p:nvPr/>
        </p:nvSpPr>
        <p:spPr bwMode="auto">
          <a:xfrm>
            <a:off x="2990850" y="34290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61" name="Oval 21"/>
          <p:cNvSpPr>
            <a:spLocks noChangeArrowheads="1"/>
          </p:cNvSpPr>
          <p:nvPr/>
        </p:nvSpPr>
        <p:spPr bwMode="auto">
          <a:xfrm>
            <a:off x="3709988" y="34290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62" name="Oval 22"/>
          <p:cNvSpPr>
            <a:spLocks noChangeArrowheads="1"/>
          </p:cNvSpPr>
          <p:nvPr/>
        </p:nvSpPr>
        <p:spPr bwMode="auto">
          <a:xfrm>
            <a:off x="3567113" y="29257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63" name="Oval 23"/>
          <p:cNvSpPr>
            <a:spLocks noChangeArrowheads="1"/>
          </p:cNvSpPr>
          <p:nvPr/>
        </p:nvSpPr>
        <p:spPr bwMode="auto">
          <a:xfrm>
            <a:off x="4214813" y="39338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64" name="Oval 24"/>
          <p:cNvSpPr>
            <a:spLocks noChangeArrowheads="1"/>
          </p:cNvSpPr>
          <p:nvPr/>
        </p:nvSpPr>
        <p:spPr bwMode="auto">
          <a:xfrm>
            <a:off x="3421063" y="38608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65" name="Oval 25"/>
          <p:cNvSpPr>
            <a:spLocks noChangeArrowheads="1"/>
          </p:cNvSpPr>
          <p:nvPr/>
        </p:nvSpPr>
        <p:spPr bwMode="auto">
          <a:xfrm>
            <a:off x="3709988" y="43656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66" name="Oval 26"/>
          <p:cNvSpPr>
            <a:spLocks noChangeArrowheads="1"/>
          </p:cNvSpPr>
          <p:nvPr/>
        </p:nvSpPr>
        <p:spPr bwMode="auto">
          <a:xfrm>
            <a:off x="5221288" y="29257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67" name="Oval 27"/>
          <p:cNvSpPr>
            <a:spLocks noChangeArrowheads="1"/>
          </p:cNvSpPr>
          <p:nvPr/>
        </p:nvSpPr>
        <p:spPr bwMode="auto">
          <a:xfrm>
            <a:off x="5080000" y="35020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68" name="Oval 28"/>
          <p:cNvSpPr>
            <a:spLocks noChangeArrowheads="1"/>
          </p:cNvSpPr>
          <p:nvPr/>
        </p:nvSpPr>
        <p:spPr bwMode="auto">
          <a:xfrm>
            <a:off x="5870575" y="40782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69" name="Oval 29"/>
          <p:cNvSpPr>
            <a:spLocks noChangeArrowheads="1"/>
          </p:cNvSpPr>
          <p:nvPr/>
        </p:nvSpPr>
        <p:spPr bwMode="auto">
          <a:xfrm>
            <a:off x="5727700" y="35750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70" name="Oval 30"/>
          <p:cNvSpPr>
            <a:spLocks noChangeArrowheads="1"/>
          </p:cNvSpPr>
          <p:nvPr/>
        </p:nvSpPr>
        <p:spPr bwMode="auto">
          <a:xfrm>
            <a:off x="5224463" y="415131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671" name="Text Box 31"/>
          <p:cNvSpPr txBox="1">
            <a:spLocks noChangeArrowheads="1"/>
          </p:cNvSpPr>
          <p:nvPr/>
        </p:nvSpPr>
        <p:spPr bwMode="auto">
          <a:xfrm>
            <a:off x="58738" y="4782741"/>
            <a:ext cx="858600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Compute page PR within site/domain &amp; across site/domain weights: </a:t>
            </a:r>
          </a:p>
          <a:p>
            <a:pPr eaLnBrk="1" hangingPunct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Combine local page scores with site/domain scores.</a:t>
            </a: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[Kamvar03, Lee03, Broder04, Wang04, Wu05]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Communicate PR mass propagation across sites.</a:t>
            </a:r>
          </a:p>
          <a:p>
            <a:pPr eaLnBrk="1" hangingPunct="1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 [Abiteboul00, Sankaralingam03, Shi03, Kempe04, Jelasity07]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2672" name="AutoShape 32"/>
          <p:cNvCxnSpPr>
            <a:cxnSpLocks noChangeShapeType="1"/>
            <a:stCxn id="752651" idx="2"/>
            <a:endCxn id="752655" idx="0"/>
          </p:cNvCxnSpPr>
          <p:nvPr/>
        </p:nvCxnSpPr>
        <p:spPr bwMode="auto">
          <a:xfrm rot="10800000" flipV="1">
            <a:off x="903288" y="2279650"/>
            <a:ext cx="287337" cy="3603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73" name="AutoShape 33"/>
          <p:cNvCxnSpPr>
            <a:cxnSpLocks noChangeShapeType="1"/>
            <a:stCxn id="752651" idx="6"/>
            <a:endCxn id="752652" idx="7"/>
          </p:cNvCxnSpPr>
          <p:nvPr/>
        </p:nvCxnSpPr>
        <p:spPr bwMode="auto">
          <a:xfrm>
            <a:off x="1479550" y="2279650"/>
            <a:ext cx="390525" cy="4032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74" name="AutoShape 34"/>
          <p:cNvCxnSpPr>
            <a:cxnSpLocks noChangeShapeType="1"/>
            <a:stCxn id="752652" idx="4"/>
            <a:endCxn id="752653" idx="6"/>
          </p:cNvCxnSpPr>
          <p:nvPr/>
        </p:nvCxnSpPr>
        <p:spPr bwMode="auto">
          <a:xfrm rot="5400000">
            <a:off x="1588293" y="2891632"/>
            <a:ext cx="144463" cy="215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75" name="AutoShape 35"/>
          <p:cNvCxnSpPr>
            <a:cxnSpLocks noChangeShapeType="1"/>
            <a:stCxn id="752652" idx="4"/>
            <a:endCxn id="752654" idx="1"/>
          </p:cNvCxnSpPr>
          <p:nvPr/>
        </p:nvCxnSpPr>
        <p:spPr bwMode="auto">
          <a:xfrm rot="16200000" flipH="1">
            <a:off x="1624012" y="3071813"/>
            <a:ext cx="403225" cy="114300"/>
          </a:xfrm>
          <a:prstGeom prst="curvedConnector3">
            <a:avLst>
              <a:gd name="adj1" fmla="val 4448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76" name="AutoShape 36"/>
          <p:cNvCxnSpPr>
            <a:cxnSpLocks noChangeShapeType="1"/>
            <a:stCxn id="752654" idx="4"/>
            <a:endCxn id="752657" idx="7"/>
          </p:cNvCxnSpPr>
          <p:nvPr/>
        </p:nvCxnSpPr>
        <p:spPr bwMode="auto">
          <a:xfrm rot="5400000">
            <a:off x="1797050" y="3575050"/>
            <a:ext cx="187325" cy="187325"/>
          </a:xfrm>
          <a:prstGeom prst="curvedConnector3">
            <a:avLst>
              <a:gd name="adj1" fmla="val 3813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77" name="AutoShape 37"/>
          <p:cNvCxnSpPr>
            <a:cxnSpLocks noChangeShapeType="1"/>
            <a:stCxn id="752657" idx="5"/>
            <a:endCxn id="752652" idx="6"/>
          </p:cNvCxnSpPr>
          <p:nvPr/>
        </p:nvCxnSpPr>
        <p:spPr bwMode="auto">
          <a:xfrm rot="5400000" flipH="1" flipV="1">
            <a:off x="1265237" y="3316288"/>
            <a:ext cx="1179513" cy="115888"/>
          </a:xfrm>
          <a:prstGeom prst="curvedConnector4">
            <a:avLst>
              <a:gd name="adj1" fmla="val -5116"/>
              <a:gd name="adj2" fmla="val 43013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78" name="AutoShape 38"/>
          <p:cNvCxnSpPr>
            <a:cxnSpLocks noChangeShapeType="1"/>
            <a:stCxn id="752657" idx="1"/>
            <a:endCxn id="752653" idx="4"/>
          </p:cNvCxnSpPr>
          <p:nvPr/>
        </p:nvCxnSpPr>
        <p:spPr bwMode="auto">
          <a:xfrm rot="5400000" flipH="1">
            <a:off x="1227138" y="3395663"/>
            <a:ext cx="547687" cy="185737"/>
          </a:xfrm>
          <a:prstGeom prst="curvedConnector3">
            <a:avLst>
              <a:gd name="adj1" fmla="val 5391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79" name="AutoShape 39"/>
          <p:cNvCxnSpPr>
            <a:cxnSpLocks noChangeShapeType="1"/>
            <a:stCxn id="752651" idx="4"/>
            <a:endCxn id="752653" idx="1"/>
          </p:cNvCxnSpPr>
          <p:nvPr/>
        </p:nvCxnSpPr>
        <p:spPr bwMode="auto">
          <a:xfrm rot="5400000">
            <a:off x="1046957" y="2682081"/>
            <a:ext cx="547688" cy="28575"/>
          </a:xfrm>
          <a:prstGeom prst="curvedConnector3">
            <a:avLst>
              <a:gd name="adj1" fmla="val 4608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80" name="AutoShape 40"/>
          <p:cNvCxnSpPr>
            <a:cxnSpLocks noChangeShapeType="1"/>
            <a:stCxn id="752658" idx="2"/>
            <a:endCxn id="752655" idx="2"/>
          </p:cNvCxnSpPr>
          <p:nvPr/>
        </p:nvCxnSpPr>
        <p:spPr bwMode="auto">
          <a:xfrm rot="10800000">
            <a:off x="758825" y="2784475"/>
            <a:ext cx="73025" cy="1150938"/>
          </a:xfrm>
          <a:prstGeom prst="curvedConnector3">
            <a:avLst>
              <a:gd name="adj1" fmla="val 41304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81" name="AutoShape 41"/>
          <p:cNvCxnSpPr>
            <a:cxnSpLocks noChangeShapeType="1"/>
            <a:stCxn id="752653" idx="2"/>
            <a:endCxn id="752656" idx="0"/>
          </p:cNvCxnSpPr>
          <p:nvPr/>
        </p:nvCxnSpPr>
        <p:spPr bwMode="auto">
          <a:xfrm rot="10800000" flipV="1">
            <a:off x="1119188" y="3071813"/>
            <a:ext cx="144462" cy="215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82" name="AutoShape 42"/>
          <p:cNvCxnSpPr>
            <a:cxnSpLocks noChangeShapeType="1"/>
            <a:stCxn id="752656" idx="4"/>
            <a:endCxn id="752657" idx="2"/>
          </p:cNvCxnSpPr>
          <p:nvPr/>
        </p:nvCxnSpPr>
        <p:spPr bwMode="auto">
          <a:xfrm rot="16200000" flipH="1">
            <a:off x="1190625" y="3503613"/>
            <a:ext cx="288925" cy="431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83" name="AutoShape 43"/>
          <p:cNvCxnSpPr>
            <a:cxnSpLocks noChangeShapeType="1"/>
            <a:stCxn id="752656" idx="4"/>
            <a:endCxn id="752658" idx="7"/>
          </p:cNvCxnSpPr>
          <p:nvPr/>
        </p:nvCxnSpPr>
        <p:spPr bwMode="auto">
          <a:xfrm rot="5400000">
            <a:off x="969169" y="3683794"/>
            <a:ext cx="258763" cy="41275"/>
          </a:xfrm>
          <a:prstGeom prst="curvedConnector3">
            <a:avLst>
              <a:gd name="adj1" fmla="val 417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84" name="AutoShape 44"/>
          <p:cNvCxnSpPr>
            <a:cxnSpLocks noChangeShapeType="1"/>
            <a:stCxn id="752655" idx="7"/>
            <a:endCxn id="752651" idx="3"/>
          </p:cNvCxnSpPr>
          <p:nvPr/>
        </p:nvCxnSpPr>
        <p:spPr bwMode="auto">
          <a:xfrm rot="16200000">
            <a:off x="967582" y="2416969"/>
            <a:ext cx="303212" cy="228600"/>
          </a:xfrm>
          <a:prstGeom prst="curvedConnector3">
            <a:avLst>
              <a:gd name="adj1" fmla="val 4973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85" name="AutoShape 45"/>
          <p:cNvCxnSpPr>
            <a:cxnSpLocks noChangeShapeType="1"/>
            <a:stCxn id="752655" idx="4"/>
            <a:endCxn id="752656" idx="1"/>
          </p:cNvCxnSpPr>
          <p:nvPr/>
        </p:nvCxnSpPr>
        <p:spPr bwMode="auto">
          <a:xfrm rot="16200000" flipH="1">
            <a:off x="758825" y="3071813"/>
            <a:ext cx="403225" cy="114300"/>
          </a:xfrm>
          <a:prstGeom prst="curvedConnector3">
            <a:avLst>
              <a:gd name="adj1" fmla="val 4448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86" name="AutoShape 46"/>
          <p:cNvCxnSpPr>
            <a:cxnSpLocks noChangeShapeType="1"/>
            <a:stCxn id="752657" idx="5"/>
            <a:endCxn id="752665" idx="2"/>
          </p:cNvCxnSpPr>
          <p:nvPr/>
        </p:nvCxnSpPr>
        <p:spPr bwMode="auto">
          <a:xfrm rot="16200000" flipH="1">
            <a:off x="2480469" y="3280569"/>
            <a:ext cx="546100" cy="19129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87" name="AutoShape 47"/>
          <p:cNvCxnSpPr>
            <a:cxnSpLocks noChangeShapeType="1"/>
            <a:stCxn id="752651" idx="6"/>
            <a:endCxn id="752659" idx="1"/>
          </p:cNvCxnSpPr>
          <p:nvPr/>
        </p:nvCxnSpPr>
        <p:spPr bwMode="auto">
          <a:xfrm>
            <a:off x="1479550" y="2279650"/>
            <a:ext cx="1624013" cy="39688"/>
          </a:xfrm>
          <a:prstGeom prst="curvedConnector4">
            <a:avLst>
              <a:gd name="adj1" fmla="val 48681"/>
              <a:gd name="adj2" fmla="val -584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88" name="AutoShape 48"/>
          <p:cNvCxnSpPr>
            <a:cxnSpLocks noChangeShapeType="1"/>
            <a:stCxn id="752659" idx="4"/>
            <a:endCxn id="752660" idx="0"/>
          </p:cNvCxnSpPr>
          <p:nvPr/>
        </p:nvCxnSpPr>
        <p:spPr bwMode="auto">
          <a:xfrm rot="5400000">
            <a:off x="2737644" y="2961482"/>
            <a:ext cx="865187" cy="69850"/>
          </a:xfrm>
          <a:prstGeom prst="curved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89" name="AutoShape 49"/>
          <p:cNvCxnSpPr>
            <a:cxnSpLocks noChangeShapeType="1"/>
            <a:stCxn id="752659" idx="4"/>
            <a:endCxn id="752662" idx="1"/>
          </p:cNvCxnSpPr>
          <p:nvPr/>
        </p:nvCxnSpPr>
        <p:spPr bwMode="auto">
          <a:xfrm rot="16200000" flipH="1">
            <a:off x="3205163" y="2563813"/>
            <a:ext cx="404812" cy="404812"/>
          </a:xfrm>
          <a:prstGeom prst="curvedConnector3">
            <a:avLst>
              <a:gd name="adj1" fmla="val 4470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90" name="AutoShape 50"/>
          <p:cNvCxnSpPr>
            <a:cxnSpLocks noChangeShapeType="1"/>
            <a:stCxn id="752659" idx="4"/>
            <a:endCxn id="752664" idx="0"/>
          </p:cNvCxnSpPr>
          <p:nvPr/>
        </p:nvCxnSpPr>
        <p:spPr bwMode="auto">
          <a:xfrm rot="16200000" flipH="1">
            <a:off x="2736850" y="3032126"/>
            <a:ext cx="1296987" cy="360362"/>
          </a:xfrm>
          <a:prstGeom prst="curvedConnector3">
            <a:avLst>
              <a:gd name="adj1" fmla="val 4994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91" name="AutoShape 51"/>
          <p:cNvCxnSpPr>
            <a:cxnSpLocks noChangeShapeType="1"/>
            <a:stCxn id="752662" idx="5"/>
            <a:endCxn id="752661" idx="0"/>
          </p:cNvCxnSpPr>
          <p:nvPr/>
        </p:nvCxnSpPr>
        <p:spPr bwMode="auto">
          <a:xfrm rot="16200000" flipH="1">
            <a:off x="3704432" y="3278981"/>
            <a:ext cx="258762" cy="41275"/>
          </a:xfrm>
          <a:prstGeom prst="curvedConnector3">
            <a:avLst>
              <a:gd name="adj1" fmla="val 5828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92" name="AutoShape 52"/>
          <p:cNvCxnSpPr>
            <a:cxnSpLocks noChangeShapeType="1"/>
            <a:stCxn id="752660" idx="4"/>
            <a:endCxn id="752664" idx="2"/>
          </p:cNvCxnSpPr>
          <p:nvPr/>
        </p:nvCxnSpPr>
        <p:spPr bwMode="auto">
          <a:xfrm rot="16200000" flipH="1">
            <a:off x="3133725" y="3717926"/>
            <a:ext cx="288925" cy="2857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93" name="AutoShape 53"/>
          <p:cNvCxnSpPr>
            <a:cxnSpLocks noChangeShapeType="1"/>
            <a:stCxn id="752664" idx="5"/>
            <a:endCxn id="752665" idx="0"/>
          </p:cNvCxnSpPr>
          <p:nvPr/>
        </p:nvCxnSpPr>
        <p:spPr bwMode="auto">
          <a:xfrm rot="16200000" flipH="1">
            <a:off x="3630613" y="4141787"/>
            <a:ext cx="260350" cy="187325"/>
          </a:xfrm>
          <a:prstGeom prst="curvedConnector3">
            <a:avLst>
              <a:gd name="adj1" fmla="val 5792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94" name="AutoShape 54"/>
          <p:cNvCxnSpPr>
            <a:cxnSpLocks noChangeShapeType="1"/>
            <a:stCxn id="752665" idx="6"/>
            <a:endCxn id="752663" idx="3"/>
          </p:cNvCxnSpPr>
          <p:nvPr/>
        </p:nvCxnSpPr>
        <p:spPr bwMode="auto">
          <a:xfrm flipV="1">
            <a:off x="3998913" y="4178300"/>
            <a:ext cx="258762" cy="3317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95" name="AutoShape 55"/>
          <p:cNvCxnSpPr>
            <a:cxnSpLocks noChangeShapeType="1"/>
            <a:stCxn id="752665" idx="6"/>
            <a:endCxn id="752670" idx="3"/>
          </p:cNvCxnSpPr>
          <p:nvPr/>
        </p:nvCxnSpPr>
        <p:spPr bwMode="auto">
          <a:xfrm flipV="1">
            <a:off x="3998913" y="4395788"/>
            <a:ext cx="1268412" cy="114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96" name="AutoShape 56"/>
          <p:cNvCxnSpPr>
            <a:cxnSpLocks noChangeShapeType="1"/>
            <a:stCxn id="752667" idx="2"/>
            <a:endCxn id="752661" idx="6"/>
          </p:cNvCxnSpPr>
          <p:nvPr/>
        </p:nvCxnSpPr>
        <p:spPr bwMode="auto">
          <a:xfrm rot="10800000">
            <a:off x="3998913" y="3573463"/>
            <a:ext cx="1081087" cy="73025"/>
          </a:xfrm>
          <a:prstGeom prst="curved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97" name="AutoShape 57"/>
          <p:cNvCxnSpPr>
            <a:cxnSpLocks noChangeShapeType="1"/>
            <a:stCxn id="752663" idx="2"/>
            <a:endCxn id="752661" idx="4"/>
          </p:cNvCxnSpPr>
          <p:nvPr/>
        </p:nvCxnSpPr>
        <p:spPr bwMode="auto">
          <a:xfrm rot="10800000">
            <a:off x="3854450" y="3716338"/>
            <a:ext cx="360363" cy="3619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98" name="AutoShape 58"/>
          <p:cNvCxnSpPr>
            <a:cxnSpLocks noChangeShapeType="1"/>
            <a:stCxn id="752663" idx="2"/>
            <a:endCxn id="752664" idx="6"/>
          </p:cNvCxnSpPr>
          <p:nvPr/>
        </p:nvCxnSpPr>
        <p:spPr bwMode="auto">
          <a:xfrm rot="10800000">
            <a:off x="3709988" y="4005263"/>
            <a:ext cx="504825" cy="730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699" name="AutoShape 59"/>
          <p:cNvCxnSpPr>
            <a:cxnSpLocks noChangeShapeType="1"/>
            <a:stCxn id="752662" idx="3"/>
            <a:endCxn id="752660" idx="6"/>
          </p:cNvCxnSpPr>
          <p:nvPr/>
        </p:nvCxnSpPr>
        <p:spPr bwMode="auto">
          <a:xfrm rot="5400000">
            <a:off x="3243262" y="3206751"/>
            <a:ext cx="403225" cy="330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700" name="AutoShape 60"/>
          <p:cNvCxnSpPr>
            <a:cxnSpLocks noChangeShapeType="1"/>
            <a:stCxn id="752662" idx="6"/>
            <a:endCxn id="752659" idx="6"/>
          </p:cNvCxnSpPr>
          <p:nvPr/>
        </p:nvCxnSpPr>
        <p:spPr bwMode="auto">
          <a:xfrm flipH="1" flipV="1">
            <a:off x="3349625" y="2420938"/>
            <a:ext cx="506413" cy="649287"/>
          </a:xfrm>
          <a:prstGeom prst="curvedConnector3">
            <a:avLst>
              <a:gd name="adj1" fmla="val -282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701" name="AutoShape 61"/>
          <p:cNvCxnSpPr>
            <a:cxnSpLocks noChangeShapeType="1"/>
            <a:stCxn id="752660" idx="2"/>
            <a:endCxn id="752665" idx="1"/>
          </p:cNvCxnSpPr>
          <p:nvPr/>
        </p:nvCxnSpPr>
        <p:spPr bwMode="auto">
          <a:xfrm rot="10800000" flipH="1" flipV="1">
            <a:off x="2990850" y="3573463"/>
            <a:ext cx="762000" cy="835025"/>
          </a:xfrm>
          <a:prstGeom prst="curvedConnector4">
            <a:avLst>
              <a:gd name="adj1" fmla="val -17500"/>
              <a:gd name="adj2" fmla="val 7281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702" name="AutoShape 62"/>
          <p:cNvCxnSpPr>
            <a:cxnSpLocks noChangeShapeType="1"/>
            <a:stCxn id="752669" idx="0"/>
            <a:endCxn id="752666" idx="6"/>
          </p:cNvCxnSpPr>
          <p:nvPr/>
        </p:nvCxnSpPr>
        <p:spPr bwMode="auto">
          <a:xfrm rot="5400000" flipH="1">
            <a:off x="5438775" y="3141663"/>
            <a:ext cx="504825" cy="3619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703" name="AutoShape 63"/>
          <p:cNvCxnSpPr>
            <a:cxnSpLocks noChangeShapeType="1"/>
            <a:stCxn id="752667" idx="0"/>
            <a:endCxn id="752666" idx="3"/>
          </p:cNvCxnSpPr>
          <p:nvPr/>
        </p:nvCxnSpPr>
        <p:spPr bwMode="auto">
          <a:xfrm rot="16200000">
            <a:off x="5078413" y="3316288"/>
            <a:ext cx="331787" cy="39687"/>
          </a:xfrm>
          <a:prstGeom prst="curvedConnector3">
            <a:avLst>
              <a:gd name="adj1" fmla="val 4354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704" name="AutoShape 64"/>
          <p:cNvCxnSpPr>
            <a:cxnSpLocks noChangeShapeType="1"/>
            <a:stCxn id="752670" idx="0"/>
            <a:endCxn id="752669" idx="3"/>
          </p:cNvCxnSpPr>
          <p:nvPr/>
        </p:nvCxnSpPr>
        <p:spPr bwMode="auto">
          <a:xfrm rot="16200000">
            <a:off x="5403850" y="3784600"/>
            <a:ext cx="331788" cy="401638"/>
          </a:xfrm>
          <a:prstGeom prst="curvedConnector3">
            <a:avLst>
              <a:gd name="adj1" fmla="val 4354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705" name="AutoShape 65"/>
          <p:cNvCxnSpPr>
            <a:cxnSpLocks noChangeShapeType="1"/>
            <a:stCxn id="752670" idx="0"/>
            <a:endCxn id="752667" idx="4"/>
          </p:cNvCxnSpPr>
          <p:nvPr/>
        </p:nvCxnSpPr>
        <p:spPr bwMode="auto">
          <a:xfrm rot="5400000" flipH="1">
            <a:off x="5115719" y="3898107"/>
            <a:ext cx="361950" cy="1444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706" name="AutoShape 66"/>
          <p:cNvCxnSpPr>
            <a:cxnSpLocks noChangeShapeType="1"/>
            <a:stCxn id="752670" idx="6"/>
            <a:endCxn id="752668" idx="4"/>
          </p:cNvCxnSpPr>
          <p:nvPr/>
        </p:nvCxnSpPr>
        <p:spPr bwMode="auto">
          <a:xfrm>
            <a:off x="5513388" y="4295775"/>
            <a:ext cx="501650" cy="69850"/>
          </a:xfrm>
          <a:prstGeom prst="curvedConnector4">
            <a:avLst>
              <a:gd name="adj1" fmla="val 35444"/>
              <a:gd name="adj2" fmla="val 42727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707" name="AutoShape 67"/>
          <p:cNvCxnSpPr>
            <a:cxnSpLocks noChangeShapeType="1"/>
            <a:stCxn id="752668" idx="6"/>
            <a:endCxn id="752669" idx="6"/>
          </p:cNvCxnSpPr>
          <p:nvPr/>
        </p:nvCxnSpPr>
        <p:spPr bwMode="auto">
          <a:xfrm flipH="1" flipV="1">
            <a:off x="6016625" y="3719513"/>
            <a:ext cx="142875" cy="503237"/>
          </a:xfrm>
          <a:prstGeom prst="curvedConnector3">
            <a:avLst>
              <a:gd name="adj1" fmla="val -16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708" name="AutoShape 68"/>
          <p:cNvCxnSpPr>
            <a:cxnSpLocks noChangeShapeType="1"/>
            <a:stCxn id="752667" idx="6"/>
            <a:endCxn id="752669" idx="2"/>
          </p:cNvCxnSpPr>
          <p:nvPr/>
        </p:nvCxnSpPr>
        <p:spPr bwMode="auto">
          <a:xfrm>
            <a:off x="5368925" y="3646488"/>
            <a:ext cx="358775" cy="730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52709" name="Object 69"/>
          <p:cNvGraphicFramePr>
            <a:graphicFrameLocks noChangeAspect="1"/>
          </p:cNvGraphicFramePr>
          <p:nvPr/>
        </p:nvGraphicFramePr>
        <p:xfrm>
          <a:off x="4775200" y="1841500"/>
          <a:ext cx="4356100" cy="787400"/>
        </p:xfrm>
        <a:graphic>
          <a:graphicData uri="http://schemas.openxmlformats.org/presentationml/2006/ole">
            <p:oleObj spid="_x0000_s93200" name="Formel" r:id="rId4" imgW="2298600" imgH="419040" progId="Equation.3">
              <p:embed/>
            </p:oleObj>
          </a:graphicData>
        </a:graphic>
      </p:graphicFrame>
      <p:sp>
        <p:nvSpPr>
          <p:cNvPr id="752710" name="Oval 70"/>
          <p:cNvSpPr>
            <a:spLocks noChangeArrowheads="1"/>
          </p:cNvSpPr>
          <p:nvPr/>
        </p:nvSpPr>
        <p:spPr bwMode="auto">
          <a:xfrm>
            <a:off x="5075238" y="3502025"/>
            <a:ext cx="288925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711" name="Oval 71"/>
          <p:cNvSpPr>
            <a:spLocks noChangeArrowheads="1"/>
          </p:cNvSpPr>
          <p:nvPr/>
        </p:nvSpPr>
        <p:spPr bwMode="auto">
          <a:xfrm>
            <a:off x="5219700" y="2925763"/>
            <a:ext cx="288925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712" name="Oval 72"/>
          <p:cNvSpPr>
            <a:spLocks noChangeArrowheads="1"/>
          </p:cNvSpPr>
          <p:nvPr/>
        </p:nvSpPr>
        <p:spPr bwMode="auto">
          <a:xfrm>
            <a:off x="5722938" y="3573463"/>
            <a:ext cx="288925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713" name="Oval 73"/>
          <p:cNvSpPr>
            <a:spLocks noChangeArrowheads="1"/>
          </p:cNvSpPr>
          <p:nvPr/>
        </p:nvSpPr>
        <p:spPr bwMode="auto">
          <a:xfrm>
            <a:off x="3706813" y="3427413"/>
            <a:ext cx="288925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2714" name="AutoShape 74"/>
          <p:cNvCxnSpPr>
            <a:cxnSpLocks noChangeShapeType="1"/>
            <a:endCxn id="752713" idx="6"/>
          </p:cNvCxnSpPr>
          <p:nvPr/>
        </p:nvCxnSpPr>
        <p:spPr bwMode="auto">
          <a:xfrm rot="10800000">
            <a:off x="3995738" y="3571875"/>
            <a:ext cx="1081087" cy="73025"/>
          </a:xfrm>
          <a:prstGeom prst="curvedConnector3">
            <a:avLst>
              <a:gd name="adj1" fmla="val 49926"/>
            </a:avLst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715" name="AutoShape 75"/>
          <p:cNvCxnSpPr>
            <a:cxnSpLocks noChangeShapeType="1"/>
          </p:cNvCxnSpPr>
          <p:nvPr/>
        </p:nvCxnSpPr>
        <p:spPr bwMode="auto">
          <a:xfrm rot="16200000">
            <a:off x="5073650" y="3287713"/>
            <a:ext cx="331787" cy="39688"/>
          </a:xfrm>
          <a:prstGeom prst="curvedConnector3">
            <a:avLst>
              <a:gd name="adj1" fmla="val 43542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2716" name="AutoShape 76"/>
          <p:cNvCxnSpPr>
            <a:cxnSpLocks noChangeShapeType="1"/>
          </p:cNvCxnSpPr>
          <p:nvPr/>
        </p:nvCxnSpPr>
        <p:spPr bwMode="auto">
          <a:xfrm>
            <a:off x="5364163" y="3644900"/>
            <a:ext cx="358775" cy="730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2717" name="Text Box 77"/>
          <p:cNvSpPr txBox="1">
            <a:spLocks noChangeArrowheads="1"/>
          </p:cNvSpPr>
          <p:nvPr/>
        </p:nvSpPr>
        <p:spPr bwMode="auto">
          <a:xfrm>
            <a:off x="179388" y="692150"/>
            <a:ext cx="64171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Page authority is important for final result scoring.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2718" name="Picture 78" descr="blockmatrix-stanford-berke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03067"/>
            <a:ext cx="2169504" cy="22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Date Placeholder 8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en-US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3" name="Footer Placeholder 8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99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5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5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7" grpId="0" animBg="1"/>
      <p:bldP spid="752648" grpId="0" animBg="1"/>
      <p:bldP spid="752649" grpId="0" animBg="1"/>
      <p:bldP spid="752710" grpId="0" animBg="1"/>
      <p:bldP spid="752711" grpId="0" animBg="1"/>
      <p:bldP spid="752712" grpId="0" animBg="1"/>
      <p:bldP spid="7527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95263"/>
            <a:ext cx="9144000" cy="1033463"/>
          </a:xfrm>
        </p:spPr>
        <p:txBody>
          <a:bodyPr/>
          <a:lstStyle/>
          <a:p>
            <a:r>
              <a:rPr lang="en-US" sz="3600" smtClean="0"/>
              <a:t>Decentralized </a:t>
            </a:r>
            <a:r>
              <a:rPr lang="en-US" sz="3600" dirty="0" err="1" smtClean="0"/>
              <a:t>PageRank</a:t>
            </a:r>
            <a:r>
              <a:rPr lang="en-US" sz="3600" dirty="0" smtClean="0"/>
              <a:t> in P2P Network</a:t>
            </a:r>
            <a:endParaRPr lang="en-US" sz="3600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92150"/>
            <a:ext cx="9144000" cy="792163"/>
          </a:xfrm>
          <a:ln/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400" dirty="0" smtClean="0"/>
              <a:t>Decentralized computation in peer-to-peer network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dirty="0" smtClean="0"/>
              <a:t>with arbitrary, a-priori unknown </a:t>
            </a:r>
            <a:r>
              <a:rPr lang="en-US" sz="2400" b="1" dirty="0" smtClean="0">
                <a:solidFill>
                  <a:srgbClr val="002060"/>
                </a:solidFill>
              </a:rPr>
              <a:t>overlaps of graph fragments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754692" name="Group 4"/>
          <p:cNvGrpSpPr>
            <a:grpSpLocks/>
          </p:cNvGrpSpPr>
          <p:nvPr/>
        </p:nvGrpSpPr>
        <p:grpSpPr bwMode="auto">
          <a:xfrm>
            <a:off x="4787900" y="1412875"/>
            <a:ext cx="3906838" cy="1593850"/>
            <a:chOff x="3016" y="1298"/>
            <a:chExt cx="2461" cy="1004"/>
          </a:xfrm>
          <a:solidFill>
            <a:srgbClr val="FFFFCC"/>
          </a:solidFill>
        </p:grpSpPr>
        <p:sp>
          <p:nvSpPr>
            <p:cNvPr id="754693" name="Rectangle 5"/>
            <p:cNvSpPr>
              <a:spLocks noChangeArrowheads="1"/>
            </p:cNvSpPr>
            <p:nvPr/>
          </p:nvSpPr>
          <p:spPr bwMode="auto">
            <a:xfrm>
              <a:off x="3016" y="1298"/>
              <a:ext cx="2461" cy="9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694" name="Oval 6"/>
            <p:cNvSpPr>
              <a:spLocks noChangeArrowheads="1"/>
            </p:cNvSpPr>
            <p:nvPr/>
          </p:nvSpPr>
          <p:spPr bwMode="auto">
            <a:xfrm>
              <a:off x="3149" y="1818"/>
              <a:ext cx="131" cy="13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695" name="Oval 7"/>
            <p:cNvSpPr>
              <a:spLocks noChangeArrowheads="1"/>
            </p:cNvSpPr>
            <p:nvPr/>
          </p:nvSpPr>
          <p:spPr bwMode="auto">
            <a:xfrm>
              <a:off x="3499" y="1643"/>
              <a:ext cx="132" cy="13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696" name="Oval 8"/>
            <p:cNvSpPr>
              <a:spLocks noChangeArrowheads="1"/>
            </p:cNvSpPr>
            <p:nvPr/>
          </p:nvSpPr>
          <p:spPr bwMode="auto">
            <a:xfrm>
              <a:off x="4423" y="1688"/>
              <a:ext cx="131" cy="13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697" name="Oval 9"/>
            <p:cNvSpPr>
              <a:spLocks noChangeArrowheads="1"/>
            </p:cNvSpPr>
            <p:nvPr/>
          </p:nvSpPr>
          <p:spPr bwMode="auto">
            <a:xfrm>
              <a:off x="4554" y="1905"/>
              <a:ext cx="132" cy="13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698" name="Oval 10"/>
            <p:cNvSpPr>
              <a:spLocks noChangeArrowheads="1"/>
            </p:cNvSpPr>
            <p:nvPr/>
          </p:nvSpPr>
          <p:spPr bwMode="auto">
            <a:xfrm>
              <a:off x="4159" y="1558"/>
              <a:ext cx="132" cy="13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699" name="Oval 11"/>
            <p:cNvSpPr>
              <a:spLocks noChangeArrowheads="1"/>
            </p:cNvSpPr>
            <p:nvPr/>
          </p:nvSpPr>
          <p:spPr bwMode="auto">
            <a:xfrm>
              <a:off x="4774" y="1688"/>
              <a:ext cx="132" cy="13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4700" name="AutoShape 12"/>
            <p:cNvCxnSpPr>
              <a:cxnSpLocks noChangeShapeType="1"/>
              <a:stCxn id="754694" idx="0"/>
              <a:endCxn id="754695" idx="1"/>
            </p:cNvCxnSpPr>
            <p:nvPr/>
          </p:nvCxnSpPr>
          <p:spPr bwMode="auto">
            <a:xfrm rot="16200000">
              <a:off x="3289" y="1589"/>
              <a:ext cx="155" cy="304"/>
            </a:xfrm>
            <a:prstGeom prst="curvedConnector3">
              <a:avLst>
                <a:gd name="adj1" fmla="val 148764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01" name="AutoShape 13"/>
            <p:cNvCxnSpPr>
              <a:cxnSpLocks noChangeShapeType="1"/>
              <a:stCxn id="754694" idx="5"/>
            </p:cNvCxnSpPr>
            <p:nvPr/>
          </p:nvCxnSpPr>
          <p:spPr bwMode="auto">
            <a:xfrm rot="16200000" flipH="1">
              <a:off x="3207" y="1984"/>
              <a:ext cx="150" cy="41"/>
            </a:xfrm>
            <a:prstGeom prst="curvedConnector3">
              <a:avLst>
                <a:gd name="adj1" fmla="val 56412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02" name="AutoShape 14"/>
            <p:cNvCxnSpPr>
              <a:cxnSpLocks noChangeShapeType="1"/>
              <a:stCxn id="754694" idx="6"/>
            </p:cNvCxnSpPr>
            <p:nvPr/>
          </p:nvCxnSpPr>
          <p:spPr bwMode="auto">
            <a:xfrm>
              <a:off x="3280" y="1884"/>
              <a:ext cx="195" cy="85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03" name="AutoShape 15"/>
            <p:cNvCxnSpPr>
              <a:cxnSpLocks noChangeShapeType="1"/>
              <a:stCxn id="754694" idx="2"/>
            </p:cNvCxnSpPr>
            <p:nvPr/>
          </p:nvCxnSpPr>
          <p:spPr bwMode="auto">
            <a:xfrm rot="10800000" flipH="1" flipV="1">
              <a:off x="3149" y="1884"/>
              <a:ext cx="527" cy="370"/>
            </a:xfrm>
            <a:prstGeom prst="curvedConnector3">
              <a:avLst>
                <a:gd name="adj1" fmla="val -7722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04" name="AutoShape 16"/>
            <p:cNvCxnSpPr>
              <a:cxnSpLocks noChangeShapeType="1"/>
              <a:stCxn id="754698" idx="0"/>
              <a:endCxn id="754694" idx="1"/>
            </p:cNvCxnSpPr>
            <p:nvPr/>
          </p:nvCxnSpPr>
          <p:spPr bwMode="auto">
            <a:xfrm rot="16200000" flipH="1" flipV="1">
              <a:off x="3557" y="1169"/>
              <a:ext cx="279" cy="1057"/>
            </a:xfrm>
            <a:prstGeom prst="curvedConnector3">
              <a:avLst>
                <a:gd name="adj1" fmla="val -59861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05" name="AutoShape 17"/>
            <p:cNvCxnSpPr>
              <a:cxnSpLocks noChangeShapeType="1"/>
              <a:stCxn id="754695" idx="6"/>
              <a:endCxn id="754698" idx="2"/>
            </p:cNvCxnSpPr>
            <p:nvPr/>
          </p:nvCxnSpPr>
          <p:spPr bwMode="auto">
            <a:xfrm flipV="1">
              <a:off x="3631" y="1622"/>
              <a:ext cx="528" cy="87"/>
            </a:xfrm>
            <a:prstGeom prst="curvedConnector3">
              <a:avLst>
                <a:gd name="adj1" fmla="val 4990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06" name="AutoShape 18"/>
            <p:cNvCxnSpPr>
              <a:cxnSpLocks noChangeShapeType="1"/>
              <a:stCxn id="754699" idx="2"/>
              <a:endCxn id="754696" idx="6"/>
            </p:cNvCxnSpPr>
            <p:nvPr/>
          </p:nvCxnSpPr>
          <p:spPr bwMode="auto">
            <a:xfrm rot="10800000">
              <a:off x="4554" y="1753"/>
              <a:ext cx="22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07" name="AutoShape 19"/>
            <p:cNvCxnSpPr>
              <a:cxnSpLocks noChangeShapeType="1"/>
              <a:stCxn id="754698" idx="6"/>
              <a:endCxn id="754696" idx="1"/>
            </p:cNvCxnSpPr>
            <p:nvPr/>
          </p:nvCxnSpPr>
          <p:spPr bwMode="auto">
            <a:xfrm>
              <a:off x="4291" y="1622"/>
              <a:ext cx="151" cy="85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08" name="AutoShape 20"/>
            <p:cNvCxnSpPr>
              <a:cxnSpLocks noChangeShapeType="1"/>
              <a:stCxn id="754698" idx="6"/>
              <a:endCxn id="754699" idx="0"/>
            </p:cNvCxnSpPr>
            <p:nvPr/>
          </p:nvCxnSpPr>
          <p:spPr bwMode="auto">
            <a:xfrm>
              <a:off x="4291" y="1622"/>
              <a:ext cx="549" cy="66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09" name="AutoShape 21"/>
            <p:cNvCxnSpPr>
              <a:cxnSpLocks noChangeShapeType="1"/>
              <a:stCxn id="754696" idx="5"/>
              <a:endCxn id="754697" idx="1"/>
            </p:cNvCxnSpPr>
            <p:nvPr/>
          </p:nvCxnSpPr>
          <p:spPr bwMode="auto">
            <a:xfrm rot="16200000" flipH="1">
              <a:off x="4492" y="1842"/>
              <a:ext cx="126" cy="39"/>
            </a:xfrm>
            <a:prstGeom prst="curvedConnector3">
              <a:avLst>
                <a:gd name="adj1" fmla="val 4962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10" name="AutoShape 22"/>
            <p:cNvCxnSpPr>
              <a:cxnSpLocks noChangeShapeType="1"/>
              <a:stCxn id="754699" idx="4"/>
              <a:endCxn id="754697" idx="6"/>
            </p:cNvCxnSpPr>
            <p:nvPr/>
          </p:nvCxnSpPr>
          <p:spPr bwMode="auto">
            <a:xfrm rot="5400000">
              <a:off x="4686" y="1818"/>
              <a:ext cx="153" cy="154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11" name="AutoShape 23"/>
            <p:cNvCxnSpPr>
              <a:cxnSpLocks noChangeShapeType="1"/>
              <a:stCxn id="754695" idx="5"/>
            </p:cNvCxnSpPr>
            <p:nvPr/>
          </p:nvCxnSpPr>
          <p:spPr bwMode="auto">
            <a:xfrm rot="16200000" flipH="1">
              <a:off x="3625" y="1742"/>
              <a:ext cx="302" cy="327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12" name="AutoShape 24"/>
            <p:cNvCxnSpPr>
              <a:cxnSpLocks noChangeShapeType="1"/>
              <a:stCxn id="754697" idx="2"/>
              <a:endCxn id="754698" idx="4"/>
            </p:cNvCxnSpPr>
            <p:nvPr/>
          </p:nvCxnSpPr>
          <p:spPr bwMode="auto">
            <a:xfrm rot="10800000">
              <a:off x="4225" y="1688"/>
              <a:ext cx="329" cy="283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4713" name="Text Box 25"/>
            <p:cNvSpPr txBox="1">
              <a:spLocks noChangeArrowheads="1"/>
            </p:cNvSpPr>
            <p:nvPr/>
          </p:nvSpPr>
          <p:spPr bwMode="auto">
            <a:xfrm>
              <a:off x="4195" y="2069"/>
              <a:ext cx="10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local 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subgraph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54714" name="Group 26"/>
          <p:cNvGrpSpPr>
            <a:grpSpLocks/>
          </p:cNvGrpSpPr>
          <p:nvPr/>
        </p:nvGrpSpPr>
        <p:grpSpPr bwMode="auto">
          <a:xfrm>
            <a:off x="250825" y="1412875"/>
            <a:ext cx="4013200" cy="1733550"/>
            <a:chOff x="204" y="1298"/>
            <a:chExt cx="2528" cy="1092"/>
          </a:xfrm>
          <a:solidFill>
            <a:srgbClr val="FFFFCC"/>
          </a:solidFill>
        </p:grpSpPr>
        <p:sp>
          <p:nvSpPr>
            <p:cNvPr id="754715" name="Rectangle 27"/>
            <p:cNvSpPr>
              <a:spLocks noChangeArrowheads="1"/>
            </p:cNvSpPr>
            <p:nvPr/>
          </p:nvSpPr>
          <p:spPr bwMode="auto">
            <a:xfrm>
              <a:off x="204" y="1298"/>
              <a:ext cx="2528" cy="102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16" name="Oval 28"/>
            <p:cNvSpPr>
              <a:spLocks noChangeArrowheads="1"/>
            </p:cNvSpPr>
            <p:nvPr/>
          </p:nvSpPr>
          <p:spPr bwMode="auto">
            <a:xfrm>
              <a:off x="338" y="1747"/>
              <a:ext cx="133" cy="12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17" name="Oval 29"/>
            <p:cNvSpPr>
              <a:spLocks noChangeArrowheads="1"/>
            </p:cNvSpPr>
            <p:nvPr/>
          </p:nvSpPr>
          <p:spPr bwMode="auto">
            <a:xfrm>
              <a:off x="692" y="1582"/>
              <a:ext cx="133" cy="1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18" name="Oval 30"/>
            <p:cNvSpPr>
              <a:spLocks noChangeArrowheads="1"/>
            </p:cNvSpPr>
            <p:nvPr/>
          </p:nvSpPr>
          <p:spPr bwMode="auto">
            <a:xfrm>
              <a:off x="648" y="1871"/>
              <a:ext cx="133" cy="1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19" name="Oval 31"/>
            <p:cNvSpPr>
              <a:spLocks noChangeArrowheads="1"/>
            </p:cNvSpPr>
            <p:nvPr/>
          </p:nvSpPr>
          <p:spPr bwMode="auto">
            <a:xfrm>
              <a:off x="426" y="1994"/>
              <a:ext cx="133" cy="12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20" name="Oval 32"/>
            <p:cNvSpPr>
              <a:spLocks noChangeArrowheads="1"/>
            </p:cNvSpPr>
            <p:nvPr/>
          </p:nvSpPr>
          <p:spPr bwMode="auto">
            <a:xfrm>
              <a:off x="826" y="2159"/>
              <a:ext cx="133" cy="12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21" name="Oval 33"/>
            <p:cNvSpPr>
              <a:spLocks noChangeArrowheads="1"/>
            </p:cNvSpPr>
            <p:nvPr/>
          </p:nvSpPr>
          <p:spPr bwMode="auto">
            <a:xfrm>
              <a:off x="1136" y="1911"/>
              <a:ext cx="133" cy="12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22" name="Oval 34"/>
            <p:cNvSpPr>
              <a:spLocks noChangeArrowheads="1"/>
            </p:cNvSpPr>
            <p:nvPr/>
          </p:nvSpPr>
          <p:spPr bwMode="auto">
            <a:xfrm>
              <a:off x="1358" y="1871"/>
              <a:ext cx="133" cy="1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23" name="Oval 35"/>
            <p:cNvSpPr>
              <a:spLocks noChangeArrowheads="1"/>
            </p:cNvSpPr>
            <p:nvPr/>
          </p:nvSpPr>
          <p:spPr bwMode="auto">
            <a:xfrm>
              <a:off x="1624" y="1624"/>
              <a:ext cx="133" cy="1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24" name="Oval 36"/>
            <p:cNvSpPr>
              <a:spLocks noChangeArrowheads="1"/>
            </p:cNvSpPr>
            <p:nvPr/>
          </p:nvSpPr>
          <p:spPr bwMode="auto">
            <a:xfrm>
              <a:off x="1358" y="1500"/>
              <a:ext cx="133" cy="12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4725" name="AutoShape 37"/>
            <p:cNvCxnSpPr>
              <a:cxnSpLocks noChangeShapeType="1"/>
              <a:stCxn id="754716" idx="0"/>
              <a:endCxn id="754717" idx="1"/>
            </p:cNvCxnSpPr>
            <p:nvPr/>
          </p:nvCxnSpPr>
          <p:spPr bwMode="auto">
            <a:xfrm rot="16200000">
              <a:off x="485" y="1520"/>
              <a:ext cx="147" cy="307"/>
            </a:xfrm>
            <a:prstGeom prst="curvedConnector3">
              <a:avLst>
                <a:gd name="adj1" fmla="val 127773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26" name="AutoShape 38"/>
            <p:cNvCxnSpPr>
              <a:cxnSpLocks noChangeShapeType="1"/>
              <a:stCxn id="754716" idx="5"/>
              <a:endCxn id="754719" idx="0"/>
            </p:cNvCxnSpPr>
            <p:nvPr/>
          </p:nvCxnSpPr>
          <p:spPr bwMode="auto">
            <a:xfrm rot="16200000" flipH="1">
              <a:off x="401" y="1902"/>
              <a:ext cx="142" cy="42"/>
            </a:xfrm>
            <a:prstGeom prst="curvedConnector3">
              <a:avLst>
                <a:gd name="adj1" fmla="val 56412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27" name="AutoShape 39"/>
            <p:cNvCxnSpPr>
              <a:cxnSpLocks noChangeShapeType="1"/>
              <a:stCxn id="754716" idx="6"/>
              <a:endCxn id="754718" idx="1"/>
            </p:cNvCxnSpPr>
            <p:nvPr/>
          </p:nvCxnSpPr>
          <p:spPr bwMode="auto">
            <a:xfrm>
              <a:off x="471" y="1809"/>
              <a:ext cx="197" cy="80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28" name="AutoShape 40"/>
            <p:cNvCxnSpPr>
              <a:cxnSpLocks noChangeShapeType="1"/>
              <a:stCxn id="754724" idx="0"/>
              <a:endCxn id="754716" idx="1"/>
            </p:cNvCxnSpPr>
            <p:nvPr/>
          </p:nvCxnSpPr>
          <p:spPr bwMode="auto">
            <a:xfrm rot="16200000" flipH="1" flipV="1">
              <a:off x="759" y="1099"/>
              <a:ext cx="265" cy="1067"/>
            </a:xfrm>
            <a:prstGeom prst="curvedConnector3">
              <a:avLst>
                <a:gd name="adj1" fmla="val -5171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29" name="AutoShape 41"/>
            <p:cNvCxnSpPr>
              <a:cxnSpLocks noChangeShapeType="1"/>
              <a:stCxn id="754717" idx="6"/>
              <a:endCxn id="754724" idx="2"/>
            </p:cNvCxnSpPr>
            <p:nvPr/>
          </p:nvCxnSpPr>
          <p:spPr bwMode="auto">
            <a:xfrm flipV="1">
              <a:off x="825" y="1562"/>
              <a:ext cx="533" cy="82"/>
            </a:xfrm>
            <a:prstGeom prst="curvedConnector3">
              <a:avLst>
                <a:gd name="adj1" fmla="val 4990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30" name="AutoShape 42"/>
            <p:cNvCxnSpPr>
              <a:cxnSpLocks noChangeShapeType="1"/>
              <a:stCxn id="754719" idx="6"/>
              <a:endCxn id="754720" idx="2"/>
            </p:cNvCxnSpPr>
            <p:nvPr/>
          </p:nvCxnSpPr>
          <p:spPr bwMode="auto">
            <a:xfrm>
              <a:off x="559" y="2056"/>
              <a:ext cx="267" cy="165"/>
            </a:xfrm>
            <a:prstGeom prst="curvedConnector3">
              <a:avLst>
                <a:gd name="adj1" fmla="val 49815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31" name="AutoShape 43"/>
            <p:cNvCxnSpPr>
              <a:cxnSpLocks noChangeShapeType="1"/>
              <a:stCxn id="754719" idx="6"/>
              <a:endCxn id="754718" idx="4"/>
            </p:cNvCxnSpPr>
            <p:nvPr/>
          </p:nvCxnSpPr>
          <p:spPr bwMode="auto">
            <a:xfrm flipV="1">
              <a:off x="559" y="1994"/>
              <a:ext cx="156" cy="62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32" name="AutoShape 44"/>
            <p:cNvCxnSpPr>
              <a:cxnSpLocks noChangeShapeType="1"/>
              <a:stCxn id="754724" idx="6"/>
              <a:endCxn id="754723" idx="1"/>
            </p:cNvCxnSpPr>
            <p:nvPr/>
          </p:nvCxnSpPr>
          <p:spPr bwMode="auto">
            <a:xfrm>
              <a:off x="1491" y="1562"/>
              <a:ext cx="153" cy="80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33" name="AutoShape 45"/>
            <p:cNvCxnSpPr>
              <a:cxnSpLocks noChangeShapeType="1"/>
              <a:stCxn id="754724" idx="6"/>
            </p:cNvCxnSpPr>
            <p:nvPr/>
          </p:nvCxnSpPr>
          <p:spPr bwMode="auto">
            <a:xfrm>
              <a:off x="1491" y="1562"/>
              <a:ext cx="555" cy="62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34" name="AutoShape 46"/>
            <p:cNvCxnSpPr>
              <a:cxnSpLocks noChangeShapeType="1"/>
              <a:stCxn id="754723" idx="5"/>
            </p:cNvCxnSpPr>
            <p:nvPr/>
          </p:nvCxnSpPr>
          <p:spPr bwMode="auto">
            <a:xfrm rot="16200000" flipH="1">
              <a:off x="1698" y="1769"/>
              <a:ext cx="119" cy="39"/>
            </a:xfrm>
            <a:prstGeom prst="curvedConnector3">
              <a:avLst>
                <a:gd name="adj1" fmla="val 4962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35" name="AutoShape 47"/>
            <p:cNvCxnSpPr>
              <a:cxnSpLocks noChangeShapeType="1"/>
              <a:stCxn id="754722" idx="5"/>
            </p:cNvCxnSpPr>
            <p:nvPr/>
          </p:nvCxnSpPr>
          <p:spPr bwMode="auto">
            <a:xfrm rot="16200000" flipH="1">
              <a:off x="1468" y="1980"/>
              <a:ext cx="183" cy="175"/>
            </a:xfrm>
            <a:prstGeom prst="curvedConnector3">
              <a:avLst>
                <a:gd name="adj1" fmla="val 54949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36" name="AutoShape 48"/>
            <p:cNvCxnSpPr>
              <a:cxnSpLocks noChangeShapeType="1"/>
              <a:stCxn id="754721" idx="1"/>
              <a:endCxn id="754722" idx="0"/>
            </p:cNvCxnSpPr>
            <p:nvPr/>
          </p:nvCxnSpPr>
          <p:spPr bwMode="auto">
            <a:xfrm rot="16200000">
              <a:off x="1261" y="1766"/>
              <a:ext cx="59" cy="269"/>
            </a:xfrm>
            <a:prstGeom prst="curvedConnector3">
              <a:avLst>
                <a:gd name="adj1" fmla="val 18307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37" name="AutoShape 49"/>
            <p:cNvCxnSpPr>
              <a:cxnSpLocks noChangeShapeType="1"/>
              <a:stCxn id="754720" idx="0"/>
              <a:endCxn id="754721" idx="3"/>
            </p:cNvCxnSpPr>
            <p:nvPr/>
          </p:nvCxnSpPr>
          <p:spPr bwMode="auto">
            <a:xfrm rot="16200000">
              <a:off x="954" y="1956"/>
              <a:ext cx="142" cy="263"/>
            </a:xfrm>
            <a:prstGeom prst="curvedConnector3">
              <a:avLst>
                <a:gd name="adj1" fmla="val 4331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38" name="AutoShape 50"/>
            <p:cNvCxnSpPr>
              <a:cxnSpLocks noChangeShapeType="1"/>
              <a:stCxn id="754717" idx="5"/>
              <a:endCxn id="754721" idx="2"/>
            </p:cNvCxnSpPr>
            <p:nvPr/>
          </p:nvCxnSpPr>
          <p:spPr bwMode="auto">
            <a:xfrm rot="16200000" flipH="1">
              <a:off x="828" y="1665"/>
              <a:ext cx="286" cy="330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39" name="AutoShape 51"/>
            <p:cNvCxnSpPr>
              <a:cxnSpLocks noChangeShapeType="1"/>
              <a:stCxn id="754718" idx="0"/>
              <a:endCxn id="754717" idx="4"/>
            </p:cNvCxnSpPr>
            <p:nvPr/>
          </p:nvCxnSpPr>
          <p:spPr bwMode="auto">
            <a:xfrm rot="16200000">
              <a:off x="654" y="1766"/>
              <a:ext cx="166" cy="44"/>
            </a:xfrm>
            <a:prstGeom prst="curvedConnector3">
              <a:avLst>
                <a:gd name="adj1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40" name="AutoShape 52"/>
            <p:cNvCxnSpPr>
              <a:cxnSpLocks noChangeShapeType="1"/>
              <a:endCxn id="754724" idx="4"/>
            </p:cNvCxnSpPr>
            <p:nvPr/>
          </p:nvCxnSpPr>
          <p:spPr bwMode="auto">
            <a:xfrm rot="10800000">
              <a:off x="1425" y="1624"/>
              <a:ext cx="332" cy="267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4741" name="Text Box 53"/>
            <p:cNvSpPr txBox="1">
              <a:spLocks noChangeArrowheads="1"/>
            </p:cNvSpPr>
            <p:nvPr/>
          </p:nvSpPr>
          <p:spPr bwMode="auto">
            <a:xfrm>
              <a:off x="1837" y="1979"/>
              <a:ext cx="759" cy="3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en-US" sz="1800" smtClean="0">
                  <a:latin typeface="Times New Roman" pitchFamily="18" charset="0"/>
                  <a:cs typeface="Times New Roman" pitchFamily="18" charset="0"/>
                </a:rPr>
                <a:t>local 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800" smtClean="0">
                  <a:latin typeface="Times New Roman" pitchFamily="18" charset="0"/>
                  <a:cs typeface="Times New Roman" pitchFamily="18" charset="0"/>
                </a:rPr>
                <a:t>subgraph 1</a:t>
              </a:r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42" name="Text Box 54"/>
            <p:cNvSpPr txBox="1">
              <a:spLocks noChangeArrowheads="1"/>
            </p:cNvSpPr>
            <p:nvPr/>
          </p:nvSpPr>
          <p:spPr bwMode="auto">
            <a:xfrm>
              <a:off x="1357" y="2159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4743" name="AutoShape 55"/>
            <p:cNvCxnSpPr>
              <a:cxnSpLocks noChangeShapeType="1"/>
              <a:stCxn id="754720" idx="6"/>
              <a:endCxn id="754742" idx="1"/>
            </p:cNvCxnSpPr>
            <p:nvPr/>
          </p:nvCxnSpPr>
          <p:spPr bwMode="auto">
            <a:xfrm>
              <a:off x="959" y="2221"/>
              <a:ext cx="398" cy="44"/>
            </a:xfrm>
            <a:prstGeom prst="curvedConnector3">
              <a:avLst>
                <a:gd name="adj1" fmla="val 49875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4744" name="Group 56"/>
          <p:cNvGrpSpPr>
            <a:grpSpLocks/>
          </p:cNvGrpSpPr>
          <p:nvPr/>
        </p:nvGrpSpPr>
        <p:grpSpPr bwMode="auto">
          <a:xfrm>
            <a:off x="2484438" y="3141663"/>
            <a:ext cx="4176712" cy="1871662"/>
            <a:chOff x="1882" y="2478"/>
            <a:chExt cx="2631" cy="1179"/>
          </a:xfrm>
          <a:solidFill>
            <a:srgbClr val="FFFFCC"/>
          </a:solidFill>
        </p:grpSpPr>
        <p:sp>
          <p:nvSpPr>
            <p:cNvPr id="754745" name="Rectangle 57"/>
            <p:cNvSpPr>
              <a:spLocks noChangeArrowheads="1"/>
            </p:cNvSpPr>
            <p:nvPr/>
          </p:nvSpPr>
          <p:spPr bwMode="auto">
            <a:xfrm>
              <a:off x="1882" y="2478"/>
              <a:ext cx="2631" cy="117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46" name="Oval 58"/>
            <p:cNvSpPr>
              <a:spLocks noChangeArrowheads="1"/>
            </p:cNvSpPr>
            <p:nvPr/>
          </p:nvSpPr>
          <p:spPr bwMode="auto">
            <a:xfrm>
              <a:off x="2219" y="2780"/>
              <a:ext cx="129" cy="1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47" name="Oval 59"/>
            <p:cNvSpPr>
              <a:spLocks noChangeArrowheads="1"/>
            </p:cNvSpPr>
            <p:nvPr/>
          </p:nvSpPr>
          <p:spPr bwMode="auto">
            <a:xfrm>
              <a:off x="2004" y="2903"/>
              <a:ext cx="129" cy="1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48" name="Oval 60"/>
            <p:cNvSpPr>
              <a:spLocks noChangeArrowheads="1"/>
            </p:cNvSpPr>
            <p:nvPr/>
          </p:nvSpPr>
          <p:spPr bwMode="auto">
            <a:xfrm>
              <a:off x="2392" y="3067"/>
              <a:ext cx="128" cy="1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49" name="Oval 61"/>
            <p:cNvSpPr>
              <a:spLocks noChangeArrowheads="1"/>
            </p:cNvSpPr>
            <p:nvPr/>
          </p:nvSpPr>
          <p:spPr bwMode="auto">
            <a:xfrm>
              <a:off x="2262" y="3271"/>
              <a:ext cx="129" cy="1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50" name="Oval 62"/>
            <p:cNvSpPr>
              <a:spLocks noChangeArrowheads="1"/>
            </p:cNvSpPr>
            <p:nvPr/>
          </p:nvSpPr>
          <p:spPr bwMode="auto">
            <a:xfrm>
              <a:off x="2177" y="3476"/>
              <a:ext cx="128" cy="1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51" name="Oval 63"/>
            <p:cNvSpPr>
              <a:spLocks noChangeArrowheads="1"/>
            </p:cNvSpPr>
            <p:nvPr/>
          </p:nvSpPr>
          <p:spPr bwMode="auto">
            <a:xfrm>
              <a:off x="2692" y="2821"/>
              <a:ext cx="128" cy="12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52" name="Oval 64"/>
            <p:cNvSpPr>
              <a:spLocks noChangeArrowheads="1"/>
            </p:cNvSpPr>
            <p:nvPr/>
          </p:nvSpPr>
          <p:spPr bwMode="auto">
            <a:xfrm>
              <a:off x="2734" y="3026"/>
              <a:ext cx="129" cy="12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53" name="Oval 65"/>
            <p:cNvSpPr>
              <a:spLocks noChangeArrowheads="1"/>
            </p:cNvSpPr>
            <p:nvPr/>
          </p:nvSpPr>
          <p:spPr bwMode="auto">
            <a:xfrm>
              <a:off x="2907" y="2780"/>
              <a:ext cx="128" cy="1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54" name="Oval 66"/>
            <p:cNvSpPr>
              <a:spLocks noChangeArrowheads="1"/>
            </p:cNvSpPr>
            <p:nvPr/>
          </p:nvSpPr>
          <p:spPr bwMode="auto">
            <a:xfrm>
              <a:off x="3121" y="3067"/>
              <a:ext cx="129" cy="1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55" name="Oval 67"/>
            <p:cNvSpPr>
              <a:spLocks noChangeArrowheads="1"/>
            </p:cNvSpPr>
            <p:nvPr/>
          </p:nvSpPr>
          <p:spPr bwMode="auto">
            <a:xfrm>
              <a:off x="2864" y="3231"/>
              <a:ext cx="129" cy="1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56" name="Oval 68"/>
            <p:cNvSpPr>
              <a:spLocks noChangeArrowheads="1"/>
            </p:cNvSpPr>
            <p:nvPr/>
          </p:nvSpPr>
          <p:spPr bwMode="auto">
            <a:xfrm>
              <a:off x="3293" y="2739"/>
              <a:ext cx="129" cy="1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57" name="Oval 69"/>
            <p:cNvSpPr>
              <a:spLocks noChangeArrowheads="1"/>
            </p:cNvSpPr>
            <p:nvPr/>
          </p:nvSpPr>
          <p:spPr bwMode="auto">
            <a:xfrm>
              <a:off x="3508" y="2534"/>
              <a:ext cx="128" cy="1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4758" name="AutoShape 70"/>
            <p:cNvCxnSpPr>
              <a:cxnSpLocks noChangeShapeType="1"/>
              <a:stCxn id="754747" idx="6"/>
              <a:endCxn id="754748" idx="2"/>
            </p:cNvCxnSpPr>
            <p:nvPr/>
          </p:nvCxnSpPr>
          <p:spPr bwMode="auto">
            <a:xfrm>
              <a:off x="2133" y="2964"/>
              <a:ext cx="259" cy="165"/>
            </a:xfrm>
            <a:prstGeom prst="curvedConnector3">
              <a:avLst>
                <a:gd name="adj1" fmla="val 49815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59" name="AutoShape 71"/>
            <p:cNvCxnSpPr>
              <a:cxnSpLocks noChangeShapeType="1"/>
              <a:stCxn id="754747" idx="6"/>
              <a:endCxn id="754746" idx="4"/>
            </p:cNvCxnSpPr>
            <p:nvPr/>
          </p:nvCxnSpPr>
          <p:spPr bwMode="auto">
            <a:xfrm flipV="1">
              <a:off x="2133" y="2903"/>
              <a:ext cx="151" cy="61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60" name="AutoShape 72"/>
            <p:cNvCxnSpPr>
              <a:cxnSpLocks noChangeShapeType="1"/>
              <a:stCxn id="754748" idx="4"/>
              <a:endCxn id="754749" idx="0"/>
            </p:cNvCxnSpPr>
            <p:nvPr/>
          </p:nvCxnSpPr>
          <p:spPr bwMode="auto">
            <a:xfrm rot="5400000">
              <a:off x="2350" y="3166"/>
              <a:ext cx="81" cy="130"/>
            </a:xfrm>
            <a:prstGeom prst="curvedConnector3">
              <a:avLst>
                <a:gd name="adj1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61" name="AutoShape 73"/>
            <p:cNvCxnSpPr>
              <a:cxnSpLocks noChangeShapeType="1"/>
              <a:stCxn id="754750" idx="7"/>
              <a:endCxn id="754749" idx="4"/>
            </p:cNvCxnSpPr>
            <p:nvPr/>
          </p:nvCxnSpPr>
          <p:spPr bwMode="auto">
            <a:xfrm rot="16200000">
              <a:off x="2257" y="3424"/>
              <a:ext cx="100" cy="39"/>
            </a:xfrm>
            <a:prstGeom prst="curvedConnector3">
              <a:avLst>
                <a:gd name="adj1" fmla="val 5856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62" name="AutoShape 74"/>
            <p:cNvCxnSpPr>
              <a:cxnSpLocks noChangeShapeType="1"/>
              <a:stCxn id="754749" idx="2"/>
              <a:endCxn id="754747" idx="4"/>
            </p:cNvCxnSpPr>
            <p:nvPr/>
          </p:nvCxnSpPr>
          <p:spPr bwMode="auto">
            <a:xfrm rot="10800000">
              <a:off x="2069" y="3026"/>
              <a:ext cx="193" cy="307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63" name="AutoShape 75"/>
            <p:cNvCxnSpPr>
              <a:cxnSpLocks noChangeShapeType="1"/>
              <a:stCxn id="754749" idx="6"/>
              <a:endCxn id="754755" idx="2"/>
            </p:cNvCxnSpPr>
            <p:nvPr/>
          </p:nvCxnSpPr>
          <p:spPr bwMode="auto">
            <a:xfrm flipV="1">
              <a:off x="2391" y="3292"/>
              <a:ext cx="473" cy="41"/>
            </a:xfrm>
            <a:prstGeom prst="curvedConnector3">
              <a:avLst>
                <a:gd name="adj1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64" name="AutoShape 76"/>
            <p:cNvCxnSpPr>
              <a:cxnSpLocks noChangeShapeType="1"/>
              <a:stCxn id="754755" idx="6"/>
              <a:endCxn id="754754" idx="4"/>
            </p:cNvCxnSpPr>
            <p:nvPr/>
          </p:nvCxnSpPr>
          <p:spPr bwMode="auto">
            <a:xfrm flipV="1">
              <a:off x="2993" y="3190"/>
              <a:ext cx="193" cy="102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65" name="AutoShape 77"/>
            <p:cNvCxnSpPr>
              <a:cxnSpLocks noChangeShapeType="1"/>
              <a:stCxn id="754754" idx="6"/>
              <a:endCxn id="754757" idx="6"/>
            </p:cNvCxnSpPr>
            <p:nvPr/>
          </p:nvCxnSpPr>
          <p:spPr bwMode="auto">
            <a:xfrm flipV="1">
              <a:off x="3250" y="2596"/>
              <a:ext cx="386" cy="533"/>
            </a:xfrm>
            <a:prstGeom prst="curvedConnector3">
              <a:avLst>
                <a:gd name="adj1" fmla="val 11838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66" name="AutoShape 78"/>
            <p:cNvCxnSpPr>
              <a:cxnSpLocks noChangeShapeType="1"/>
              <a:stCxn id="754757" idx="2"/>
            </p:cNvCxnSpPr>
            <p:nvPr/>
          </p:nvCxnSpPr>
          <p:spPr bwMode="auto">
            <a:xfrm rot="10800000">
              <a:off x="3293" y="2596"/>
              <a:ext cx="215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67" name="AutoShape 79"/>
            <p:cNvCxnSpPr>
              <a:cxnSpLocks noChangeShapeType="1"/>
              <a:stCxn id="754757" idx="4"/>
              <a:endCxn id="754756" idx="6"/>
            </p:cNvCxnSpPr>
            <p:nvPr/>
          </p:nvCxnSpPr>
          <p:spPr bwMode="auto">
            <a:xfrm rot="5400000">
              <a:off x="3425" y="2654"/>
              <a:ext cx="144" cy="150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68" name="AutoShape 80"/>
            <p:cNvCxnSpPr>
              <a:cxnSpLocks noChangeShapeType="1"/>
              <a:stCxn id="754753" idx="5"/>
              <a:endCxn id="754754" idx="0"/>
            </p:cNvCxnSpPr>
            <p:nvPr/>
          </p:nvCxnSpPr>
          <p:spPr bwMode="auto">
            <a:xfrm rot="16200000" flipH="1">
              <a:off x="3010" y="2891"/>
              <a:ext cx="182" cy="170"/>
            </a:xfrm>
            <a:prstGeom prst="curvedConnector3">
              <a:avLst>
                <a:gd name="adj1" fmla="val 54949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69" name="AutoShape 81"/>
            <p:cNvCxnSpPr>
              <a:cxnSpLocks noChangeShapeType="1"/>
              <a:stCxn id="754754" idx="2"/>
              <a:endCxn id="754752" idx="6"/>
            </p:cNvCxnSpPr>
            <p:nvPr/>
          </p:nvCxnSpPr>
          <p:spPr bwMode="auto">
            <a:xfrm rot="10800000">
              <a:off x="2863" y="3087"/>
              <a:ext cx="258" cy="42"/>
            </a:xfrm>
            <a:prstGeom prst="curvedConnector3">
              <a:avLst>
                <a:gd name="adj1" fmla="val 49815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70" name="AutoShape 82"/>
            <p:cNvCxnSpPr>
              <a:cxnSpLocks noChangeShapeType="1"/>
              <a:stCxn id="754751" idx="1"/>
              <a:endCxn id="754753" idx="0"/>
            </p:cNvCxnSpPr>
            <p:nvPr/>
          </p:nvCxnSpPr>
          <p:spPr bwMode="auto">
            <a:xfrm rot="16200000">
              <a:off x="2811" y="2680"/>
              <a:ext cx="59" cy="260"/>
            </a:xfrm>
            <a:prstGeom prst="curvedConnector3">
              <a:avLst>
                <a:gd name="adj1" fmla="val 18307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71" name="AutoShape 83"/>
            <p:cNvCxnSpPr>
              <a:cxnSpLocks noChangeShapeType="1"/>
              <a:stCxn id="754748" idx="0"/>
              <a:endCxn id="754751" idx="3"/>
            </p:cNvCxnSpPr>
            <p:nvPr/>
          </p:nvCxnSpPr>
          <p:spPr bwMode="auto">
            <a:xfrm rot="16200000">
              <a:off x="2513" y="2868"/>
              <a:ext cx="142" cy="255"/>
            </a:xfrm>
            <a:prstGeom prst="curvedConnector3">
              <a:avLst>
                <a:gd name="adj1" fmla="val 4331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72" name="AutoShape 84"/>
            <p:cNvCxnSpPr>
              <a:cxnSpLocks noChangeShapeType="1"/>
              <a:stCxn id="754752" idx="0"/>
              <a:endCxn id="754751" idx="5"/>
            </p:cNvCxnSpPr>
            <p:nvPr/>
          </p:nvCxnSpPr>
          <p:spPr bwMode="auto">
            <a:xfrm rot="16200000">
              <a:off x="2750" y="2974"/>
              <a:ext cx="101" cy="3"/>
            </a:xfrm>
            <a:prstGeom prst="curvedConnector3">
              <a:avLst>
                <a:gd name="adj1" fmla="val 40542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73" name="AutoShape 85"/>
            <p:cNvCxnSpPr>
              <a:cxnSpLocks noChangeShapeType="1"/>
              <a:stCxn id="754755" idx="4"/>
              <a:endCxn id="754750" idx="6"/>
            </p:cNvCxnSpPr>
            <p:nvPr/>
          </p:nvCxnSpPr>
          <p:spPr bwMode="auto">
            <a:xfrm rot="5400000">
              <a:off x="2525" y="3134"/>
              <a:ext cx="184" cy="623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74" name="AutoShape 86"/>
            <p:cNvCxnSpPr>
              <a:cxnSpLocks noChangeShapeType="1"/>
              <a:stCxn id="754746" idx="0"/>
            </p:cNvCxnSpPr>
            <p:nvPr/>
          </p:nvCxnSpPr>
          <p:spPr bwMode="auto">
            <a:xfrm rot="16200000">
              <a:off x="2223" y="2677"/>
              <a:ext cx="164" cy="42"/>
            </a:xfrm>
            <a:prstGeom prst="curvedConnector3">
              <a:avLst>
                <a:gd name="adj1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75" name="AutoShape 87"/>
            <p:cNvCxnSpPr>
              <a:cxnSpLocks noChangeShapeType="1"/>
              <a:stCxn id="754755" idx="0"/>
              <a:endCxn id="754752" idx="4"/>
            </p:cNvCxnSpPr>
            <p:nvPr/>
          </p:nvCxnSpPr>
          <p:spPr bwMode="auto">
            <a:xfrm rot="5400000" flipH="1">
              <a:off x="2822" y="3125"/>
              <a:ext cx="83" cy="129"/>
            </a:xfrm>
            <a:prstGeom prst="curvedConnector3">
              <a:avLst>
                <a:gd name="adj1" fmla="val 49449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76" name="AutoShape 88"/>
            <p:cNvCxnSpPr>
              <a:cxnSpLocks noChangeShapeType="1"/>
              <a:stCxn id="754754" idx="6"/>
              <a:endCxn id="754756" idx="4"/>
            </p:cNvCxnSpPr>
            <p:nvPr/>
          </p:nvCxnSpPr>
          <p:spPr bwMode="auto">
            <a:xfrm flipV="1">
              <a:off x="3250" y="2862"/>
              <a:ext cx="107" cy="267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77" name="AutoShape 89"/>
            <p:cNvCxnSpPr>
              <a:cxnSpLocks noChangeShapeType="1"/>
              <a:stCxn id="754756" idx="2"/>
            </p:cNvCxnSpPr>
            <p:nvPr/>
          </p:nvCxnSpPr>
          <p:spPr bwMode="auto">
            <a:xfrm rot="10800000">
              <a:off x="2971" y="2534"/>
              <a:ext cx="322" cy="267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78" name="AutoShape 90"/>
            <p:cNvCxnSpPr>
              <a:cxnSpLocks noChangeShapeType="1"/>
              <a:stCxn id="754750" idx="4"/>
              <a:endCxn id="754757" idx="6"/>
            </p:cNvCxnSpPr>
            <p:nvPr/>
          </p:nvCxnSpPr>
          <p:spPr bwMode="auto">
            <a:xfrm rot="5400000" flipH="1" flipV="1">
              <a:off x="2437" y="2400"/>
              <a:ext cx="1003" cy="1395"/>
            </a:xfrm>
            <a:prstGeom prst="curvedConnector4">
              <a:avLst>
                <a:gd name="adj1" fmla="val 2690"/>
                <a:gd name="adj2" fmla="val 11032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4779" name="Text Box 91"/>
            <p:cNvSpPr txBox="1">
              <a:spLocks noChangeArrowheads="1"/>
            </p:cNvSpPr>
            <p:nvPr/>
          </p:nvSpPr>
          <p:spPr bwMode="auto">
            <a:xfrm>
              <a:off x="3696" y="3294"/>
              <a:ext cx="686" cy="3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en-US" sz="1800" smtClean="0">
                  <a:latin typeface="Times New Roman" pitchFamily="18" charset="0"/>
                  <a:cs typeface="Times New Roman" pitchFamily="18" charset="0"/>
                </a:rPr>
                <a:t>local sub-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800" smtClean="0">
                  <a:latin typeface="Times New Roman" pitchFamily="18" charset="0"/>
                  <a:cs typeface="Times New Roman" pitchFamily="18" charset="0"/>
                </a:rPr>
                <a:t>graph 2</a:t>
              </a:r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54780" name="Group 92"/>
          <p:cNvGrpSpPr>
            <a:grpSpLocks/>
          </p:cNvGrpSpPr>
          <p:nvPr/>
        </p:nvGrpSpPr>
        <p:grpSpPr bwMode="auto">
          <a:xfrm>
            <a:off x="2006600" y="1825625"/>
            <a:ext cx="5184775" cy="3025775"/>
            <a:chOff x="1247" y="1344"/>
            <a:chExt cx="3266" cy="1906"/>
          </a:xfrm>
          <a:solidFill>
            <a:srgbClr val="FFFFCC"/>
          </a:solidFill>
        </p:grpSpPr>
        <p:sp>
          <p:nvSpPr>
            <p:cNvPr id="754781" name="Rectangle 93"/>
            <p:cNvSpPr>
              <a:spLocks noChangeArrowheads="1"/>
            </p:cNvSpPr>
            <p:nvPr/>
          </p:nvSpPr>
          <p:spPr bwMode="auto">
            <a:xfrm>
              <a:off x="1247" y="1344"/>
              <a:ext cx="3266" cy="190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82" name="Oval 94"/>
            <p:cNvSpPr>
              <a:spLocks noChangeArrowheads="1"/>
            </p:cNvSpPr>
            <p:nvPr/>
          </p:nvSpPr>
          <p:spPr bwMode="auto">
            <a:xfrm>
              <a:off x="1838" y="2024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83" name="Oval 95"/>
            <p:cNvSpPr>
              <a:spLocks noChangeArrowheads="1"/>
            </p:cNvSpPr>
            <p:nvPr/>
          </p:nvSpPr>
          <p:spPr bwMode="auto">
            <a:xfrm>
              <a:off x="2200" y="184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84" name="Oval 96"/>
            <p:cNvSpPr>
              <a:spLocks noChangeArrowheads="1"/>
            </p:cNvSpPr>
            <p:nvPr/>
          </p:nvSpPr>
          <p:spPr bwMode="auto">
            <a:xfrm>
              <a:off x="2155" y="216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85" name="Oval 97"/>
            <p:cNvSpPr>
              <a:spLocks noChangeArrowheads="1"/>
            </p:cNvSpPr>
            <p:nvPr/>
          </p:nvSpPr>
          <p:spPr bwMode="auto">
            <a:xfrm>
              <a:off x="1928" y="2296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86" name="Oval 98"/>
            <p:cNvSpPr>
              <a:spLocks noChangeArrowheads="1"/>
            </p:cNvSpPr>
            <p:nvPr/>
          </p:nvSpPr>
          <p:spPr bwMode="auto">
            <a:xfrm>
              <a:off x="2337" y="2478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87" name="Oval 99"/>
            <p:cNvSpPr>
              <a:spLocks noChangeArrowheads="1"/>
            </p:cNvSpPr>
            <p:nvPr/>
          </p:nvSpPr>
          <p:spPr bwMode="auto">
            <a:xfrm>
              <a:off x="2200" y="2704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88" name="Oval 100"/>
            <p:cNvSpPr>
              <a:spLocks noChangeArrowheads="1"/>
            </p:cNvSpPr>
            <p:nvPr/>
          </p:nvSpPr>
          <p:spPr bwMode="auto">
            <a:xfrm>
              <a:off x="2110" y="293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89" name="Oval 101"/>
            <p:cNvSpPr>
              <a:spLocks noChangeArrowheads="1"/>
            </p:cNvSpPr>
            <p:nvPr/>
          </p:nvSpPr>
          <p:spPr bwMode="auto">
            <a:xfrm>
              <a:off x="2654" y="2205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90" name="Oval 102"/>
            <p:cNvSpPr>
              <a:spLocks noChangeArrowheads="1"/>
            </p:cNvSpPr>
            <p:nvPr/>
          </p:nvSpPr>
          <p:spPr bwMode="auto">
            <a:xfrm>
              <a:off x="2699" y="243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91" name="Oval 103"/>
            <p:cNvSpPr>
              <a:spLocks noChangeArrowheads="1"/>
            </p:cNvSpPr>
            <p:nvPr/>
          </p:nvSpPr>
          <p:spPr bwMode="auto">
            <a:xfrm>
              <a:off x="2881" y="216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92" name="Oval 104"/>
            <p:cNvSpPr>
              <a:spLocks noChangeArrowheads="1"/>
            </p:cNvSpPr>
            <p:nvPr/>
          </p:nvSpPr>
          <p:spPr bwMode="auto">
            <a:xfrm>
              <a:off x="3108" y="2478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93" name="Oval 105"/>
            <p:cNvSpPr>
              <a:spLocks noChangeArrowheads="1"/>
            </p:cNvSpPr>
            <p:nvPr/>
          </p:nvSpPr>
          <p:spPr bwMode="auto">
            <a:xfrm>
              <a:off x="2836" y="2659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94" name="Oval 106"/>
            <p:cNvSpPr>
              <a:spLocks noChangeArrowheads="1"/>
            </p:cNvSpPr>
            <p:nvPr/>
          </p:nvSpPr>
          <p:spPr bwMode="auto">
            <a:xfrm>
              <a:off x="3153" y="1888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95" name="Oval 107"/>
            <p:cNvSpPr>
              <a:spLocks noChangeArrowheads="1"/>
            </p:cNvSpPr>
            <p:nvPr/>
          </p:nvSpPr>
          <p:spPr bwMode="auto">
            <a:xfrm>
              <a:off x="3289" y="2115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96" name="Oval 108"/>
            <p:cNvSpPr>
              <a:spLocks noChangeArrowheads="1"/>
            </p:cNvSpPr>
            <p:nvPr/>
          </p:nvSpPr>
          <p:spPr bwMode="auto">
            <a:xfrm>
              <a:off x="2881" y="175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797" name="Oval 109"/>
            <p:cNvSpPr>
              <a:spLocks noChangeArrowheads="1"/>
            </p:cNvSpPr>
            <p:nvPr/>
          </p:nvSpPr>
          <p:spPr bwMode="auto">
            <a:xfrm>
              <a:off x="3516" y="1888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4798" name="AutoShape 110"/>
            <p:cNvCxnSpPr>
              <a:cxnSpLocks noChangeShapeType="1"/>
              <a:stCxn id="754782" idx="0"/>
              <a:endCxn id="754783" idx="1"/>
            </p:cNvCxnSpPr>
            <p:nvPr/>
          </p:nvCxnSpPr>
          <p:spPr bwMode="auto">
            <a:xfrm rot="16200000">
              <a:off x="1982" y="1786"/>
              <a:ext cx="162" cy="314"/>
            </a:xfrm>
            <a:prstGeom prst="curvedConnector3">
              <a:avLst>
                <a:gd name="adj1" fmla="val 148764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799" name="AutoShape 111"/>
            <p:cNvCxnSpPr>
              <a:cxnSpLocks noChangeShapeType="1"/>
              <a:stCxn id="754782" idx="5"/>
              <a:endCxn id="754785" idx="0"/>
            </p:cNvCxnSpPr>
            <p:nvPr/>
          </p:nvCxnSpPr>
          <p:spPr bwMode="auto">
            <a:xfrm rot="16200000" flipH="1">
              <a:off x="1897" y="2197"/>
              <a:ext cx="156" cy="42"/>
            </a:xfrm>
            <a:prstGeom prst="curvedConnector3">
              <a:avLst>
                <a:gd name="adj1" fmla="val 56412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00" name="AutoShape 112"/>
            <p:cNvCxnSpPr>
              <a:cxnSpLocks noChangeShapeType="1"/>
              <a:stCxn id="754782" idx="6"/>
              <a:endCxn id="754784" idx="1"/>
            </p:cNvCxnSpPr>
            <p:nvPr/>
          </p:nvCxnSpPr>
          <p:spPr bwMode="auto">
            <a:xfrm>
              <a:off x="1974" y="2092"/>
              <a:ext cx="201" cy="88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01" name="AutoShape 113"/>
            <p:cNvCxnSpPr>
              <a:cxnSpLocks noChangeShapeType="1"/>
              <a:stCxn id="754782" idx="2"/>
              <a:endCxn id="754788" idx="2"/>
            </p:cNvCxnSpPr>
            <p:nvPr/>
          </p:nvCxnSpPr>
          <p:spPr bwMode="auto">
            <a:xfrm rot="10800000" flipH="1" flipV="1">
              <a:off x="1838" y="2092"/>
              <a:ext cx="272" cy="907"/>
            </a:xfrm>
            <a:prstGeom prst="curvedConnector3">
              <a:avLst>
                <a:gd name="adj1" fmla="val -1213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02" name="AutoShape 114"/>
            <p:cNvCxnSpPr>
              <a:cxnSpLocks noChangeShapeType="1"/>
              <a:stCxn id="754796" idx="0"/>
              <a:endCxn id="754782" idx="1"/>
            </p:cNvCxnSpPr>
            <p:nvPr/>
          </p:nvCxnSpPr>
          <p:spPr bwMode="auto">
            <a:xfrm rot="16200000" flipH="1" flipV="1">
              <a:off x="2258" y="1352"/>
              <a:ext cx="292" cy="1091"/>
            </a:xfrm>
            <a:prstGeom prst="curvedConnector3">
              <a:avLst>
                <a:gd name="adj1" fmla="val -7226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03" name="AutoShape 115"/>
            <p:cNvCxnSpPr>
              <a:cxnSpLocks noChangeShapeType="1"/>
              <a:stCxn id="754783" idx="6"/>
              <a:endCxn id="754796" idx="2"/>
            </p:cNvCxnSpPr>
            <p:nvPr/>
          </p:nvCxnSpPr>
          <p:spPr bwMode="auto">
            <a:xfrm flipV="1">
              <a:off x="2336" y="1820"/>
              <a:ext cx="545" cy="90"/>
            </a:xfrm>
            <a:prstGeom prst="curvedConnector3">
              <a:avLst>
                <a:gd name="adj1" fmla="val 4990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04" name="AutoShape 116"/>
            <p:cNvCxnSpPr>
              <a:cxnSpLocks noChangeShapeType="1"/>
              <a:stCxn id="754785" idx="6"/>
              <a:endCxn id="754786" idx="2"/>
            </p:cNvCxnSpPr>
            <p:nvPr/>
          </p:nvCxnSpPr>
          <p:spPr bwMode="auto">
            <a:xfrm>
              <a:off x="2064" y="2364"/>
              <a:ext cx="273" cy="182"/>
            </a:xfrm>
            <a:prstGeom prst="curvedConnector3">
              <a:avLst>
                <a:gd name="adj1" fmla="val 49815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05" name="AutoShape 117"/>
            <p:cNvCxnSpPr>
              <a:cxnSpLocks noChangeShapeType="1"/>
              <a:stCxn id="754785" idx="6"/>
              <a:endCxn id="754784" idx="4"/>
            </p:cNvCxnSpPr>
            <p:nvPr/>
          </p:nvCxnSpPr>
          <p:spPr bwMode="auto">
            <a:xfrm flipV="1">
              <a:off x="2064" y="2296"/>
              <a:ext cx="159" cy="68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06" name="AutoShape 118"/>
            <p:cNvCxnSpPr>
              <a:cxnSpLocks noChangeShapeType="1"/>
              <a:stCxn id="754786" idx="4"/>
              <a:endCxn id="754787" idx="0"/>
            </p:cNvCxnSpPr>
            <p:nvPr/>
          </p:nvCxnSpPr>
          <p:spPr bwMode="auto">
            <a:xfrm rot="5400000">
              <a:off x="2292" y="2590"/>
              <a:ext cx="90" cy="137"/>
            </a:xfrm>
            <a:prstGeom prst="curvedConnector3">
              <a:avLst>
                <a:gd name="adj1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07" name="AutoShape 119"/>
            <p:cNvCxnSpPr>
              <a:cxnSpLocks noChangeShapeType="1"/>
              <a:stCxn id="754788" idx="7"/>
              <a:endCxn id="754787" idx="4"/>
            </p:cNvCxnSpPr>
            <p:nvPr/>
          </p:nvCxnSpPr>
          <p:spPr bwMode="auto">
            <a:xfrm rot="16200000">
              <a:off x="2191" y="2875"/>
              <a:ext cx="111" cy="42"/>
            </a:xfrm>
            <a:prstGeom prst="curvedConnector3">
              <a:avLst>
                <a:gd name="adj1" fmla="val 5856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08" name="AutoShape 120"/>
            <p:cNvCxnSpPr>
              <a:cxnSpLocks noChangeShapeType="1"/>
              <a:stCxn id="754787" idx="2"/>
              <a:endCxn id="754785" idx="4"/>
            </p:cNvCxnSpPr>
            <p:nvPr/>
          </p:nvCxnSpPr>
          <p:spPr bwMode="auto">
            <a:xfrm rot="10800000">
              <a:off x="1996" y="2432"/>
              <a:ext cx="204" cy="340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09" name="AutoShape 121"/>
            <p:cNvCxnSpPr>
              <a:cxnSpLocks noChangeShapeType="1"/>
              <a:stCxn id="754787" idx="6"/>
              <a:endCxn id="754793" idx="2"/>
            </p:cNvCxnSpPr>
            <p:nvPr/>
          </p:nvCxnSpPr>
          <p:spPr bwMode="auto">
            <a:xfrm flipV="1">
              <a:off x="2336" y="2727"/>
              <a:ext cx="500" cy="45"/>
            </a:xfrm>
            <a:prstGeom prst="curvedConnector3">
              <a:avLst>
                <a:gd name="adj1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10" name="AutoShape 122"/>
            <p:cNvCxnSpPr>
              <a:cxnSpLocks noChangeShapeType="1"/>
              <a:stCxn id="754793" idx="6"/>
              <a:endCxn id="754792" idx="4"/>
            </p:cNvCxnSpPr>
            <p:nvPr/>
          </p:nvCxnSpPr>
          <p:spPr bwMode="auto">
            <a:xfrm flipV="1">
              <a:off x="2972" y="2614"/>
              <a:ext cx="204" cy="113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11" name="AutoShape 123"/>
            <p:cNvCxnSpPr>
              <a:cxnSpLocks noChangeShapeType="1"/>
              <a:stCxn id="754792" idx="6"/>
              <a:endCxn id="754797" idx="6"/>
            </p:cNvCxnSpPr>
            <p:nvPr/>
          </p:nvCxnSpPr>
          <p:spPr bwMode="auto">
            <a:xfrm flipV="1">
              <a:off x="3244" y="1956"/>
              <a:ext cx="408" cy="590"/>
            </a:xfrm>
            <a:prstGeom prst="curvedConnector3">
              <a:avLst>
                <a:gd name="adj1" fmla="val 11838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12" name="AutoShape 124"/>
            <p:cNvCxnSpPr>
              <a:cxnSpLocks noChangeShapeType="1"/>
              <a:stCxn id="754797" idx="2"/>
              <a:endCxn id="754794" idx="6"/>
            </p:cNvCxnSpPr>
            <p:nvPr/>
          </p:nvCxnSpPr>
          <p:spPr bwMode="auto">
            <a:xfrm rot="10800000">
              <a:off x="3289" y="1956"/>
              <a:ext cx="227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13" name="AutoShape 125"/>
            <p:cNvCxnSpPr>
              <a:cxnSpLocks noChangeShapeType="1"/>
              <a:stCxn id="754796" idx="6"/>
              <a:endCxn id="754794" idx="1"/>
            </p:cNvCxnSpPr>
            <p:nvPr/>
          </p:nvCxnSpPr>
          <p:spPr bwMode="auto">
            <a:xfrm>
              <a:off x="3017" y="1820"/>
              <a:ext cx="156" cy="88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14" name="AutoShape 126"/>
            <p:cNvCxnSpPr>
              <a:cxnSpLocks noChangeShapeType="1"/>
              <a:stCxn id="754796" idx="6"/>
              <a:endCxn id="754797" idx="0"/>
            </p:cNvCxnSpPr>
            <p:nvPr/>
          </p:nvCxnSpPr>
          <p:spPr bwMode="auto">
            <a:xfrm>
              <a:off x="3017" y="1820"/>
              <a:ext cx="567" cy="68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15" name="AutoShape 127"/>
            <p:cNvCxnSpPr>
              <a:cxnSpLocks noChangeShapeType="1"/>
              <a:stCxn id="754794" idx="5"/>
              <a:endCxn id="754795" idx="1"/>
            </p:cNvCxnSpPr>
            <p:nvPr/>
          </p:nvCxnSpPr>
          <p:spPr bwMode="auto">
            <a:xfrm rot="16200000" flipH="1">
              <a:off x="3223" y="2050"/>
              <a:ext cx="131" cy="40"/>
            </a:xfrm>
            <a:prstGeom prst="curvedConnector3">
              <a:avLst>
                <a:gd name="adj1" fmla="val 4962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16" name="AutoShape 128"/>
            <p:cNvCxnSpPr>
              <a:cxnSpLocks noChangeShapeType="1"/>
              <a:stCxn id="754797" idx="4"/>
              <a:endCxn id="754795" idx="6"/>
            </p:cNvCxnSpPr>
            <p:nvPr/>
          </p:nvCxnSpPr>
          <p:spPr bwMode="auto">
            <a:xfrm rot="5400000">
              <a:off x="3425" y="2024"/>
              <a:ext cx="159" cy="159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17" name="AutoShape 129"/>
            <p:cNvCxnSpPr>
              <a:cxnSpLocks noChangeShapeType="1"/>
              <a:stCxn id="754791" idx="5"/>
              <a:endCxn id="754792" idx="0"/>
            </p:cNvCxnSpPr>
            <p:nvPr/>
          </p:nvCxnSpPr>
          <p:spPr bwMode="auto">
            <a:xfrm rot="16200000" flipH="1">
              <a:off x="2986" y="2287"/>
              <a:ext cx="202" cy="179"/>
            </a:xfrm>
            <a:prstGeom prst="curvedConnector3">
              <a:avLst>
                <a:gd name="adj1" fmla="val 54949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18" name="AutoShape 130"/>
            <p:cNvCxnSpPr>
              <a:cxnSpLocks noChangeShapeType="1"/>
              <a:stCxn id="754792" idx="2"/>
              <a:endCxn id="754790" idx="6"/>
            </p:cNvCxnSpPr>
            <p:nvPr/>
          </p:nvCxnSpPr>
          <p:spPr bwMode="auto">
            <a:xfrm rot="10800000">
              <a:off x="2835" y="2500"/>
              <a:ext cx="273" cy="46"/>
            </a:xfrm>
            <a:prstGeom prst="curvedConnector3">
              <a:avLst>
                <a:gd name="adj1" fmla="val 49815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19" name="AutoShape 131"/>
            <p:cNvCxnSpPr>
              <a:cxnSpLocks noChangeShapeType="1"/>
              <a:stCxn id="754789" idx="1"/>
              <a:endCxn id="754791" idx="0"/>
            </p:cNvCxnSpPr>
            <p:nvPr/>
          </p:nvCxnSpPr>
          <p:spPr bwMode="auto">
            <a:xfrm rot="16200000">
              <a:off x="2779" y="2055"/>
              <a:ext cx="65" cy="275"/>
            </a:xfrm>
            <a:prstGeom prst="curvedConnector3">
              <a:avLst>
                <a:gd name="adj1" fmla="val 18307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20" name="AutoShape 132"/>
            <p:cNvCxnSpPr>
              <a:cxnSpLocks noChangeShapeType="1"/>
              <a:stCxn id="754786" idx="0"/>
              <a:endCxn id="754789" idx="3"/>
            </p:cNvCxnSpPr>
            <p:nvPr/>
          </p:nvCxnSpPr>
          <p:spPr bwMode="auto">
            <a:xfrm rot="16200000">
              <a:off x="2461" y="2265"/>
              <a:ext cx="157" cy="269"/>
            </a:xfrm>
            <a:prstGeom prst="curvedConnector3">
              <a:avLst>
                <a:gd name="adj1" fmla="val 4331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21" name="AutoShape 133"/>
            <p:cNvCxnSpPr>
              <a:cxnSpLocks noChangeShapeType="1"/>
              <a:stCxn id="754790" idx="0"/>
              <a:endCxn id="754789" idx="5"/>
            </p:cNvCxnSpPr>
            <p:nvPr/>
          </p:nvCxnSpPr>
          <p:spPr bwMode="auto">
            <a:xfrm rot="16200000">
              <a:off x="2713" y="2375"/>
              <a:ext cx="111" cy="3"/>
            </a:xfrm>
            <a:prstGeom prst="curvedConnector3">
              <a:avLst>
                <a:gd name="adj1" fmla="val 40542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22" name="AutoShape 134"/>
            <p:cNvCxnSpPr>
              <a:cxnSpLocks noChangeShapeType="1"/>
              <a:stCxn id="754793" idx="4"/>
              <a:endCxn id="754788" idx="6"/>
            </p:cNvCxnSpPr>
            <p:nvPr/>
          </p:nvCxnSpPr>
          <p:spPr bwMode="auto">
            <a:xfrm rot="5400000">
              <a:off x="2473" y="2568"/>
              <a:ext cx="204" cy="658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23" name="AutoShape 135"/>
            <p:cNvCxnSpPr>
              <a:cxnSpLocks noChangeShapeType="1"/>
              <a:stCxn id="754783" idx="5"/>
              <a:endCxn id="754789" idx="2"/>
            </p:cNvCxnSpPr>
            <p:nvPr/>
          </p:nvCxnSpPr>
          <p:spPr bwMode="auto">
            <a:xfrm rot="16200000" flipH="1">
              <a:off x="2327" y="1947"/>
              <a:ext cx="315" cy="338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24" name="AutoShape 136"/>
            <p:cNvCxnSpPr>
              <a:cxnSpLocks noChangeShapeType="1"/>
              <a:stCxn id="754784" idx="0"/>
              <a:endCxn id="754783" idx="4"/>
            </p:cNvCxnSpPr>
            <p:nvPr/>
          </p:nvCxnSpPr>
          <p:spPr bwMode="auto">
            <a:xfrm rot="16200000">
              <a:off x="2155" y="2046"/>
              <a:ext cx="182" cy="45"/>
            </a:xfrm>
            <a:prstGeom prst="curvedConnector3">
              <a:avLst>
                <a:gd name="adj1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25" name="AutoShape 137"/>
            <p:cNvCxnSpPr>
              <a:cxnSpLocks noChangeShapeType="1"/>
              <a:stCxn id="754793" idx="0"/>
              <a:endCxn id="754790" idx="4"/>
            </p:cNvCxnSpPr>
            <p:nvPr/>
          </p:nvCxnSpPr>
          <p:spPr bwMode="auto">
            <a:xfrm rot="5400000" flipH="1">
              <a:off x="2790" y="2545"/>
              <a:ext cx="91" cy="137"/>
            </a:xfrm>
            <a:prstGeom prst="curvedConnector3">
              <a:avLst>
                <a:gd name="adj1" fmla="val 49449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26" name="AutoShape 138"/>
            <p:cNvCxnSpPr>
              <a:cxnSpLocks noChangeShapeType="1"/>
              <a:stCxn id="754792" idx="6"/>
              <a:endCxn id="754795" idx="4"/>
            </p:cNvCxnSpPr>
            <p:nvPr/>
          </p:nvCxnSpPr>
          <p:spPr bwMode="auto">
            <a:xfrm flipV="1">
              <a:off x="3244" y="2251"/>
              <a:ext cx="113" cy="295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27" name="AutoShape 139"/>
            <p:cNvCxnSpPr>
              <a:cxnSpLocks noChangeShapeType="1"/>
              <a:stCxn id="754795" idx="2"/>
              <a:endCxn id="754796" idx="4"/>
            </p:cNvCxnSpPr>
            <p:nvPr/>
          </p:nvCxnSpPr>
          <p:spPr bwMode="auto">
            <a:xfrm rot="10800000">
              <a:off x="2949" y="1888"/>
              <a:ext cx="340" cy="295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4828" name="AutoShape 140"/>
            <p:cNvCxnSpPr>
              <a:cxnSpLocks noChangeShapeType="1"/>
              <a:stCxn id="754788" idx="4"/>
              <a:endCxn id="754797" idx="7"/>
            </p:cNvCxnSpPr>
            <p:nvPr/>
          </p:nvCxnSpPr>
          <p:spPr bwMode="auto">
            <a:xfrm rot="5400000" flipH="1" flipV="1">
              <a:off x="2325" y="1761"/>
              <a:ext cx="1159" cy="1454"/>
            </a:xfrm>
            <a:prstGeom prst="curvedConnector5">
              <a:avLst>
                <a:gd name="adj1" fmla="val 3019"/>
                <a:gd name="adj2" fmla="val 117537"/>
                <a:gd name="adj3" fmla="val 114148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4829" name="Text Box 141"/>
            <p:cNvSpPr txBox="1">
              <a:spLocks noChangeArrowheads="1"/>
            </p:cNvSpPr>
            <p:nvPr/>
          </p:nvSpPr>
          <p:spPr bwMode="auto">
            <a:xfrm>
              <a:off x="3244" y="1390"/>
              <a:ext cx="847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smtClean="0">
                  <a:latin typeface="Times New Roman" pitchFamily="18" charset="0"/>
                  <a:cs typeface="Times New Roman" pitchFamily="18" charset="0"/>
                </a:rPr>
                <a:t>global graph</a:t>
              </a:r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54830" name="Text Box 142"/>
          <p:cNvSpPr txBox="1">
            <a:spLocks noChangeArrowheads="1"/>
          </p:cNvSpPr>
          <p:nvPr/>
        </p:nvSpPr>
        <p:spPr bwMode="auto">
          <a:xfrm>
            <a:off x="4572000" y="31416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4831" name="Oval 143"/>
          <p:cNvSpPr>
            <a:spLocks noChangeArrowheads="1"/>
          </p:cNvSpPr>
          <p:nvPr/>
        </p:nvSpPr>
        <p:spPr bwMode="auto">
          <a:xfrm rot="-1521979">
            <a:off x="2309813" y="2138363"/>
            <a:ext cx="3167062" cy="1409700"/>
          </a:xfrm>
          <a:prstGeom prst="ellipse">
            <a:avLst/>
          </a:prstGeom>
          <a:solidFill>
            <a:srgbClr val="66FF33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4832" name="Oval 144"/>
          <p:cNvSpPr>
            <a:spLocks noChangeArrowheads="1"/>
          </p:cNvSpPr>
          <p:nvPr/>
        </p:nvSpPr>
        <p:spPr bwMode="auto">
          <a:xfrm rot="443207">
            <a:off x="2992438" y="2052638"/>
            <a:ext cx="3600450" cy="930275"/>
          </a:xfrm>
          <a:prstGeom prst="ellipse">
            <a:avLst/>
          </a:prstGeom>
          <a:solidFill>
            <a:srgbClr val="FFFF66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4833" name="Oval 145"/>
          <p:cNvSpPr>
            <a:spLocks noChangeArrowheads="1"/>
          </p:cNvSpPr>
          <p:nvPr/>
        </p:nvSpPr>
        <p:spPr bwMode="auto">
          <a:xfrm>
            <a:off x="2124075" y="2781300"/>
            <a:ext cx="4465638" cy="1728788"/>
          </a:xfrm>
          <a:prstGeom prst="ellipse">
            <a:avLst/>
          </a:prstGeom>
          <a:solidFill>
            <a:srgbClr val="FF6600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4834" name="Text Box 146"/>
          <p:cNvSpPr txBox="1">
            <a:spLocks noChangeArrowheads="1"/>
          </p:cNvSpPr>
          <p:nvPr/>
        </p:nvSpPr>
        <p:spPr bwMode="auto">
          <a:xfrm>
            <a:off x="76200" y="5029200"/>
            <a:ext cx="9089348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Generalizable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to graph analysis applied to:</a:t>
            </a:r>
          </a:p>
          <a:p>
            <a:pPr eaLnBrk="1" hangingPunct="1">
              <a:buFontTx/>
              <a:buChar char="•"/>
            </a:pP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Pages, sites, tags, users, groups, queries, clicks, opinions, etc. as nodes</a:t>
            </a:r>
          </a:p>
          <a:p>
            <a:pPr eaLnBrk="1" hangingPunct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Assessment and interaction relations as weighted edges</a:t>
            </a:r>
          </a:p>
          <a:p>
            <a:pPr eaLnBrk="1" hangingPunct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Can compute various notions of authority, reputation, trust, quality</a:t>
            </a:r>
          </a:p>
          <a:p>
            <a:pPr eaLnBrk="1" hangingPunct="1"/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Date Placeholder 1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54" name="Slide Number Placeholder 1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5" name="Footer Placeholder 1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023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54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5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5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831" grpId="0" animBg="1"/>
      <p:bldP spid="754831" grpId="1" animBg="1"/>
      <p:bldP spid="754832" grpId="0" animBg="1"/>
      <p:bldP spid="754832" grpId="1" animBg="1"/>
      <p:bldP spid="754833" grpId="0" animBg="1"/>
      <p:bldP spid="75483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100012" y="76200"/>
            <a:ext cx="9577388" cy="69215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JXP (Juxtaposed Approximate </a:t>
            </a:r>
            <a:r>
              <a:rPr lang="en-US" sz="4000" dirty="0" err="1" smtClean="0"/>
              <a:t>PageRank</a:t>
            </a:r>
            <a:r>
              <a:rPr lang="en-US" sz="4000" dirty="0" smtClean="0"/>
              <a:t>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[J.X. </a:t>
            </a:r>
            <a:r>
              <a:rPr lang="en-US" sz="2000" dirty="0" err="1" smtClean="0">
                <a:solidFill>
                  <a:schemeClr val="tx1"/>
                </a:solidFill>
              </a:rPr>
              <a:t>Parreira</a:t>
            </a:r>
            <a:r>
              <a:rPr lang="en-US" sz="2000" dirty="0" smtClean="0">
                <a:solidFill>
                  <a:schemeClr val="tx1"/>
                </a:solidFill>
              </a:rPr>
              <a:t> et al.: </a:t>
            </a:r>
            <a:r>
              <a:rPr lang="en-US" sz="2000" dirty="0" err="1" smtClean="0">
                <a:solidFill>
                  <a:schemeClr val="tx1"/>
                </a:solidFill>
              </a:rPr>
              <a:t>WebDB</a:t>
            </a:r>
            <a:r>
              <a:rPr lang="en-US" sz="2000" dirty="0" smtClean="0">
                <a:solidFill>
                  <a:schemeClr val="tx1"/>
                </a:solidFill>
              </a:rPr>
              <a:t> 05, VLDB 06, VLDB Journal]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55718" name="Text Box 6"/>
          <p:cNvSpPr txBox="1">
            <a:spLocks noChangeArrowheads="1"/>
          </p:cNvSpPr>
          <p:nvPr/>
        </p:nvSpPr>
        <p:spPr bwMode="auto">
          <a:xfrm>
            <a:off x="69850" y="990600"/>
            <a:ext cx="6228821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Scalable, decentralized P2P algorithm based on: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Markov-chain aggregation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600" b="0" dirty="0" err="1" smtClean="0">
                <a:latin typeface="Times New Roman" pitchFamily="18" charset="0"/>
                <a:cs typeface="Times New Roman" pitchFamily="18" charset="0"/>
              </a:rPr>
              <a:t>Courtois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 1977, Meyer 1988] 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5719" name="Text Box 7"/>
          <p:cNvSpPr txBox="1">
            <a:spLocks noChangeArrowheads="1"/>
          </p:cNvSpPr>
          <p:nvPr/>
        </p:nvSpPr>
        <p:spPr bwMode="auto">
          <a:xfrm>
            <a:off x="304800" y="1830089"/>
            <a:ext cx="59987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ach peer represents external, a priori unknown part of </a:t>
            </a:r>
          </a:p>
          <a:p>
            <a:pPr eaLnBrk="1" hangingPunct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the global graph by one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superstate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 node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5720" name="Text Box 8"/>
          <p:cNvSpPr txBox="1">
            <a:spLocks noChangeArrowheads="1"/>
          </p:cNvSpPr>
          <p:nvPr/>
        </p:nvSpPr>
        <p:spPr bwMode="auto">
          <a:xfrm>
            <a:off x="323850" y="2571452"/>
            <a:ext cx="504657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Peers meet randomly:</a:t>
            </a:r>
          </a:p>
          <a:p>
            <a:pPr eaLnBrk="1" hangingPunct="1"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Exchange local graph fragments &amp; PR vectors</a:t>
            </a:r>
          </a:p>
          <a:p>
            <a:pPr eaLnBrk="1" hangingPunct="1"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earn incoming edges to nodes of local graph</a:t>
            </a:r>
          </a:p>
          <a:p>
            <a:pPr eaLnBrk="1" hangingPunct="1"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ompute local PR on enhanced local graph</a:t>
            </a:r>
          </a:p>
          <a:p>
            <a:pPr eaLnBrk="1" hangingPunct="1"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eep only improved PR and own local graph</a:t>
            </a:r>
          </a:p>
          <a:p>
            <a:pPr eaLnBrk="1" hangingPunct="1"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on’t keep other peers’ graph fragments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5721" name="Text Box 9"/>
          <p:cNvSpPr txBox="1">
            <a:spLocks noChangeArrowheads="1"/>
          </p:cNvSpPr>
          <p:nvPr/>
        </p:nvSpPr>
        <p:spPr bwMode="auto">
          <a:xfrm>
            <a:off x="323850" y="4796135"/>
            <a:ext cx="6541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Theorem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 JXP scores converge to global PR scores.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5722" name="Text Box 10"/>
          <p:cNvSpPr txBox="1">
            <a:spLocks noChangeArrowheads="1"/>
          </p:cNvSpPr>
          <p:nvPr/>
        </p:nvSpPr>
        <p:spPr bwMode="auto">
          <a:xfrm>
            <a:off x="304800" y="5387471"/>
            <a:ext cx="888256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Convergence sped up by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biased p2pDating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strategy: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P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refer peers whose node set of outgoing links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has high overlaps with our node set (e.g., Bloom filters as synopses).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5723" name="Picture 11" descr="_Subjects_Computers_NP20_DP0_RL100_AGN_T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67399" y="2140230"/>
            <a:ext cx="3412156" cy="2655905"/>
          </a:xfrm>
          <a:noFill/>
          <a:ln/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685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21" grpId="0"/>
      <p:bldP spid="7557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4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JXP Algorithm at Work (1)</a:t>
            </a:r>
            <a:endParaRPr lang="en-US" sz="4000" dirty="0"/>
          </a:p>
        </p:txBody>
      </p:sp>
      <p:sp>
        <p:nvSpPr>
          <p:cNvPr id="756748" name="Oval 12"/>
          <p:cNvSpPr>
            <a:spLocks noChangeArrowheads="1"/>
          </p:cNvSpPr>
          <p:nvPr/>
        </p:nvSpPr>
        <p:spPr bwMode="auto">
          <a:xfrm>
            <a:off x="4067175" y="1989138"/>
            <a:ext cx="3240088" cy="31686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49" name="Oval 13"/>
          <p:cNvSpPr>
            <a:spLocks noChangeArrowheads="1"/>
          </p:cNvSpPr>
          <p:nvPr/>
        </p:nvSpPr>
        <p:spPr bwMode="auto">
          <a:xfrm>
            <a:off x="4572000" y="2276475"/>
            <a:ext cx="1944688" cy="1223963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50" name="Oval 14"/>
          <p:cNvSpPr>
            <a:spLocks noChangeArrowheads="1"/>
          </p:cNvSpPr>
          <p:nvPr/>
        </p:nvSpPr>
        <p:spPr bwMode="auto">
          <a:xfrm>
            <a:off x="4572000" y="3789363"/>
            <a:ext cx="1871663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51" name="Oval 15"/>
          <p:cNvSpPr>
            <a:spLocks noChangeArrowheads="1"/>
          </p:cNvSpPr>
          <p:nvPr/>
        </p:nvSpPr>
        <p:spPr bwMode="auto">
          <a:xfrm>
            <a:off x="1042988" y="2420938"/>
            <a:ext cx="2087562" cy="1800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52" name="Oval 16"/>
          <p:cNvSpPr>
            <a:spLocks noChangeArrowheads="1"/>
          </p:cNvSpPr>
          <p:nvPr/>
        </p:nvSpPr>
        <p:spPr bwMode="auto">
          <a:xfrm>
            <a:off x="2266950" y="24923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53" name="Oval 17"/>
          <p:cNvSpPr>
            <a:spLocks noChangeArrowheads="1"/>
          </p:cNvSpPr>
          <p:nvPr/>
        </p:nvSpPr>
        <p:spPr bwMode="auto">
          <a:xfrm>
            <a:off x="1906588" y="328453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54" name="Oval 18"/>
          <p:cNvSpPr>
            <a:spLocks noChangeArrowheads="1"/>
          </p:cNvSpPr>
          <p:nvPr/>
        </p:nvSpPr>
        <p:spPr bwMode="auto">
          <a:xfrm>
            <a:off x="2843213" y="306863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55" name="Oval 19"/>
          <p:cNvSpPr>
            <a:spLocks noChangeArrowheads="1"/>
          </p:cNvSpPr>
          <p:nvPr/>
        </p:nvSpPr>
        <p:spPr bwMode="auto">
          <a:xfrm>
            <a:off x="2627313" y="3644900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56" name="Oval 20"/>
          <p:cNvSpPr>
            <a:spLocks noChangeArrowheads="1"/>
          </p:cNvSpPr>
          <p:nvPr/>
        </p:nvSpPr>
        <p:spPr bwMode="auto">
          <a:xfrm>
            <a:off x="1763713" y="3933825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6757" name="AutoShape 21"/>
          <p:cNvCxnSpPr>
            <a:cxnSpLocks noChangeShapeType="1"/>
            <a:stCxn id="756752" idx="4"/>
            <a:endCxn id="756753" idx="1"/>
          </p:cNvCxnSpPr>
          <p:nvPr/>
        </p:nvCxnSpPr>
        <p:spPr bwMode="auto">
          <a:xfrm rot="5400000">
            <a:off x="1906588" y="2822575"/>
            <a:ext cx="547687" cy="461963"/>
          </a:xfrm>
          <a:prstGeom prst="curvedConnector3">
            <a:avLst>
              <a:gd name="adj1" fmla="val 457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58" name="AutoShape 22"/>
          <p:cNvCxnSpPr>
            <a:cxnSpLocks noChangeShapeType="1"/>
            <a:stCxn id="756754" idx="4"/>
            <a:endCxn id="756755" idx="7"/>
          </p:cNvCxnSpPr>
          <p:nvPr/>
        </p:nvCxnSpPr>
        <p:spPr bwMode="auto">
          <a:xfrm rot="5400000">
            <a:off x="2763838" y="3463925"/>
            <a:ext cx="331788" cy="115887"/>
          </a:xfrm>
          <a:prstGeom prst="curvedConnector3">
            <a:avLst>
              <a:gd name="adj1" fmla="val 4306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59" name="AutoShape 23"/>
          <p:cNvCxnSpPr>
            <a:cxnSpLocks noChangeShapeType="1"/>
            <a:stCxn id="756753" idx="5"/>
            <a:endCxn id="756755" idx="1"/>
          </p:cNvCxnSpPr>
          <p:nvPr/>
        </p:nvCxnSpPr>
        <p:spPr bwMode="auto">
          <a:xfrm rot="16200000" flipH="1">
            <a:off x="2331244" y="3348832"/>
            <a:ext cx="158750" cy="519112"/>
          </a:xfrm>
          <a:prstGeom prst="curvedConnector3">
            <a:avLst>
              <a:gd name="adj1" fmla="val 49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60" name="AutoShape 24"/>
          <p:cNvCxnSpPr>
            <a:cxnSpLocks noChangeShapeType="1"/>
            <a:stCxn id="756756" idx="6"/>
            <a:endCxn id="756755" idx="2"/>
          </p:cNvCxnSpPr>
          <p:nvPr/>
        </p:nvCxnSpPr>
        <p:spPr bwMode="auto">
          <a:xfrm flipV="1">
            <a:off x="2051050" y="3789363"/>
            <a:ext cx="576263" cy="288925"/>
          </a:xfrm>
          <a:prstGeom prst="curved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6761" name="Text Box 25"/>
          <p:cNvSpPr txBox="1">
            <a:spLocks noChangeArrowheads="1"/>
          </p:cNvSpPr>
          <p:nvPr/>
        </p:nvSpPr>
        <p:spPr bwMode="auto">
          <a:xfrm>
            <a:off x="1042988" y="2997200"/>
            <a:ext cx="40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smtClean="0">
                <a:latin typeface="Lucida Handwriting" pitchFamily="66" charset="0"/>
              </a:rPr>
              <a:t>G</a:t>
            </a:r>
            <a:endParaRPr lang="en-US" sz="2400" b="0">
              <a:latin typeface="Lucida Handwriting" pitchFamily="66" charset="0"/>
            </a:endParaRPr>
          </a:p>
        </p:txBody>
      </p:sp>
      <p:sp>
        <p:nvSpPr>
          <p:cNvPr id="756762" name="Oval 26"/>
          <p:cNvSpPr>
            <a:spLocks noChangeArrowheads="1"/>
          </p:cNvSpPr>
          <p:nvPr/>
        </p:nvSpPr>
        <p:spPr bwMode="auto">
          <a:xfrm>
            <a:off x="1474788" y="2781300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63" name="Oval 27"/>
          <p:cNvSpPr>
            <a:spLocks noChangeArrowheads="1"/>
          </p:cNvSpPr>
          <p:nvPr/>
        </p:nvSpPr>
        <p:spPr bwMode="auto">
          <a:xfrm>
            <a:off x="1403350" y="3429000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64" name="Oval 28"/>
          <p:cNvSpPr>
            <a:spLocks noChangeArrowheads="1"/>
          </p:cNvSpPr>
          <p:nvPr/>
        </p:nvSpPr>
        <p:spPr bwMode="auto">
          <a:xfrm>
            <a:off x="4932363" y="3141663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65" name="Oval 29"/>
          <p:cNvSpPr>
            <a:spLocks noChangeArrowheads="1"/>
          </p:cNvSpPr>
          <p:nvPr/>
        </p:nvSpPr>
        <p:spPr bwMode="auto">
          <a:xfrm>
            <a:off x="4572000" y="2636838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66" name="Oval 30"/>
          <p:cNvSpPr>
            <a:spLocks noChangeArrowheads="1"/>
          </p:cNvSpPr>
          <p:nvPr/>
        </p:nvSpPr>
        <p:spPr bwMode="auto">
          <a:xfrm>
            <a:off x="5003800" y="2349500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67" name="Oval 31"/>
          <p:cNvSpPr>
            <a:spLocks noChangeArrowheads="1"/>
          </p:cNvSpPr>
          <p:nvPr/>
        </p:nvSpPr>
        <p:spPr bwMode="auto">
          <a:xfrm>
            <a:off x="5435600" y="2636838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68" name="Oval 32"/>
          <p:cNvSpPr>
            <a:spLocks noChangeArrowheads="1"/>
          </p:cNvSpPr>
          <p:nvPr/>
        </p:nvSpPr>
        <p:spPr bwMode="auto">
          <a:xfrm>
            <a:off x="6227763" y="263683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69" name="Oval 33"/>
          <p:cNvSpPr>
            <a:spLocks noChangeArrowheads="1"/>
          </p:cNvSpPr>
          <p:nvPr/>
        </p:nvSpPr>
        <p:spPr bwMode="auto">
          <a:xfrm>
            <a:off x="4643438" y="4005263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70" name="Oval 34"/>
          <p:cNvSpPr>
            <a:spLocks noChangeArrowheads="1"/>
          </p:cNvSpPr>
          <p:nvPr/>
        </p:nvSpPr>
        <p:spPr bwMode="auto">
          <a:xfrm>
            <a:off x="4902994" y="4534733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71" name="Oval 35"/>
          <p:cNvSpPr>
            <a:spLocks noChangeArrowheads="1"/>
          </p:cNvSpPr>
          <p:nvPr/>
        </p:nvSpPr>
        <p:spPr bwMode="auto">
          <a:xfrm>
            <a:off x="5291138" y="3789363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72" name="Oval 36"/>
          <p:cNvSpPr>
            <a:spLocks noChangeArrowheads="1"/>
          </p:cNvSpPr>
          <p:nvPr/>
        </p:nvSpPr>
        <p:spPr bwMode="auto">
          <a:xfrm>
            <a:off x="5507038" y="4292600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6773" name="AutoShape 37"/>
          <p:cNvCxnSpPr>
            <a:cxnSpLocks noChangeShapeType="1"/>
            <a:stCxn id="756753" idx="7"/>
            <a:endCxn id="756754" idx="2"/>
          </p:cNvCxnSpPr>
          <p:nvPr/>
        </p:nvCxnSpPr>
        <p:spPr bwMode="auto">
          <a:xfrm rot="16200000">
            <a:off x="2439988" y="2924175"/>
            <a:ext cx="114300" cy="692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74" name="AutoShape 38"/>
          <p:cNvCxnSpPr>
            <a:cxnSpLocks noChangeShapeType="1"/>
            <a:stCxn id="756752" idx="2"/>
            <a:endCxn id="756762" idx="6"/>
          </p:cNvCxnSpPr>
          <p:nvPr/>
        </p:nvCxnSpPr>
        <p:spPr bwMode="auto">
          <a:xfrm rot="10800000" flipV="1">
            <a:off x="1762125" y="2636838"/>
            <a:ext cx="504825" cy="2889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75" name="AutoShape 39"/>
          <p:cNvCxnSpPr>
            <a:cxnSpLocks noChangeShapeType="1"/>
            <a:stCxn id="756762" idx="4"/>
            <a:endCxn id="756763" idx="0"/>
          </p:cNvCxnSpPr>
          <p:nvPr/>
        </p:nvCxnSpPr>
        <p:spPr bwMode="auto">
          <a:xfrm rot="5400000">
            <a:off x="1403351" y="3213100"/>
            <a:ext cx="360362" cy="71437"/>
          </a:xfrm>
          <a:prstGeom prst="curved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76" name="AutoShape 40"/>
          <p:cNvCxnSpPr>
            <a:cxnSpLocks noChangeShapeType="1"/>
            <a:stCxn id="756756" idx="0"/>
            <a:endCxn id="756753" idx="4"/>
          </p:cNvCxnSpPr>
          <p:nvPr/>
        </p:nvCxnSpPr>
        <p:spPr bwMode="auto">
          <a:xfrm rot="16200000">
            <a:off x="1798638" y="3681412"/>
            <a:ext cx="361950" cy="1428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77" name="AutoShape 41"/>
          <p:cNvCxnSpPr>
            <a:cxnSpLocks noChangeShapeType="1"/>
            <a:stCxn id="756754" idx="1"/>
            <a:endCxn id="756752" idx="5"/>
          </p:cNvCxnSpPr>
          <p:nvPr/>
        </p:nvCxnSpPr>
        <p:spPr bwMode="auto">
          <a:xfrm rot="5400000" flipH="1">
            <a:off x="2511425" y="2736850"/>
            <a:ext cx="374650" cy="3746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78" name="AutoShape 42"/>
          <p:cNvCxnSpPr>
            <a:cxnSpLocks noChangeShapeType="1"/>
            <a:stCxn id="756766" idx="6"/>
            <a:endCxn id="756767" idx="1"/>
          </p:cNvCxnSpPr>
          <p:nvPr/>
        </p:nvCxnSpPr>
        <p:spPr bwMode="auto">
          <a:xfrm>
            <a:off x="5291138" y="2493963"/>
            <a:ext cx="187325" cy="1857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79" name="AutoShape 43"/>
          <p:cNvCxnSpPr>
            <a:cxnSpLocks noChangeShapeType="1"/>
            <a:stCxn id="756764" idx="5"/>
            <a:endCxn id="756771" idx="0"/>
          </p:cNvCxnSpPr>
          <p:nvPr/>
        </p:nvCxnSpPr>
        <p:spPr bwMode="auto">
          <a:xfrm rot="16200000" flipH="1">
            <a:off x="5104606" y="3458370"/>
            <a:ext cx="403225" cy="258762"/>
          </a:xfrm>
          <a:prstGeom prst="curvedConnector3">
            <a:avLst>
              <a:gd name="adj1" fmla="val 5512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6780" name="Text Box 44"/>
          <p:cNvSpPr txBox="1">
            <a:spLocks noChangeArrowheads="1"/>
          </p:cNvSpPr>
          <p:nvPr/>
        </p:nvSpPr>
        <p:spPr bwMode="auto">
          <a:xfrm>
            <a:off x="6875463" y="292576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0" smtClean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cxnSp>
        <p:nvCxnSpPr>
          <p:cNvPr id="756781" name="AutoShape 45"/>
          <p:cNvCxnSpPr>
            <a:cxnSpLocks noChangeShapeType="1"/>
            <a:stCxn id="756767" idx="6"/>
            <a:endCxn id="756768" idx="2"/>
          </p:cNvCxnSpPr>
          <p:nvPr/>
        </p:nvCxnSpPr>
        <p:spPr bwMode="auto">
          <a:xfrm>
            <a:off x="5722938" y="2781300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82" name="AutoShape 46"/>
          <p:cNvCxnSpPr>
            <a:cxnSpLocks noChangeShapeType="1"/>
            <a:stCxn id="756768" idx="6"/>
            <a:endCxn id="756780" idx="1"/>
          </p:cNvCxnSpPr>
          <p:nvPr/>
        </p:nvCxnSpPr>
        <p:spPr bwMode="auto">
          <a:xfrm>
            <a:off x="6515100" y="2781300"/>
            <a:ext cx="360363" cy="342900"/>
          </a:xfrm>
          <a:prstGeom prst="curved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6783" name="Text Box 47"/>
          <p:cNvSpPr txBox="1">
            <a:spLocks noChangeArrowheads="1"/>
          </p:cNvSpPr>
          <p:nvPr/>
        </p:nvSpPr>
        <p:spPr bwMode="auto">
          <a:xfrm>
            <a:off x="5867400" y="19177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0" smtClean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cxnSp>
        <p:nvCxnSpPr>
          <p:cNvPr id="756784" name="AutoShape 48"/>
          <p:cNvCxnSpPr>
            <a:cxnSpLocks noChangeShapeType="1"/>
            <a:stCxn id="756783" idx="1"/>
            <a:endCxn id="756766" idx="7"/>
          </p:cNvCxnSpPr>
          <p:nvPr/>
        </p:nvCxnSpPr>
        <p:spPr bwMode="auto">
          <a:xfrm rot="10800000" flipV="1">
            <a:off x="5248275" y="2116138"/>
            <a:ext cx="619125" cy="2762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85" name="AutoShape 49"/>
          <p:cNvCxnSpPr>
            <a:cxnSpLocks noChangeShapeType="1"/>
            <a:stCxn id="756764" idx="0"/>
            <a:endCxn id="756767" idx="3"/>
          </p:cNvCxnSpPr>
          <p:nvPr/>
        </p:nvCxnSpPr>
        <p:spPr bwMode="auto">
          <a:xfrm rot="16200000">
            <a:off x="5147469" y="2810669"/>
            <a:ext cx="260350" cy="401638"/>
          </a:xfrm>
          <a:prstGeom prst="curvedConnector3">
            <a:avLst>
              <a:gd name="adj1" fmla="val 4207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86" name="AutoShape 50"/>
          <p:cNvCxnSpPr>
            <a:cxnSpLocks noChangeShapeType="1"/>
            <a:stCxn id="756765" idx="6"/>
            <a:endCxn id="756766" idx="3"/>
          </p:cNvCxnSpPr>
          <p:nvPr/>
        </p:nvCxnSpPr>
        <p:spPr bwMode="auto">
          <a:xfrm flipV="1">
            <a:off x="4859338" y="2593975"/>
            <a:ext cx="187325" cy="1873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87" name="AutoShape 51"/>
          <p:cNvCxnSpPr>
            <a:cxnSpLocks noChangeShapeType="1"/>
            <a:stCxn id="756765" idx="6"/>
            <a:endCxn id="756767" idx="2"/>
          </p:cNvCxnSpPr>
          <p:nvPr/>
        </p:nvCxnSpPr>
        <p:spPr bwMode="auto">
          <a:xfrm>
            <a:off x="4859338" y="2781300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88" name="AutoShape 52"/>
          <p:cNvCxnSpPr>
            <a:cxnSpLocks noChangeShapeType="1"/>
            <a:stCxn id="756768" idx="4"/>
            <a:endCxn id="756764" idx="6"/>
          </p:cNvCxnSpPr>
          <p:nvPr/>
        </p:nvCxnSpPr>
        <p:spPr bwMode="auto">
          <a:xfrm rot="5400000">
            <a:off x="5614988" y="2528887"/>
            <a:ext cx="361950" cy="11525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89" name="AutoShape 53"/>
          <p:cNvCxnSpPr>
            <a:cxnSpLocks noChangeShapeType="1"/>
            <a:stCxn id="756769" idx="6"/>
            <a:endCxn id="756771" idx="3"/>
          </p:cNvCxnSpPr>
          <p:nvPr/>
        </p:nvCxnSpPr>
        <p:spPr bwMode="auto">
          <a:xfrm flipV="1">
            <a:off x="4930775" y="4033838"/>
            <a:ext cx="403225" cy="1158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90" name="AutoShape 54"/>
          <p:cNvCxnSpPr>
            <a:cxnSpLocks noChangeShapeType="1"/>
            <a:stCxn id="756769" idx="6"/>
            <a:endCxn id="756772" idx="2"/>
          </p:cNvCxnSpPr>
          <p:nvPr/>
        </p:nvCxnSpPr>
        <p:spPr bwMode="auto">
          <a:xfrm>
            <a:off x="4930775" y="4149725"/>
            <a:ext cx="576263" cy="287338"/>
          </a:xfrm>
          <a:prstGeom prst="curved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91" name="AutoShape 55"/>
          <p:cNvCxnSpPr>
            <a:cxnSpLocks noChangeShapeType="1"/>
            <a:stCxn id="756770" idx="6"/>
            <a:endCxn id="756772" idx="4"/>
          </p:cNvCxnSpPr>
          <p:nvPr/>
        </p:nvCxnSpPr>
        <p:spPr bwMode="auto">
          <a:xfrm flipV="1">
            <a:off x="5190332" y="4579938"/>
            <a:ext cx="460375" cy="9846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792" name="AutoShape 56"/>
          <p:cNvCxnSpPr>
            <a:cxnSpLocks noChangeShapeType="1"/>
            <a:stCxn id="756768" idx="4"/>
            <a:endCxn id="756771" idx="6"/>
          </p:cNvCxnSpPr>
          <p:nvPr/>
        </p:nvCxnSpPr>
        <p:spPr bwMode="auto">
          <a:xfrm rot="5400000">
            <a:off x="5470525" y="3032125"/>
            <a:ext cx="1009650" cy="7937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6793" name="Text Box 57"/>
          <p:cNvSpPr txBox="1">
            <a:spLocks noChangeArrowheads="1"/>
          </p:cNvSpPr>
          <p:nvPr/>
        </p:nvSpPr>
        <p:spPr bwMode="auto">
          <a:xfrm>
            <a:off x="6732588" y="357346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0" smtClean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sp>
        <p:nvSpPr>
          <p:cNvPr id="756794" name="Text Box 58"/>
          <p:cNvSpPr txBox="1">
            <a:spLocks noChangeArrowheads="1"/>
          </p:cNvSpPr>
          <p:nvPr/>
        </p:nvSpPr>
        <p:spPr bwMode="auto">
          <a:xfrm>
            <a:off x="6659563" y="422116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0" smtClean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cxnSp>
        <p:nvCxnSpPr>
          <p:cNvPr id="756796" name="AutoShape 60"/>
          <p:cNvCxnSpPr>
            <a:cxnSpLocks noChangeShapeType="1"/>
            <a:stCxn id="756793" idx="1"/>
            <a:endCxn id="756772" idx="7"/>
          </p:cNvCxnSpPr>
          <p:nvPr/>
        </p:nvCxnSpPr>
        <p:spPr bwMode="auto">
          <a:xfrm rot="10800000" flipV="1">
            <a:off x="5751513" y="3771900"/>
            <a:ext cx="981075" cy="5635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6797" name="Text Box 61"/>
          <p:cNvSpPr txBox="1">
            <a:spLocks noChangeArrowheads="1"/>
          </p:cNvSpPr>
          <p:nvPr/>
        </p:nvSpPr>
        <p:spPr bwMode="auto">
          <a:xfrm>
            <a:off x="5795963" y="2349500"/>
            <a:ext cx="37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smtClean="0">
                <a:latin typeface="Lucida Handwriting" pitchFamily="66" charset="0"/>
              </a:rPr>
              <a:t>F</a:t>
            </a:r>
            <a:endParaRPr lang="en-US" sz="2400" b="0">
              <a:latin typeface="Lucida Handwriting" pitchFamily="66" charset="0"/>
            </a:endParaRPr>
          </a:p>
        </p:txBody>
      </p:sp>
      <p:sp>
        <p:nvSpPr>
          <p:cNvPr id="756798" name="Text Box 62"/>
          <p:cNvSpPr txBox="1">
            <a:spLocks noChangeArrowheads="1"/>
          </p:cNvSpPr>
          <p:nvPr/>
        </p:nvSpPr>
        <p:spPr bwMode="auto">
          <a:xfrm>
            <a:off x="5795963" y="44196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 smtClean="0">
                <a:latin typeface="Lucida Handwriting" pitchFamily="66" charset="0"/>
              </a:rPr>
              <a:t>H</a:t>
            </a:r>
            <a:endParaRPr lang="en-US" sz="2400" b="0" dirty="0">
              <a:latin typeface="Lucida Handwriting" pitchFamily="66" charset="0"/>
            </a:endParaRPr>
          </a:p>
        </p:txBody>
      </p:sp>
      <p:sp>
        <p:nvSpPr>
          <p:cNvPr id="756799" name="Text Box 63"/>
          <p:cNvSpPr txBox="1">
            <a:spLocks noChangeArrowheads="1"/>
          </p:cNvSpPr>
          <p:nvPr/>
        </p:nvSpPr>
        <p:spPr bwMode="auto">
          <a:xfrm>
            <a:off x="6732588" y="3933825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smtClean="0">
                <a:latin typeface="Lucida Handwriting" pitchFamily="66" charset="0"/>
              </a:rPr>
              <a:t>W</a:t>
            </a:r>
            <a:endParaRPr lang="en-US" sz="2400" b="0">
              <a:latin typeface="Lucida Handwriting" pitchFamily="66" charset="0"/>
            </a:endParaRPr>
          </a:p>
        </p:txBody>
      </p:sp>
      <p:cxnSp>
        <p:nvCxnSpPr>
          <p:cNvPr id="756800" name="AutoShape 64"/>
          <p:cNvCxnSpPr>
            <a:cxnSpLocks noChangeShapeType="1"/>
            <a:stCxn id="756754" idx="6"/>
            <a:endCxn id="756764" idx="3"/>
          </p:cNvCxnSpPr>
          <p:nvPr/>
        </p:nvCxnSpPr>
        <p:spPr bwMode="auto">
          <a:xfrm>
            <a:off x="3130550" y="3213100"/>
            <a:ext cx="1844675" cy="173038"/>
          </a:xfrm>
          <a:prstGeom prst="curvedConnector4">
            <a:avLst>
              <a:gd name="adj1" fmla="val 48796"/>
              <a:gd name="adj2" fmla="val 255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801" name="AutoShape 65"/>
          <p:cNvCxnSpPr>
            <a:cxnSpLocks noChangeShapeType="1"/>
            <a:stCxn id="756754" idx="6"/>
            <a:endCxn id="756769" idx="2"/>
          </p:cNvCxnSpPr>
          <p:nvPr/>
        </p:nvCxnSpPr>
        <p:spPr bwMode="auto">
          <a:xfrm>
            <a:off x="3130550" y="3213100"/>
            <a:ext cx="1512888" cy="936625"/>
          </a:xfrm>
          <a:prstGeom prst="curvedConnector3">
            <a:avLst>
              <a:gd name="adj1" fmla="val 49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802" name="AutoShape 66"/>
          <p:cNvCxnSpPr>
            <a:cxnSpLocks noChangeShapeType="1"/>
            <a:stCxn id="756766" idx="1"/>
            <a:endCxn id="756752" idx="7"/>
          </p:cNvCxnSpPr>
          <p:nvPr/>
        </p:nvCxnSpPr>
        <p:spPr bwMode="auto">
          <a:xfrm rot="16200000" flipH="1" flipV="1">
            <a:off x="3707606" y="1196182"/>
            <a:ext cx="142875" cy="2535238"/>
          </a:xfrm>
          <a:prstGeom prst="curvedConnector3">
            <a:avLst>
              <a:gd name="adj1" fmla="val -19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803" name="AutoShape 67"/>
          <p:cNvCxnSpPr>
            <a:cxnSpLocks noChangeShapeType="1"/>
            <a:stCxn id="756765" idx="2"/>
            <a:endCxn id="756752" idx="6"/>
          </p:cNvCxnSpPr>
          <p:nvPr/>
        </p:nvCxnSpPr>
        <p:spPr bwMode="auto">
          <a:xfrm rot="10800000">
            <a:off x="2554288" y="2636838"/>
            <a:ext cx="2017712" cy="144462"/>
          </a:xfrm>
          <a:prstGeom prst="curvedConnector3">
            <a:avLst>
              <a:gd name="adj1" fmla="val 5003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804" name="AutoShape 68"/>
          <p:cNvCxnSpPr>
            <a:cxnSpLocks noChangeShapeType="1"/>
            <a:stCxn id="756769" idx="4"/>
            <a:endCxn id="756755" idx="6"/>
          </p:cNvCxnSpPr>
          <p:nvPr/>
        </p:nvCxnSpPr>
        <p:spPr bwMode="auto">
          <a:xfrm rot="16200000" flipV="1">
            <a:off x="3599656" y="3104357"/>
            <a:ext cx="503237" cy="1873250"/>
          </a:xfrm>
          <a:prstGeom prst="curvedConnector4">
            <a:avLst>
              <a:gd name="adj1" fmla="val -28394"/>
              <a:gd name="adj2" fmla="val 538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6805" name="AutoShape 69"/>
          <p:cNvCxnSpPr>
            <a:cxnSpLocks noChangeShapeType="1"/>
            <a:stCxn id="756755" idx="5"/>
            <a:endCxn id="756770" idx="2"/>
          </p:cNvCxnSpPr>
          <p:nvPr/>
        </p:nvCxnSpPr>
        <p:spPr bwMode="auto">
          <a:xfrm rot="16200000" flipH="1">
            <a:off x="3493660" y="3269068"/>
            <a:ext cx="788244" cy="203042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>
            <a:off x="152399" y="609600"/>
            <a:ext cx="8686801" cy="1338828"/>
            <a:chOff x="152399" y="609600"/>
            <a:chExt cx="8686801" cy="1338828"/>
          </a:xfrm>
        </p:grpSpPr>
        <p:sp>
          <p:nvSpPr>
            <p:cNvPr id="756743" name="Text Box 7"/>
            <p:cNvSpPr txBox="1">
              <a:spLocks noChangeArrowheads="1"/>
            </p:cNvSpPr>
            <p:nvPr/>
          </p:nvSpPr>
          <p:spPr bwMode="auto">
            <a:xfrm>
              <a:off x="537265" y="609600"/>
              <a:ext cx="4491935" cy="1338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</a:rPr>
                <a:t>G</a:t>
              </a:r>
              <a:r>
                <a:rPr lang="en-US" b="0" dirty="0" smtClean="0">
                  <a:latin typeface="Arial" charset="0"/>
                </a:rPr>
                <a:t>: local graph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latin typeface="Arial" charset="0"/>
                </a:rPr>
                <a:t>GOUT: {</a:t>
              </a:r>
              <a:r>
                <a:rPr lang="en-US" b="0" dirty="0" err="1" smtClean="0">
                  <a:latin typeface="Arial" charset="0"/>
                </a:rPr>
                <a:t>q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G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| q s  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sW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}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: #pages in G; </a:t>
              </a:r>
              <a:r>
                <a:rPr lang="en-US" b="0" dirty="0" smtClean="0">
                  <a:solidFill>
                    <a:srgbClr val="0066FF"/>
                  </a:solidFill>
                  <a:latin typeface="Arial" charset="0"/>
                </a:rPr>
                <a:t>N</a:t>
              </a:r>
              <a:r>
                <a:rPr lang="en-US" b="0" dirty="0" smtClean="0">
                  <a:latin typeface="Arial" charset="0"/>
                </a:rPr>
                <a:t>: #pages in U = G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W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latin typeface="Arial" charset="0"/>
                  <a:sym typeface="Symbol" pitchFamily="18" charset="2"/>
                </a:rPr>
                <a:t>WIN(G): </a:t>
              </a:r>
              <a:r>
                <a:rPr lang="en-US" b="0" dirty="0" smtClean="0">
                  <a:latin typeface="Arial" charset="0"/>
                </a:rPr>
                <a:t>{</a:t>
              </a:r>
              <a:r>
                <a:rPr lang="en-US" b="0" dirty="0" err="1" smtClean="0">
                  <a:latin typeface="Arial" charset="0"/>
                </a:rPr>
                <a:t>p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W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| p q  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qG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}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</a:rPr>
                <a:t>WIN*(G) </a:t>
              </a: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 WIN(G)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: known part of WIN(G)</a:t>
              </a:r>
              <a:endParaRPr lang="en-US" b="0" dirty="0">
                <a:latin typeface="Arial" charset="0"/>
              </a:endParaRPr>
            </a:p>
          </p:txBody>
        </p:sp>
        <p:sp>
          <p:nvSpPr>
            <p:cNvPr id="756744" name="Text Box 8"/>
            <p:cNvSpPr txBox="1">
              <a:spLocks noChangeArrowheads="1"/>
            </p:cNvSpPr>
            <p:nvPr/>
          </p:nvSpPr>
          <p:spPr bwMode="auto">
            <a:xfrm>
              <a:off x="5701803" y="733269"/>
              <a:ext cx="3137397" cy="1089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*(q)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for 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qG</a:t>
              </a:r>
              <a:r>
                <a:rPr lang="en-US" b="0" dirty="0" smtClean="0">
                  <a:latin typeface="Arial" charset="0"/>
                </a:rPr>
                <a:t>: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dirty="0" smtClean="0">
                  <a:latin typeface="Arial" charset="0"/>
                </a:rPr>
                <a:t>  </a:t>
              </a:r>
              <a:r>
                <a:rPr lang="en-US" b="0" dirty="0" smtClean="0">
                  <a:latin typeface="Arial" charset="0"/>
                </a:rPr>
                <a:t>est. stationary </a:t>
              </a:r>
              <a:r>
                <a:rPr lang="en-US" b="0" dirty="0" err="1" smtClean="0">
                  <a:latin typeface="Arial" charset="0"/>
                </a:rPr>
                <a:t>prob‘s</a:t>
              </a:r>
              <a:r>
                <a:rPr lang="en-US" b="0" dirty="0" smtClean="0">
                  <a:latin typeface="Arial" charset="0"/>
                </a:rPr>
                <a:t> (PR)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*(G)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= </a:t>
              </a:r>
              <a:r>
                <a:rPr lang="en-US" sz="2400" b="0" baseline="-25000" dirty="0" err="1" smtClean="0">
                  <a:latin typeface="Arial" charset="0"/>
                  <a:sym typeface="Symbol" pitchFamily="18" charset="2"/>
                </a:rPr>
                <a:t>qG</a:t>
              </a:r>
              <a:r>
                <a:rPr lang="en-US" b="0" dirty="0" smtClean="0">
                  <a:latin typeface="Arial" charset="0"/>
                </a:rPr>
                <a:t> 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*(q)=</a:t>
              </a: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1- *(W)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  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est. total mass of G</a:t>
              </a:r>
              <a:endParaRPr lang="en-US" b="0" dirty="0"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 rot="16200000">
              <a:off x="5008522" y="1047919"/>
              <a:ext cx="10935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u="sng" dirty="0" smtClean="0">
                  <a:latin typeface="Arial" charset="0"/>
                </a:rPr>
                <a:t>Output: </a:t>
              </a: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-145600" y="944949"/>
              <a:ext cx="9653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u="sng" dirty="0" err="1" smtClean="0">
                  <a:latin typeface="Arial" charset="0"/>
                </a:rPr>
                <a:t>Intput</a:t>
              </a:r>
              <a:r>
                <a:rPr lang="en-US" sz="2000" u="sng" dirty="0" smtClean="0">
                  <a:latin typeface="Arial" charset="0"/>
                </a:rPr>
                <a:t>: </a:t>
              </a:r>
            </a:p>
          </p:txBody>
        </p:sp>
      </p:grpSp>
      <p:sp>
        <p:nvSpPr>
          <p:cNvPr id="77" name="Date Placeholder 7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9" name="Footer Placeholder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76200" y="5257800"/>
            <a:ext cx="8920163" cy="1531188"/>
            <a:chOff x="76200" y="5181600"/>
            <a:chExt cx="8920163" cy="1531188"/>
          </a:xfrm>
        </p:grpSpPr>
        <p:sp>
          <p:nvSpPr>
            <p:cNvPr id="83" name="Rectangle 3"/>
            <p:cNvSpPr>
              <a:spLocks noChangeArrowheads="1"/>
            </p:cNvSpPr>
            <p:nvPr/>
          </p:nvSpPr>
          <p:spPr bwMode="auto">
            <a:xfrm>
              <a:off x="76200" y="5241176"/>
              <a:ext cx="8915400" cy="14398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6745" name="Text Box 9"/>
            <p:cNvSpPr txBox="1">
              <a:spLocks noChangeArrowheads="1"/>
            </p:cNvSpPr>
            <p:nvPr/>
          </p:nvSpPr>
          <p:spPr bwMode="auto">
            <a:xfrm>
              <a:off x="76200" y="5181600"/>
              <a:ext cx="6774611" cy="153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0000"/>
                </a:lnSpc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At each meeting with another peer G, compute:</a:t>
              </a:r>
            </a:p>
            <a:p>
              <a:pPr lvl="1" eaLnBrk="1" hangingPunct="1">
                <a:lnSpc>
                  <a:spcPct val="110000"/>
                </a:lnSpc>
                <a:buFontTx/>
                <a:buChar char="•"/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 For all </a:t>
              </a:r>
              <a:r>
                <a:rPr lang="en-US" sz="2000" b="0" dirty="0" err="1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000" b="0" dirty="0" err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G</a:t>
              </a: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:</a:t>
              </a:r>
            </a:p>
            <a:p>
              <a:pPr lvl="1" eaLnBrk="1" hangingPunct="1">
                <a:lnSpc>
                  <a:spcPct val="110000"/>
                </a:lnSpc>
              </a:pPr>
              <a:endParaRPr lang="en-US" sz="5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lvl="1" eaLnBrk="1" hangingPunct="1">
                <a:lnSpc>
                  <a:spcPct val="110000"/>
                </a:lnSpc>
                <a:buFontTx/>
                <a:buChar char="•"/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World self-loop: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Compute all * values for GW; remember only WIN*(G) info.</a:t>
              </a:r>
              <a:endParaRPr lang="en-US" sz="2000" b="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756746" name="Object 10"/>
            <p:cNvGraphicFramePr>
              <a:graphicFrameLocks noChangeAspect="1"/>
            </p:cNvGraphicFramePr>
            <p:nvPr/>
          </p:nvGraphicFramePr>
          <p:xfrm>
            <a:off x="2438400" y="5972178"/>
            <a:ext cx="2841625" cy="474662"/>
          </p:xfrm>
          <a:graphic>
            <a:graphicData uri="http://schemas.openxmlformats.org/presentationml/2006/ole">
              <p:oleObj spid="_x0000_s94238" name="Formel" r:id="rId3" imgW="1688760" imgH="291960" progId="Equation.3">
                <p:embed/>
              </p:oleObj>
            </a:graphicData>
          </a:graphic>
        </p:graphicFrame>
        <p:graphicFrame>
          <p:nvGraphicFramePr>
            <p:cNvPr id="756747" name="Object 11"/>
            <p:cNvGraphicFramePr>
              <a:graphicFrameLocks noChangeAspect="1"/>
            </p:cNvGraphicFramePr>
            <p:nvPr/>
          </p:nvGraphicFramePr>
          <p:xfrm>
            <a:off x="2362200" y="5356227"/>
            <a:ext cx="6634163" cy="765175"/>
          </p:xfrm>
          <a:graphic>
            <a:graphicData uri="http://schemas.openxmlformats.org/presentationml/2006/ole">
              <p:oleObj spid="_x0000_s94239" name="Formel" r:id="rId4" imgW="3924000" imgH="457200" progId="Equation.3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3667128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 Spam vs. Link Spam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62368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2344" y="6019800"/>
            <a:ext cx="8459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  <a:cs typeface="Times" pitchFamily="18" charset="0"/>
              </a:rPr>
              <a:t>Source: Z.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Gyöngyi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, H. Garcia-Molina: Spam: It‘s Not Just for Inboxes Anymore,</a:t>
            </a:r>
          </a:p>
          <a:p>
            <a:r>
              <a:rPr lang="en-US" dirty="0" smtClean="0">
                <a:latin typeface="Times" pitchFamily="18" charset="0"/>
                <a:cs typeface="Times" pitchFamily="18" charset="0"/>
              </a:rPr>
              <a:t>	IEEE Computer 2005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2" name="Oval 12"/>
          <p:cNvSpPr>
            <a:spLocks noChangeArrowheads="1"/>
          </p:cNvSpPr>
          <p:nvPr/>
        </p:nvSpPr>
        <p:spPr bwMode="auto">
          <a:xfrm>
            <a:off x="4067175" y="1989138"/>
            <a:ext cx="3240088" cy="31686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73" name="Oval 13"/>
          <p:cNvSpPr>
            <a:spLocks noChangeArrowheads="1"/>
          </p:cNvSpPr>
          <p:nvPr/>
        </p:nvSpPr>
        <p:spPr bwMode="auto">
          <a:xfrm>
            <a:off x="4572000" y="2276475"/>
            <a:ext cx="1944688" cy="1223963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74" name="Oval 14"/>
          <p:cNvSpPr>
            <a:spLocks noChangeArrowheads="1"/>
          </p:cNvSpPr>
          <p:nvPr/>
        </p:nvSpPr>
        <p:spPr bwMode="auto">
          <a:xfrm>
            <a:off x="4572000" y="3789363"/>
            <a:ext cx="1871663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75" name="Oval 15"/>
          <p:cNvSpPr>
            <a:spLocks noChangeArrowheads="1"/>
          </p:cNvSpPr>
          <p:nvPr/>
        </p:nvSpPr>
        <p:spPr bwMode="auto">
          <a:xfrm>
            <a:off x="1042988" y="2420938"/>
            <a:ext cx="2087562" cy="1800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76" name="Oval 16"/>
          <p:cNvSpPr>
            <a:spLocks noChangeArrowheads="1"/>
          </p:cNvSpPr>
          <p:nvPr/>
        </p:nvSpPr>
        <p:spPr bwMode="auto">
          <a:xfrm>
            <a:off x="2266950" y="24923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77" name="Oval 17"/>
          <p:cNvSpPr>
            <a:spLocks noChangeArrowheads="1"/>
          </p:cNvSpPr>
          <p:nvPr/>
        </p:nvSpPr>
        <p:spPr bwMode="auto">
          <a:xfrm>
            <a:off x="1906588" y="328453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78" name="Oval 18"/>
          <p:cNvSpPr>
            <a:spLocks noChangeArrowheads="1"/>
          </p:cNvSpPr>
          <p:nvPr/>
        </p:nvSpPr>
        <p:spPr bwMode="auto">
          <a:xfrm>
            <a:off x="2843213" y="306863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79" name="Oval 19"/>
          <p:cNvSpPr>
            <a:spLocks noChangeArrowheads="1"/>
          </p:cNvSpPr>
          <p:nvPr/>
        </p:nvSpPr>
        <p:spPr bwMode="auto">
          <a:xfrm>
            <a:off x="2627313" y="3644900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0" name="Oval 20"/>
          <p:cNvSpPr>
            <a:spLocks noChangeArrowheads="1"/>
          </p:cNvSpPr>
          <p:nvPr/>
        </p:nvSpPr>
        <p:spPr bwMode="auto">
          <a:xfrm>
            <a:off x="1763713" y="3933825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7781" name="AutoShape 21"/>
          <p:cNvCxnSpPr>
            <a:cxnSpLocks noChangeShapeType="1"/>
            <a:stCxn id="757776" idx="4"/>
            <a:endCxn id="757777" idx="1"/>
          </p:cNvCxnSpPr>
          <p:nvPr/>
        </p:nvCxnSpPr>
        <p:spPr bwMode="auto">
          <a:xfrm rot="5400000">
            <a:off x="1906588" y="2822575"/>
            <a:ext cx="547687" cy="461963"/>
          </a:xfrm>
          <a:prstGeom prst="curvedConnector3">
            <a:avLst>
              <a:gd name="adj1" fmla="val 457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782" name="AutoShape 22"/>
          <p:cNvCxnSpPr>
            <a:cxnSpLocks noChangeShapeType="1"/>
            <a:stCxn id="757778" idx="4"/>
            <a:endCxn id="757779" idx="7"/>
          </p:cNvCxnSpPr>
          <p:nvPr/>
        </p:nvCxnSpPr>
        <p:spPr bwMode="auto">
          <a:xfrm rot="5400000">
            <a:off x="2763838" y="3463925"/>
            <a:ext cx="331788" cy="115887"/>
          </a:xfrm>
          <a:prstGeom prst="curvedConnector3">
            <a:avLst>
              <a:gd name="adj1" fmla="val 4306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783" name="AutoShape 23"/>
          <p:cNvCxnSpPr>
            <a:cxnSpLocks noChangeShapeType="1"/>
            <a:stCxn id="757777" idx="5"/>
            <a:endCxn id="757779" idx="1"/>
          </p:cNvCxnSpPr>
          <p:nvPr/>
        </p:nvCxnSpPr>
        <p:spPr bwMode="auto">
          <a:xfrm rot="16200000" flipH="1">
            <a:off x="2331244" y="3348832"/>
            <a:ext cx="158750" cy="519112"/>
          </a:xfrm>
          <a:prstGeom prst="curvedConnector3">
            <a:avLst>
              <a:gd name="adj1" fmla="val 49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784" name="AutoShape 24"/>
          <p:cNvCxnSpPr>
            <a:cxnSpLocks noChangeShapeType="1"/>
            <a:stCxn id="757780" idx="6"/>
            <a:endCxn id="757779" idx="2"/>
          </p:cNvCxnSpPr>
          <p:nvPr/>
        </p:nvCxnSpPr>
        <p:spPr bwMode="auto">
          <a:xfrm flipV="1">
            <a:off x="2051050" y="3789363"/>
            <a:ext cx="576263" cy="288925"/>
          </a:xfrm>
          <a:prstGeom prst="curved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785" name="Text Box 25"/>
          <p:cNvSpPr txBox="1">
            <a:spLocks noChangeArrowheads="1"/>
          </p:cNvSpPr>
          <p:nvPr/>
        </p:nvSpPr>
        <p:spPr bwMode="auto">
          <a:xfrm>
            <a:off x="1042988" y="2997200"/>
            <a:ext cx="40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400" b="0">
                <a:latin typeface="Lucida Handwriting" pitchFamily="66" charset="0"/>
              </a:rPr>
              <a:t>G</a:t>
            </a:r>
            <a:endParaRPr lang="en-US" sz="2400" b="0">
              <a:latin typeface="Lucida Handwriting" pitchFamily="66" charset="0"/>
            </a:endParaRPr>
          </a:p>
        </p:txBody>
      </p:sp>
      <p:sp>
        <p:nvSpPr>
          <p:cNvPr id="757786" name="Oval 26"/>
          <p:cNvSpPr>
            <a:spLocks noChangeArrowheads="1"/>
          </p:cNvSpPr>
          <p:nvPr/>
        </p:nvSpPr>
        <p:spPr bwMode="auto">
          <a:xfrm>
            <a:off x="1474788" y="2781300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7" name="Oval 27"/>
          <p:cNvSpPr>
            <a:spLocks noChangeArrowheads="1"/>
          </p:cNvSpPr>
          <p:nvPr/>
        </p:nvSpPr>
        <p:spPr bwMode="auto">
          <a:xfrm>
            <a:off x="1403350" y="3429000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8" name="Oval 28"/>
          <p:cNvSpPr>
            <a:spLocks noChangeArrowheads="1"/>
          </p:cNvSpPr>
          <p:nvPr/>
        </p:nvSpPr>
        <p:spPr bwMode="auto">
          <a:xfrm>
            <a:off x="4932363" y="3141663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9" name="Oval 29"/>
          <p:cNvSpPr>
            <a:spLocks noChangeArrowheads="1"/>
          </p:cNvSpPr>
          <p:nvPr/>
        </p:nvSpPr>
        <p:spPr bwMode="auto">
          <a:xfrm>
            <a:off x="4572000" y="2636838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0" name="Oval 30"/>
          <p:cNvSpPr>
            <a:spLocks noChangeArrowheads="1"/>
          </p:cNvSpPr>
          <p:nvPr/>
        </p:nvSpPr>
        <p:spPr bwMode="auto">
          <a:xfrm>
            <a:off x="5003800" y="2349500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1" name="Oval 31"/>
          <p:cNvSpPr>
            <a:spLocks noChangeArrowheads="1"/>
          </p:cNvSpPr>
          <p:nvPr/>
        </p:nvSpPr>
        <p:spPr bwMode="auto">
          <a:xfrm>
            <a:off x="5435600" y="2636838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2" name="Oval 32"/>
          <p:cNvSpPr>
            <a:spLocks noChangeArrowheads="1"/>
          </p:cNvSpPr>
          <p:nvPr/>
        </p:nvSpPr>
        <p:spPr bwMode="auto">
          <a:xfrm>
            <a:off x="6227763" y="263683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3" name="Oval 33"/>
          <p:cNvSpPr>
            <a:spLocks noChangeArrowheads="1"/>
          </p:cNvSpPr>
          <p:nvPr/>
        </p:nvSpPr>
        <p:spPr bwMode="auto">
          <a:xfrm>
            <a:off x="4643438" y="4005263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5" name="Oval 35"/>
          <p:cNvSpPr>
            <a:spLocks noChangeArrowheads="1"/>
          </p:cNvSpPr>
          <p:nvPr/>
        </p:nvSpPr>
        <p:spPr bwMode="auto">
          <a:xfrm>
            <a:off x="5291138" y="3789363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6" name="Oval 36"/>
          <p:cNvSpPr>
            <a:spLocks noChangeArrowheads="1"/>
          </p:cNvSpPr>
          <p:nvPr/>
        </p:nvSpPr>
        <p:spPr bwMode="auto">
          <a:xfrm>
            <a:off x="5507038" y="4292600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7797" name="AutoShape 37"/>
          <p:cNvCxnSpPr>
            <a:cxnSpLocks noChangeShapeType="1"/>
            <a:stCxn id="757777" idx="7"/>
            <a:endCxn id="757778" idx="2"/>
          </p:cNvCxnSpPr>
          <p:nvPr/>
        </p:nvCxnSpPr>
        <p:spPr bwMode="auto">
          <a:xfrm rot="16200000">
            <a:off x="2439988" y="2924175"/>
            <a:ext cx="114300" cy="692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798" name="AutoShape 38"/>
          <p:cNvCxnSpPr>
            <a:cxnSpLocks noChangeShapeType="1"/>
            <a:stCxn id="757776" idx="2"/>
            <a:endCxn id="757786" idx="6"/>
          </p:cNvCxnSpPr>
          <p:nvPr/>
        </p:nvCxnSpPr>
        <p:spPr bwMode="auto">
          <a:xfrm rot="10800000" flipV="1">
            <a:off x="1762125" y="2636838"/>
            <a:ext cx="504825" cy="2889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799" name="AutoShape 39"/>
          <p:cNvCxnSpPr>
            <a:cxnSpLocks noChangeShapeType="1"/>
            <a:stCxn id="757786" idx="4"/>
            <a:endCxn id="757787" idx="0"/>
          </p:cNvCxnSpPr>
          <p:nvPr/>
        </p:nvCxnSpPr>
        <p:spPr bwMode="auto">
          <a:xfrm rot="5400000">
            <a:off x="1403351" y="3213100"/>
            <a:ext cx="360362" cy="71437"/>
          </a:xfrm>
          <a:prstGeom prst="curved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00" name="AutoShape 40"/>
          <p:cNvCxnSpPr>
            <a:cxnSpLocks noChangeShapeType="1"/>
            <a:stCxn id="757780" idx="0"/>
            <a:endCxn id="757777" idx="4"/>
          </p:cNvCxnSpPr>
          <p:nvPr/>
        </p:nvCxnSpPr>
        <p:spPr bwMode="auto">
          <a:xfrm rot="16200000">
            <a:off x="1798638" y="3681412"/>
            <a:ext cx="361950" cy="1428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01" name="AutoShape 41"/>
          <p:cNvCxnSpPr>
            <a:cxnSpLocks noChangeShapeType="1"/>
            <a:stCxn id="757778" idx="1"/>
            <a:endCxn id="757776" idx="5"/>
          </p:cNvCxnSpPr>
          <p:nvPr/>
        </p:nvCxnSpPr>
        <p:spPr bwMode="auto">
          <a:xfrm rot="5400000" flipH="1">
            <a:off x="2511425" y="2736850"/>
            <a:ext cx="374650" cy="3746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02" name="AutoShape 42"/>
          <p:cNvCxnSpPr>
            <a:cxnSpLocks noChangeShapeType="1"/>
            <a:stCxn id="757790" idx="6"/>
            <a:endCxn id="757791" idx="1"/>
          </p:cNvCxnSpPr>
          <p:nvPr/>
        </p:nvCxnSpPr>
        <p:spPr bwMode="auto">
          <a:xfrm>
            <a:off x="5291138" y="2493963"/>
            <a:ext cx="187325" cy="1857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03" name="AutoShape 43"/>
          <p:cNvCxnSpPr>
            <a:cxnSpLocks noChangeShapeType="1"/>
            <a:stCxn id="757788" idx="5"/>
            <a:endCxn id="757795" idx="0"/>
          </p:cNvCxnSpPr>
          <p:nvPr/>
        </p:nvCxnSpPr>
        <p:spPr bwMode="auto">
          <a:xfrm rot="16200000" flipH="1">
            <a:off x="5104606" y="3458370"/>
            <a:ext cx="403225" cy="258762"/>
          </a:xfrm>
          <a:prstGeom prst="curvedConnector3">
            <a:avLst>
              <a:gd name="adj1" fmla="val 5512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04" name="Text Box 44"/>
          <p:cNvSpPr txBox="1">
            <a:spLocks noChangeArrowheads="1"/>
          </p:cNvSpPr>
          <p:nvPr/>
        </p:nvSpPr>
        <p:spPr bwMode="auto">
          <a:xfrm>
            <a:off x="6875463" y="292576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000" b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cxnSp>
        <p:nvCxnSpPr>
          <p:cNvPr id="757805" name="AutoShape 45"/>
          <p:cNvCxnSpPr>
            <a:cxnSpLocks noChangeShapeType="1"/>
            <a:stCxn id="757791" idx="6"/>
            <a:endCxn id="757792" idx="2"/>
          </p:cNvCxnSpPr>
          <p:nvPr/>
        </p:nvCxnSpPr>
        <p:spPr bwMode="auto">
          <a:xfrm>
            <a:off x="5722938" y="2781300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06" name="AutoShape 46"/>
          <p:cNvCxnSpPr>
            <a:cxnSpLocks noChangeShapeType="1"/>
            <a:stCxn id="757792" idx="6"/>
            <a:endCxn id="757804" idx="1"/>
          </p:cNvCxnSpPr>
          <p:nvPr/>
        </p:nvCxnSpPr>
        <p:spPr bwMode="auto">
          <a:xfrm>
            <a:off x="6515100" y="2781300"/>
            <a:ext cx="360363" cy="342900"/>
          </a:xfrm>
          <a:prstGeom prst="curved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07" name="Text Box 47"/>
          <p:cNvSpPr txBox="1">
            <a:spLocks noChangeArrowheads="1"/>
          </p:cNvSpPr>
          <p:nvPr/>
        </p:nvSpPr>
        <p:spPr bwMode="auto">
          <a:xfrm>
            <a:off x="5867400" y="19177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000" b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cxnSp>
        <p:nvCxnSpPr>
          <p:cNvPr id="757808" name="AutoShape 48"/>
          <p:cNvCxnSpPr>
            <a:cxnSpLocks noChangeShapeType="1"/>
            <a:stCxn id="757807" idx="1"/>
            <a:endCxn id="757790" idx="7"/>
          </p:cNvCxnSpPr>
          <p:nvPr/>
        </p:nvCxnSpPr>
        <p:spPr bwMode="auto">
          <a:xfrm rot="10800000" flipV="1">
            <a:off x="5248275" y="2116138"/>
            <a:ext cx="619125" cy="2762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09" name="AutoShape 49"/>
          <p:cNvCxnSpPr>
            <a:cxnSpLocks noChangeShapeType="1"/>
            <a:stCxn id="757788" idx="0"/>
            <a:endCxn id="757791" idx="3"/>
          </p:cNvCxnSpPr>
          <p:nvPr/>
        </p:nvCxnSpPr>
        <p:spPr bwMode="auto">
          <a:xfrm rot="16200000">
            <a:off x="5147469" y="2810669"/>
            <a:ext cx="260350" cy="401638"/>
          </a:xfrm>
          <a:prstGeom prst="curvedConnector3">
            <a:avLst>
              <a:gd name="adj1" fmla="val 4207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10" name="AutoShape 50"/>
          <p:cNvCxnSpPr>
            <a:cxnSpLocks noChangeShapeType="1"/>
            <a:stCxn id="757789" idx="6"/>
            <a:endCxn id="757790" idx="3"/>
          </p:cNvCxnSpPr>
          <p:nvPr/>
        </p:nvCxnSpPr>
        <p:spPr bwMode="auto">
          <a:xfrm flipV="1">
            <a:off x="4859338" y="2593975"/>
            <a:ext cx="187325" cy="1873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11" name="AutoShape 51"/>
          <p:cNvCxnSpPr>
            <a:cxnSpLocks noChangeShapeType="1"/>
            <a:stCxn id="757789" idx="6"/>
            <a:endCxn id="757791" idx="2"/>
          </p:cNvCxnSpPr>
          <p:nvPr/>
        </p:nvCxnSpPr>
        <p:spPr bwMode="auto">
          <a:xfrm>
            <a:off x="4859338" y="2781300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12" name="AutoShape 52"/>
          <p:cNvCxnSpPr>
            <a:cxnSpLocks noChangeShapeType="1"/>
            <a:stCxn id="757792" idx="4"/>
            <a:endCxn id="757788" idx="6"/>
          </p:cNvCxnSpPr>
          <p:nvPr/>
        </p:nvCxnSpPr>
        <p:spPr bwMode="auto">
          <a:xfrm rot="5400000">
            <a:off x="5614988" y="2528887"/>
            <a:ext cx="361950" cy="11525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13" name="AutoShape 53"/>
          <p:cNvCxnSpPr>
            <a:cxnSpLocks noChangeShapeType="1"/>
            <a:stCxn id="757793" idx="6"/>
            <a:endCxn id="757795" idx="3"/>
          </p:cNvCxnSpPr>
          <p:nvPr/>
        </p:nvCxnSpPr>
        <p:spPr bwMode="auto">
          <a:xfrm flipV="1">
            <a:off x="4930775" y="4033838"/>
            <a:ext cx="403225" cy="1158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14" name="AutoShape 54"/>
          <p:cNvCxnSpPr>
            <a:cxnSpLocks noChangeShapeType="1"/>
            <a:stCxn id="757793" idx="6"/>
            <a:endCxn id="757796" idx="2"/>
          </p:cNvCxnSpPr>
          <p:nvPr/>
        </p:nvCxnSpPr>
        <p:spPr bwMode="auto">
          <a:xfrm>
            <a:off x="4930775" y="4149725"/>
            <a:ext cx="576263" cy="287338"/>
          </a:xfrm>
          <a:prstGeom prst="curved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16" name="AutoShape 56"/>
          <p:cNvCxnSpPr>
            <a:cxnSpLocks noChangeShapeType="1"/>
            <a:stCxn id="757792" idx="4"/>
            <a:endCxn id="757795" idx="6"/>
          </p:cNvCxnSpPr>
          <p:nvPr/>
        </p:nvCxnSpPr>
        <p:spPr bwMode="auto">
          <a:xfrm rot="5400000">
            <a:off x="5470525" y="3032125"/>
            <a:ext cx="1009650" cy="7937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17" name="Text Box 57"/>
          <p:cNvSpPr txBox="1">
            <a:spLocks noChangeArrowheads="1"/>
          </p:cNvSpPr>
          <p:nvPr/>
        </p:nvSpPr>
        <p:spPr bwMode="auto">
          <a:xfrm>
            <a:off x="6732588" y="357346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000" b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sp>
        <p:nvSpPr>
          <p:cNvPr id="757818" name="Text Box 58"/>
          <p:cNvSpPr txBox="1">
            <a:spLocks noChangeArrowheads="1"/>
          </p:cNvSpPr>
          <p:nvPr/>
        </p:nvSpPr>
        <p:spPr bwMode="auto">
          <a:xfrm>
            <a:off x="6659563" y="422116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000" b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cxnSp>
        <p:nvCxnSpPr>
          <p:cNvPr id="757820" name="AutoShape 60"/>
          <p:cNvCxnSpPr>
            <a:cxnSpLocks noChangeShapeType="1"/>
            <a:stCxn id="757817" idx="1"/>
            <a:endCxn id="757796" idx="7"/>
          </p:cNvCxnSpPr>
          <p:nvPr/>
        </p:nvCxnSpPr>
        <p:spPr bwMode="auto">
          <a:xfrm rot="10800000" flipV="1">
            <a:off x="5751513" y="3771900"/>
            <a:ext cx="981075" cy="5635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21" name="Text Box 61"/>
          <p:cNvSpPr txBox="1">
            <a:spLocks noChangeArrowheads="1"/>
          </p:cNvSpPr>
          <p:nvPr/>
        </p:nvSpPr>
        <p:spPr bwMode="auto">
          <a:xfrm>
            <a:off x="5795963" y="2349500"/>
            <a:ext cx="37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400" b="0">
                <a:latin typeface="Lucida Handwriting" pitchFamily="66" charset="0"/>
              </a:rPr>
              <a:t>F</a:t>
            </a:r>
            <a:endParaRPr lang="en-US" sz="2400" b="0">
              <a:latin typeface="Lucida Handwriting" pitchFamily="66" charset="0"/>
            </a:endParaRPr>
          </a:p>
        </p:txBody>
      </p:sp>
      <p:sp>
        <p:nvSpPr>
          <p:cNvPr id="757822" name="Text Box 62"/>
          <p:cNvSpPr txBox="1">
            <a:spLocks noChangeArrowheads="1"/>
          </p:cNvSpPr>
          <p:nvPr/>
        </p:nvSpPr>
        <p:spPr bwMode="auto">
          <a:xfrm>
            <a:off x="5795963" y="44196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400" b="0" dirty="0">
                <a:latin typeface="Lucida Handwriting" pitchFamily="66" charset="0"/>
              </a:rPr>
              <a:t>H</a:t>
            </a:r>
            <a:endParaRPr lang="en-US" sz="2400" b="0" dirty="0">
              <a:latin typeface="Lucida Handwriting" pitchFamily="66" charset="0"/>
            </a:endParaRPr>
          </a:p>
        </p:txBody>
      </p:sp>
      <p:sp>
        <p:nvSpPr>
          <p:cNvPr id="757823" name="Text Box 63"/>
          <p:cNvSpPr txBox="1">
            <a:spLocks noChangeArrowheads="1"/>
          </p:cNvSpPr>
          <p:nvPr/>
        </p:nvSpPr>
        <p:spPr bwMode="auto">
          <a:xfrm>
            <a:off x="6732588" y="3933825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400" b="0">
                <a:latin typeface="Lucida Handwriting" pitchFamily="66" charset="0"/>
              </a:rPr>
              <a:t>W</a:t>
            </a:r>
            <a:endParaRPr lang="en-US" sz="2400" b="0">
              <a:latin typeface="Lucida Handwriting" pitchFamily="66" charset="0"/>
            </a:endParaRPr>
          </a:p>
        </p:txBody>
      </p:sp>
      <p:cxnSp>
        <p:nvCxnSpPr>
          <p:cNvPr id="757824" name="AutoShape 64"/>
          <p:cNvCxnSpPr>
            <a:cxnSpLocks noChangeShapeType="1"/>
            <a:stCxn id="757778" idx="6"/>
            <a:endCxn id="757788" idx="3"/>
          </p:cNvCxnSpPr>
          <p:nvPr/>
        </p:nvCxnSpPr>
        <p:spPr bwMode="auto">
          <a:xfrm>
            <a:off x="3130550" y="3213100"/>
            <a:ext cx="1844675" cy="173038"/>
          </a:xfrm>
          <a:prstGeom prst="curvedConnector4">
            <a:avLst>
              <a:gd name="adj1" fmla="val 48796"/>
              <a:gd name="adj2" fmla="val 255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25" name="AutoShape 65"/>
          <p:cNvCxnSpPr>
            <a:cxnSpLocks noChangeShapeType="1"/>
            <a:stCxn id="757778" idx="6"/>
            <a:endCxn id="757793" idx="2"/>
          </p:cNvCxnSpPr>
          <p:nvPr/>
        </p:nvCxnSpPr>
        <p:spPr bwMode="auto">
          <a:xfrm>
            <a:off x="3130550" y="3213100"/>
            <a:ext cx="1512888" cy="936625"/>
          </a:xfrm>
          <a:prstGeom prst="curvedConnector3">
            <a:avLst>
              <a:gd name="adj1" fmla="val 49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26" name="AutoShape 66"/>
          <p:cNvCxnSpPr>
            <a:cxnSpLocks noChangeShapeType="1"/>
            <a:stCxn id="757790" idx="1"/>
            <a:endCxn id="757776" idx="7"/>
          </p:cNvCxnSpPr>
          <p:nvPr/>
        </p:nvCxnSpPr>
        <p:spPr bwMode="auto">
          <a:xfrm rot="16200000" flipH="1" flipV="1">
            <a:off x="3707606" y="1196182"/>
            <a:ext cx="142875" cy="2535238"/>
          </a:xfrm>
          <a:prstGeom prst="curvedConnector3">
            <a:avLst>
              <a:gd name="adj1" fmla="val -19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27" name="AutoShape 67"/>
          <p:cNvCxnSpPr>
            <a:cxnSpLocks noChangeShapeType="1"/>
            <a:stCxn id="757789" idx="2"/>
            <a:endCxn id="757776" idx="6"/>
          </p:cNvCxnSpPr>
          <p:nvPr/>
        </p:nvCxnSpPr>
        <p:spPr bwMode="auto">
          <a:xfrm rot="10800000">
            <a:off x="2554288" y="2636838"/>
            <a:ext cx="2017712" cy="144462"/>
          </a:xfrm>
          <a:prstGeom prst="curvedConnector3">
            <a:avLst>
              <a:gd name="adj1" fmla="val 5003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28" name="AutoShape 68"/>
          <p:cNvCxnSpPr>
            <a:cxnSpLocks noChangeShapeType="1"/>
            <a:stCxn id="757793" idx="4"/>
            <a:endCxn id="757779" idx="6"/>
          </p:cNvCxnSpPr>
          <p:nvPr/>
        </p:nvCxnSpPr>
        <p:spPr bwMode="auto">
          <a:xfrm rot="16200000" flipV="1">
            <a:off x="3599656" y="3104357"/>
            <a:ext cx="503237" cy="1873250"/>
          </a:xfrm>
          <a:prstGeom prst="curvedConnector4">
            <a:avLst>
              <a:gd name="adj1" fmla="val -28394"/>
              <a:gd name="adj2" fmla="val 538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29" name="AutoShape 69"/>
          <p:cNvCxnSpPr>
            <a:cxnSpLocks noChangeShapeType="1"/>
            <a:stCxn id="757779" idx="5"/>
            <a:endCxn id="99" idx="2"/>
          </p:cNvCxnSpPr>
          <p:nvPr/>
        </p:nvCxnSpPr>
        <p:spPr bwMode="auto">
          <a:xfrm rot="16200000" flipH="1">
            <a:off x="3493660" y="3269068"/>
            <a:ext cx="788244" cy="203042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7833" name="Group 73"/>
          <p:cNvGrpSpPr>
            <a:grpSpLocks/>
          </p:cNvGrpSpPr>
          <p:nvPr/>
        </p:nvGrpSpPr>
        <p:grpSpPr bwMode="auto">
          <a:xfrm>
            <a:off x="1546225" y="2635251"/>
            <a:ext cx="2520949" cy="1585913"/>
            <a:chOff x="974" y="1660"/>
            <a:chExt cx="1588" cy="999"/>
          </a:xfrm>
        </p:grpSpPr>
        <p:cxnSp>
          <p:nvCxnSpPr>
            <p:cNvPr id="757834" name="AutoShape 74"/>
            <p:cNvCxnSpPr>
              <a:cxnSpLocks noChangeShapeType="1"/>
              <a:stCxn id="757831" idx="2"/>
              <a:endCxn id="757776" idx="6"/>
            </p:cNvCxnSpPr>
            <p:nvPr/>
          </p:nvCxnSpPr>
          <p:spPr bwMode="auto">
            <a:xfrm rot="10800000">
              <a:off x="1609" y="1660"/>
              <a:ext cx="953" cy="58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7835" name="AutoShape 75"/>
            <p:cNvCxnSpPr>
              <a:cxnSpLocks noChangeShapeType="1"/>
              <a:stCxn id="757831" idx="2"/>
              <a:endCxn id="757778" idx="5"/>
            </p:cNvCxnSpPr>
            <p:nvPr/>
          </p:nvCxnSpPr>
          <p:spPr bwMode="auto">
            <a:xfrm rot="10800000">
              <a:off x="1945" y="2087"/>
              <a:ext cx="617" cy="163"/>
            </a:xfrm>
            <a:prstGeom prst="curvedConnector2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7836" name="AutoShape 76"/>
            <p:cNvCxnSpPr>
              <a:cxnSpLocks noChangeShapeType="1"/>
              <a:stCxn id="757831" idx="2"/>
              <a:endCxn id="757779" idx="6"/>
            </p:cNvCxnSpPr>
            <p:nvPr/>
          </p:nvCxnSpPr>
          <p:spPr bwMode="auto">
            <a:xfrm rot="10800000" flipV="1">
              <a:off x="1836" y="2250"/>
              <a:ext cx="726" cy="13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7837" name="AutoShape 77"/>
            <p:cNvCxnSpPr>
              <a:cxnSpLocks noChangeShapeType="1"/>
              <a:stCxn id="757831" idx="2"/>
              <a:endCxn id="757775" idx="4"/>
            </p:cNvCxnSpPr>
            <p:nvPr/>
          </p:nvCxnSpPr>
          <p:spPr bwMode="auto">
            <a:xfrm rot="10800000" flipV="1">
              <a:off x="1314" y="2250"/>
              <a:ext cx="1248" cy="409"/>
            </a:xfrm>
            <a:prstGeom prst="curvedConnector4">
              <a:avLst>
                <a:gd name="adj1" fmla="val 23647"/>
                <a:gd name="adj2" fmla="val 171247"/>
              </a:avLst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7838" name="AutoShape 78"/>
            <p:cNvCxnSpPr>
              <a:cxnSpLocks noChangeShapeType="1"/>
              <a:stCxn id="757831" idx="2"/>
              <a:endCxn id="757777" idx="6"/>
            </p:cNvCxnSpPr>
            <p:nvPr/>
          </p:nvCxnSpPr>
          <p:spPr bwMode="auto">
            <a:xfrm rot="10800000">
              <a:off x="1382" y="2160"/>
              <a:ext cx="1180" cy="90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7839" name="AutoShape 79"/>
            <p:cNvCxnSpPr>
              <a:cxnSpLocks noChangeShapeType="1"/>
              <a:stCxn id="757831" idx="2"/>
              <a:endCxn id="757786" idx="6"/>
            </p:cNvCxnSpPr>
            <p:nvPr/>
          </p:nvCxnSpPr>
          <p:spPr bwMode="auto">
            <a:xfrm rot="10800000">
              <a:off x="1110" y="1843"/>
              <a:ext cx="1452" cy="40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7840" name="AutoShape 80"/>
            <p:cNvCxnSpPr>
              <a:cxnSpLocks noChangeShapeType="1"/>
              <a:stCxn id="757831" idx="2"/>
              <a:endCxn id="757787" idx="4"/>
            </p:cNvCxnSpPr>
            <p:nvPr/>
          </p:nvCxnSpPr>
          <p:spPr bwMode="auto">
            <a:xfrm rot="10800000" flipV="1">
              <a:off x="974" y="2250"/>
              <a:ext cx="1588" cy="91"/>
            </a:xfrm>
            <a:prstGeom prst="curvedConnector4">
              <a:avLst>
                <a:gd name="adj1" fmla="val 47150"/>
                <a:gd name="adj2" fmla="val 755757"/>
              </a:avLst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7841" name="Group 81"/>
          <p:cNvGrpSpPr>
            <a:grpSpLocks/>
          </p:cNvGrpSpPr>
          <p:nvPr/>
        </p:nvGrpSpPr>
        <p:grpSpPr bwMode="auto">
          <a:xfrm>
            <a:off x="6832604" y="2392362"/>
            <a:ext cx="2025651" cy="1181100"/>
            <a:chOff x="4304" y="1507"/>
            <a:chExt cx="1276" cy="744"/>
          </a:xfrm>
        </p:grpSpPr>
        <p:cxnSp>
          <p:nvCxnSpPr>
            <p:cNvPr id="757842" name="AutoShape 82"/>
            <p:cNvCxnSpPr>
              <a:cxnSpLocks noChangeShapeType="1"/>
              <a:stCxn id="757831" idx="7"/>
              <a:endCxn id="757831" idx="6"/>
            </p:cNvCxnSpPr>
            <p:nvPr/>
          </p:nvCxnSpPr>
          <p:spPr bwMode="auto">
            <a:xfrm rot="16200000" flipH="1">
              <a:off x="4101" y="1748"/>
              <a:ext cx="706" cy="299"/>
            </a:xfrm>
            <a:prstGeom prst="curvedConnector4">
              <a:avLst>
                <a:gd name="adj1" fmla="val -42783"/>
                <a:gd name="adj2" fmla="val 436071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757843" name="Object 83"/>
            <p:cNvGraphicFramePr>
              <a:graphicFrameLocks noChangeAspect="1"/>
            </p:cNvGraphicFramePr>
            <p:nvPr/>
          </p:nvGraphicFramePr>
          <p:xfrm>
            <a:off x="4416" y="1507"/>
            <a:ext cx="1164" cy="312"/>
          </p:xfrm>
          <a:graphic>
            <a:graphicData uri="http://schemas.openxmlformats.org/presentationml/2006/ole">
              <p:oleObj spid="_x0000_s95278" name="Formel" r:id="rId3" imgW="1091880" imgH="291960" progId="Equation.3">
                <p:embed/>
              </p:oleObj>
            </a:graphicData>
          </a:graphic>
        </p:graphicFrame>
      </p:grpSp>
      <p:sp>
        <p:nvSpPr>
          <p:cNvPr id="8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JXP Algorithm at Work (2)</a:t>
            </a:r>
            <a:endParaRPr lang="en-US" sz="40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152399" y="609600"/>
            <a:ext cx="8686801" cy="1338828"/>
            <a:chOff x="152399" y="609600"/>
            <a:chExt cx="8686801" cy="1338828"/>
          </a:xfrm>
        </p:grpSpPr>
        <p:sp>
          <p:nvSpPr>
            <p:cNvPr id="90" name="Text Box 7"/>
            <p:cNvSpPr txBox="1">
              <a:spLocks noChangeArrowheads="1"/>
            </p:cNvSpPr>
            <p:nvPr/>
          </p:nvSpPr>
          <p:spPr bwMode="auto">
            <a:xfrm>
              <a:off x="537265" y="609600"/>
              <a:ext cx="4491935" cy="1338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</a:rPr>
                <a:t>G</a:t>
              </a:r>
              <a:r>
                <a:rPr lang="en-US" b="0" dirty="0" smtClean="0">
                  <a:latin typeface="Arial" charset="0"/>
                </a:rPr>
                <a:t>: local graph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latin typeface="Arial" charset="0"/>
                </a:rPr>
                <a:t>GOUT: {</a:t>
              </a:r>
              <a:r>
                <a:rPr lang="en-US" b="0" dirty="0" err="1" smtClean="0">
                  <a:latin typeface="Arial" charset="0"/>
                </a:rPr>
                <a:t>q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G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| q s  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sW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}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: #pages in G; </a:t>
              </a:r>
              <a:r>
                <a:rPr lang="en-US" b="0" dirty="0" smtClean="0">
                  <a:solidFill>
                    <a:srgbClr val="0066FF"/>
                  </a:solidFill>
                  <a:latin typeface="Arial" charset="0"/>
                </a:rPr>
                <a:t>N</a:t>
              </a:r>
              <a:r>
                <a:rPr lang="en-US" b="0" dirty="0" smtClean="0">
                  <a:latin typeface="Arial" charset="0"/>
                </a:rPr>
                <a:t>: #pages in U = G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W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latin typeface="Arial" charset="0"/>
                  <a:sym typeface="Symbol" pitchFamily="18" charset="2"/>
                </a:rPr>
                <a:t>WIN(G): </a:t>
              </a:r>
              <a:r>
                <a:rPr lang="en-US" b="0" dirty="0" smtClean="0">
                  <a:latin typeface="Arial" charset="0"/>
                </a:rPr>
                <a:t>{</a:t>
              </a:r>
              <a:r>
                <a:rPr lang="en-US" b="0" dirty="0" err="1" smtClean="0">
                  <a:latin typeface="Arial" charset="0"/>
                </a:rPr>
                <a:t>p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W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| p q  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qG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}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</a:rPr>
                <a:t>WIN*(G) </a:t>
              </a: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 WIN(G)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: known part of WIN(G)</a:t>
              </a:r>
              <a:endParaRPr lang="en-US" b="0" dirty="0">
                <a:latin typeface="Arial" charset="0"/>
              </a:endParaRPr>
            </a:p>
          </p:txBody>
        </p:sp>
        <p:sp>
          <p:nvSpPr>
            <p:cNvPr id="91" name="Text Box 8"/>
            <p:cNvSpPr txBox="1">
              <a:spLocks noChangeArrowheads="1"/>
            </p:cNvSpPr>
            <p:nvPr/>
          </p:nvSpPr>
          <p:spPr bwMode="auto">
            <a:xfrm>
              <a:off x="5701803" y="733269"/>
              <a:ext cx="3137397" cy="1089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*(q)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for 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qG</a:t>
              </a:r>
              <a:r>
                <a:rPr lang="en-US" b="0" dirty="0" smtClean="0">
                  <a:latin typeface="Arial" charset="0"/>
                </a:rPr>
                <a:t>: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dirty="0" smtClean="0">
                  <a:latin typeface="Arial" charset="0"/>
                </a:rPr>
                <a:t>  </a:t>
              </a:r>
              <a:r>
                <a:rPr lang="en-US" b="0" dirty="0" smtClean="0">
                  <a:latin typeface="Arial" charset="0"/>
                </a:rPr>
                <a:t>est. stationary </a:t>
              </a:r>
              <a:r>
                <a:rPr lang="en-US" b="0" dirty="0" err="1" smtClean="0">
                  <a:latin typeface="Arial" charset="0"/>
                </a:rPr>
                <a:t>prob‘s</a:t>
              </a:r>
              <a:r>
                <a:rPr lang="en-US" b="0" dirty="0" smtClean="0">
                  <a:latin typeface="Arial" charset="0"/>
                </a:rPr>
                <a:t> (PR)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*(G)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= </a:t>
              </a:r>
              <a:r>
                <a:rPr lang="en-US" sz="2400" b="0" baseline="-25000" dirty="0" err="1" smtClean="0">
                  <a:latin typeface="Arial" charset="0"/>
                  <a:sym typeface="Symbol" pitchFamily="18" charset="2"/>
                </a:rPr>
                <a:t>qG</a:t>
              </a:r>
              <a:r>
                <a:rPr lang="en-US" b="0" dirty="0" smtClean="0">
                  <a:latin typeface="Arial" charset="0"/>
                </a:rPr>
                <a:t> 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*(q)=</a:t>
              </a: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1- *(W)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  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est. total mass of G</a:t>
              </a:r>
              <a:endParaRPr lang="en-US" b="0" dirty="0"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16200000">
              <a:off x="5008522" y="1047919"/>
              <a:ext cx="10935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u="sng" dirty="0" smtClean="0">
                  <a:latin typeface="Arial" charset="0"/>
                </a:rPr>
                <a:t>Output: </a:t>
              </a:r>
            </a:p>
          </p:txBody>
        </p:sp>
        <p:sp>
          <p:nvSpPr>
            <p:cNvPr id="93" name="Rectangle 92"/>
            <p:cNvSpPr/>
            <p:nvPr/>
          </p:nvSpPr>
          <p:spPr>
            <a:xfrm rot="16200000">
              <a:off x="-145600" y="944949"/>
              <a:ext cx="9653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u="sng" dirty="0" err="1" smtClean="0">
                  <a:latin typeface="Arial" charset="0"/>
                </a:rPr>
                <a:t>Intput</a:t>
              </a:r>
              <a:r>
                <a:rPr lang="en-US" sz="2000" u="sng" dirty="0" smtClean="0">
                  <a:latin typeface="Arial" charset="0"/>
                </a:rPr>
                <a:t>: </a:t>
              </a:r>
            </a:p>
          </p:txBody>
        </p:sp>
      </p:grpSp>
      <p:sp>
        <p:nvSpPr>
          <p:cNvPr id="100" name="Date Placeholder 9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01" name="Slide Number Placeholder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2" name="Footer Placeholder 10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76200" y="5257800"/>
            <a:ext cx="8915400" cy="1531188"/>
            <a:chOff x="76200" y="5181600"/>
            <a:chExt cx="8915400" cy="1531188"/>
          </a:xfrm>
        </p:grpSpPr>
        <p:sp>
          <p:nvSpPr>
            <p:cNvPr id="95" name="Rectangle 3"/>
            <p:cNvSpPr>
              <a:spLocks noChangeArrowheads="1"/>
            </p:cNvSpPr>
            <p:nvPr/>
          </p:nvSpPr>
          <p:spPr bwMode="auto">
            <a:xfrm>
              <a:off x="76200" y="5241176"/>
              <a:ext cx="8915400" cy="14398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76200" y="5181600"/>
              <a:ext cx="6774611" cy="153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0000"/>
                </a:lnSpc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At each meeting with another peer G, compute:</a:t>
              </a:r>
            </a:p>
            <a:p>
              <a:pPr lvl="1" eaLnBrk="1" hangingPunct="1">
                <a:lnSpc>
                  <a:spcPct val="110000"/>
                </a:lnSpc>
                <a:buFontTx/>
                <a:buChar char="•"/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 For all </a:t>
              </a:r>
              <a:r>
                <a:rPr lang="en-US" sz="2000" b="0" dirty="0" err="1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000" b="0" dirty="0" err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G</a:t>
              </a: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:</a:t>
              </a:r>
            </a:p>
            <a:p>
              <a:pPr lvl="1" eaLnBrk="1" hangingPunct="1">
                <a:lnSpc>
                  <a:spcPct val="110000"/>
                </a:lnSpc>
              </a:pPr>
              <a:endParaRPr lang="en-US" sz="5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lvl="1" eaLnBrk="1" hangingPunct="1">
                <a:lnSpc>
                  <a:spcPct val="110000"/>
                </a:lnSpc>
                <a:buFontTx/>
                <a:buChar char="•"/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World self-loop: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Compute all * values for GW; remember only WIN*(G) info.</a:t>
              </a:r>
              <a:endParaRPr lang="en-US" sz="2000" b="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99" name="Oval 34"/>
          <p:cNvSpPr>
            <a:spLocks noChangeArrowheads="1"/>
          </p:cNvSpPr>
          <p:nvPr/>
        </p:nvSpPr>
        <p:spPr bwMode="auto">
          <a:xfrm>
            <a:off x="4902994" y="4534733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" name="AutoShape 55"/>
          <p:cNvCxnSpPr>
            <a:cxnSpLocks noChangeShapeType="1"/>
            <a:stCxn id="99" idx="6"/>
          </p:cNvCxnSpPr>
          <p:nvPr/>
        </p:nvCxnSpPr>
        <p:spPr bwMode="auto">
          <a:xfrm flipV="1">
            <a:off x="5190332" y="4579938"/>
            <a:ext cx="460375" cy="9846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7830" name="Group 70"/>
          <p:cNvGrpSpPr>
            <a:grpSpLocks/>
          </p:cNvGrpSpPr>
          <p:nvPr/>
        </p:nvGrpSpPr>
        <p:grpSpPr bwMode="auto">
          <a:xfrm>
            <a:off x="4067175" y="1987549"/>
            <a:ext cx="3240088" cy="3168650"/>
            <a:chOff x="2290" y="1525"/>
            <a:chExt cx="2041" cy="1996"/>
          </a:xfrm>
        </p:grpSpPr>
        <p:sp>
          <p:nvSpPr>
            <p:cNvPr id="757831" name="Oval 71"/>
            <p:cNvSpPr>
              <a:spLocks noChangeArrowheads="1"/>
            </p:cNvSpPr>
            <p:nvPr/>
          </p:nvSpPr>
          <p:spPr bwMode="auto">
            <a:xfrm>
              <a:off x="2290" y="1525"/>
              <a:ext cx="2041" cy="199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32" name="Text Box 72"/>
            <p:cNvSpPr txBox="1">
              <a:spLocks noChangeArrowheads="1"/>
            </p:cNvSpPr>
            <p:nvPr/>
          </p:nvSpPr>
          <p:spPr bwMode="auto">
            <a:xfrm>
              <a:off x="3969" y="2750"/>
              <a:ext cx="2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2400" b="0">
                  <a:latin typeface="Lucida Handwriting" pitchFamily="66" charset="0"/>
                </a:rPr>
                <a:t>W</a:t>
              </a:r>
              <a:endParaRPr lang="en-US" sz="2400" b="0">
                <a:latin typeface="Lucida Handwriting" pitchFamily="66" charset="0"/>
              </a:endParaRPr>
            </a:p>
          </p:txBody>
        </p:sp>
      </p:grpSp>
      <p:graphicFrame>
        <p:nvGraphicFramePr>
          <p:cNvPr id="112" name="Object 10"/>
          <p:cNvGraphicFramePr>
            <a:graphicFrameLocks noChangeAspect="1"/>
          </p:cNvGraphicFramePr>
          <p:nvPr/>
        </p:nvGraphicFramePr>
        <p:xfrm>
          <a:off x="2438400" y="6048378"/>
          <a:ext cx="2841625" cy="474662"/>
        </p:xfrm>
        <a:graphic>
          <a:graphicData uri="http://schemas.openxmlformats.org/presentationml/2006/ole">
            <p:oleObj spid="_x0000_s95281" name="Formel" r:id="rId4" imgW="1688760" imgH="291960" progId="Equation.3">
              <p:embed/>
            </p:oleObj>
          </a:graphicData>
        </a:graphic>
      </p:graphicFrame>
      <p:graphicFrame>
        <p:nvGraphicFramePr>
          <p:cNvPr id="113" name="Object 11"/>
          <p:cNvGraphicFramePr>
            <a:graphicFrameLocks noChangeAspect="1"/>
          </p:cNvGraphicFramePr>
          <p:nvPr/>
        </p:nvGraphicFramePr>
        <p:xfrm>
          <a:off x="2362200" y="5432427"/>
          <a:ext cx="6634163" cy="765175"/>
        </p:xfrm>
        <a:graphic>
          <a:graphicData uri="http://schemas.openxmlformats.org/presentationml/2006/ole">
            <p:oleObj spid="_x0000_s95282" name="Formel" r:id="rId5" imgW="3924000" imgH="457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51849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5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96" name="Oval 12"/>
          <p:cNvSpPr>
            <a:spLocks noChangeArrowheads="1"/>
          </p:cNvSpPr>
          <p:nvPr/>
        </p:nvSpPr>
        <p:spPr bwMode="auto">
          <a:xfrm>
            <a:off x="4067175" y="1989138"/>
            <a:ext cx="3240088" cy="31686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797" name="Oval 13"/>
          <p:cNvSpPr>
            <a:spLocks noChangeArrowheads="1"/>
          </p:cNvSpPr>
          <p:nvPr/>
        </p:nvSpPr>
        <p:spPr bwMode="auto">
          <a:xfrm>
            <a:off x="4572000" y="2276475"/>
            <a:ext cx="1944688" cy="1223963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798" name="Oval 14"/>
          <p:cNvSpPr>
            <a:spLocks noChangeArrowheads="1"/>
          </p:cNvSpPr>
          <p:nvPr/>
        </p:nvSpPr>
        <p:spPr bwMode="auto">
          <a:xfrm>
            <a:off x="4572000" y="3789363"/>
            <a:ext cx="1871663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799" name="Oval 15"/>
          <p:cNvSpPr>
            <a:spLocks noChangeArrowheads="1"/>
          </p:cNvSpPr>
          <p:nvPr/>
        </p:nvSpPr>
        <p:spPr bwMode="auto">
          <a:xfrm>
            <a:off x="1042988" y="2420938"/>
            <a:ext cx="2087562" cy="1800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00" name="Oval 16"/>
          <p:cNvSpPr>
            <a:spLocks noChangeArrowheads="1"/>
          </p:cNvSpPr>
          <p:nvPr/>
        </p:nvSpPr>
        <p:spPr bwMode="auto">
          <a:xfrm>
            <a:off x="2266950" y="24923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01" name="Oval 17"/>
          <p:cNvSpPr>
            <a:spLocks noChangeArrowheads="1"/>
          </p:cNvSpPr>
          <p:nvPr/>
        </p:nvSpPr>
        <p:spPr bwMode="auto">
          <a:xfrm>
            <a:off x="1906588" y="328453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02" name="Oval 18"/>
          <p:cNvSpPr>
            <a:spLocks noChangeArrowheads="1"/>
          </p:cNvSpPr>
          <p:nvPr/>
        </p:nvSpPr>
        <p:spPr bwMode="auto">
          <a:xfrm>
            <a:off x="2843213" y="306863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03" name="Oval 19"/>
          <p:cNvSpPr>
            <a:spLocks noChangeArrowheads="1"/>
          </p:cNvSpPr>
          <p:nvPr/>
        </p:nvSpPr>
        <p:spPr bwMode="auto">
          <a:xfrm>
            <a:off x="2627313" y="3644900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04" name="Oval 20"/>
          <p:cNvSpPr>
            <a:spLocks noChangeArrowheads="1"/>
          </p:cNvSpPr>
          <p:nvPr/>
        </p:nvSpPr>
        <p:spPr bwMode="auto">
          <a:xfrm>
            <a:off x="1763713" y="3933825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8805" name="AutoShape 21"/>
          <p:cNvCxnSpPr>
            <a:cxnSpLocks noChangeShapeType="1"/>
            <a:stCxn id="758800" idx="4"/>
            <a:endCxn id="758801" idx="1"/>
          </p:cNvCxnSpPr>
          <p:nvPr/>
        </p:nvCxnSpPr>
        <p:spPr bwMode="auto">
          <a:xfrm rot="5400000">
            <a:off x="1906588" y="2822575"/>
            <a:ext cx="547687" cy="461963"/>
          </a:xfrm>
          <a:prstGeom prst="curvedConnector3">
            <a:avLst>
              <a:gd name="adj1" fmla="val 457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06" name="AutoShape 22"/>
          <p:cNvCxnSpPr>
            <a:cxnSpLocks noChangeShapeType="1"/>
            <a:stCxn id="758802" idx="4"/>
            <a:endCxn id="758803" idx="7"/>
          </p:cNvCxnSpPr>
          <p:nvPr/>
        </p:nvCxnSpPr>
        <p:spPr bwMode="auto">
          <a:xfrm rot="5400000">
            <a:off x="2763838" y="3463925"/>
            <a:ext cx="331788" cy="115887"/>
          </a:xfrm>
          <a:prstGeom prst="curvedConnector3">
            <a:avLst>
              <a:gd name="adj1" fmla="val 4306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07" name="AutoShape 23"/>
          <p:cNvCxnSpPr>
            <a:cxnSpLocks noChangeShapeType="1"/>
            <a:stCxn id="758801" idx="5"/>
            <a:endCxn id="758803" idx="1"/>
          </p:cNvCxnSpPr>
          <p:nvPr/>
        </p:nvCxnSpPr>
        <p:spPr bwMode="auto">
          <a:xfrm rot="16200000" flipH="1">
            <a:off x="2331244" y="3348832"/>
            <a:ext cx="158750" cy="519112"/>
          </a:xfrm>
          <a:prstGeom prst="curvedConnector3">
            <a:avLst>
              <a:gd name="adj1" fmla="val 49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08" name="AutoShape 24"/>
          <p:cNvCxnSpPr>
            <a:cxnSpLocks noChangeShapeType="1"/>
            <a:stCxn id="758804" idx="6"/>
            <a:endCxn id="758803" idx="2"/>
          </p:cNvCxnSpPr>
          <p:nvPr/>
        </p:nvCxnSpPr>
        <p:spPr bwMode="auto">
          <a:xfrm flipV="1">
            <a:off x="2051050" y="3789363"/>
            <a:ext cx="576263" cy="288925"/>
          </a:xfrm>
          <a:prstGeom prst="curved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809" name="Text Box 25"/>
          <p:cNvSpPr txBox="1">
            <a:spLocks noChangeArrowheads="1"/>
          </p:cNvSpPr>
          <p:nvPr/>
        </p:nvSpPr>
        <p:spPr bwMode="auto">
          <a:xfrm>
            <a:off x="1042988" y="2997200"/>
            <a:ext cx="40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400" b="0">
                <a:latin typeface="Lucida Handwriting" pitchFamily="66" charset="0"/>
              </a:rPr>
              <a:t>G</a:t>
            </a:r>
            <a:endParaRPr lang="en-US" sz="2400" b="0">
              <a:latin typeface="Lucida Handwriting" pitchFamily="66" charset="0"/>
            </a:endParaRPr>
          </a:p>
        </p:txBody>
      </p:sp>
      <p:sp>
        <p:nvSpPr>
          <p:cNvPr id="758810" name="Oval 26"/>
          <p:cNvSpPr>
            <a:spLocks noChangeArrowheads="1"/>
          </p:cNvSpPr>
          <p:nvPr/>
        </p:nvSpPr>
        <p:spPr bwMode="auto">
          <a:xfrm>
            <a:off x="1474788" y="2781300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11" name="Oval 27"/>
          <p:cNvSpPr>
            <a:spLocks noChangeArrowheads="1"/>
          </p:cNvSpPr>
          <p:nvPr/>
        </p:nvSpPr>
        <p:spPr bwMode="auto">
          <a:xfrm>
            <a:off x="1403350" y="3429000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12" name="Oval 28"/>
          <p:cNvSpPr>
            <a:spLocks noChangeArrowheads="1"/>
          </p:cNvSpPr>
          <p:nvPr/>
        </p:nvSpPr>
        <p:spPr bwMode="auto">
          <a:xfrm>
            <a:off x="4932363" y="3141663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13" name="Oval 29"/>
          <p:cNvSpPr>
            <a:spLocks noChangeArrowheads="1"/>
          </p:cNvSpPr>
          <p:nvPr/>
        </p:nvSpPr>
        <p:spPr bwMode="auto">
          <a:xfrm>
            <a:off x="4572000" y="2636838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14" name="Oval 30"/>
          <p:cNvSpPr>
            <a:spLocks noChangeArrowheads="1"/>
          </p:cNvSpPr>
          <p:nvPr/>
        </p:nvSpPr>
        <p:spPr bwMode="auto">
          <a:xfrm>
            <a:off x="5003800" y="2349500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15" name="Oval 31"/>
          <p:cNvSpPr>
            <a:spLocks noChangeArrowheads="1"/>
          </p:cNvSpPr>
          <p:nvPr/>
        </p:nvSpPr>
        <p:spPr bwMode="auto">
          <a:xfrm>
            <a:off x="5435600" y="2636838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16" name="Oval 32"/>
          <p:cNvSpPr>
            <a:spLocks noChangeArrowheads="1"/>
          </p:cNvSpPr>
          <p:nvPr/>
        </p:nvSpPr>
        <p:spPr bwMode="auto">
          <a:xfrm>
            <a:off x="6227763" y="263683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17" name="Oval 33"/>
          <p:cNvSpPr>
            <a:spLocks noChangeArrowheads="1"/>
          </p:cNvSpPr>
          <p:nvPr/>
        </p:nvSpPr>
        <p:spPr bwMode="auto">
          <a:xfrm>
            <a:off x="4643438" y="4005263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19" name="Oval 35"/>
          <p:cNvSpPr>
            <a:spLocks noChangeArrowheads="1"/>
          </p:cNvSpPr>
          <p:nvPr/>
        </p:nvSpPr>
        <p:spPr bwMode="auto">
          <a:xfrm>
            <a:off x="5291138" y="3789363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20" name="Oval 36"/>
          <p:cNvSpPr>
            <a:spLocks noChangeArrowheads="1"/>
          </p:cNvSpPr>
          <p:nvPr/>
        </p:nvSpPr>
        <p:spPr bwMode="auto">
          <a:xfrm>
            <a:off x="5507038" y="4292600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8821" name="AutoShape 37"/>
          <p:cNvCxnSpPr>
            <a:cxnSpLocks noChangeShapeType="1"/>
            <a:stCxn id="758801" idx="7"/>
            <a:endCxn id="758802" idx="2"/>
          </p:cNvCxnSpPr>
          <p:nvPr/>
        </p:nvCxnSpPr>
        <p:spPr bwMode="auto">
          <a:xfrm rot="16200000">
            <a:off x="2439988" y="2924175"/>
            <a:ext cx="114300" cy="692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22" name="AutoShape 38"/>
          <p:cNvCxnSpPr>
            <a:cxnSpLocks noChangeShapeType="1"/>
            <a:stCxn id="758800" idx="2"/>
            <a:endCxn id="758810" idx="6"/>
          </p:cNvCxnSpPr>
          <p:nvPr/>
        </p:nvCxnSpPr>
        <p:spPr bwMode="auto">
          <a:xfrm rot="10800000" flipV="1">
            <a:off x="1762125" y="2636838"/>
            <a:ext cx="504825" cy="2889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23" name="AutoShape 39"/>
          <p:cNvCxnSpPr>
            <a:cxnSpLocks noChangeShapeType="1"/>
            <a:stCxn id="758810" idx="4"/>
            <a:endCxn id="758811" idx="0"/>
          </p:cNvCxnSpPr>
          <p:nvPr/>
        </p:nvCxnSpPr>
        <p:spPr bwMode="auto">
          <a:xfrm rot="5400000">
            <a:off x="1403351" y="3213100"/>
            <a:ext cx="360362" cy="71437"/>
          </a:xfrm>
          <a:prstGeom prst="curved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24" name="AutoShape 40"/>
          <p:cNvCxnSpPr>
            <a:cxnSpLocks noChangeShapeType="1"/>
            <a:stCxn id="758804" idx="0"/>
            <a:endCxn id="758801" idx="4"/>
          </p:cNvCxnSpPr>
          <p:nvPr/>
        </p:nvCxnSpPr>
        <p:spPr bwMode="auto">
          <a:xfrm rot="16200000">
            <a:off x="1798638" y="3681412"/>
            <a:ext cx="361950" cy="1428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25" name="AutoShape 41"/>
          <p:cNvCxnSpPr>
            <a:cxnSpLocks noChangeShapeType="1"/>
            <a:stCxn id="758802" idx="1"/>
            <a:endCxn id="758800" idx="5"/>
          </p:cNvCxnSpPr>
          <p:nvPr/>
        </p:nvCxnSpPr>
        <p:spPr bwMode="auto">
          <a:xfrm rot="5400000" flipH="1">
            <a:off x="2511425" y="2736850"/>
            <a:ext cx="374650" cy="3746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26" name="AutoShape 42"/>
          <p:cNvCxnSpPr>
            <a:cxnSpLocks noChangeShapeType="1"/>
            <a:stCxn id="758812" idx="5"/>
            <a:endCxn id="758819" idx="0"/>
          </p:cNvCxnSpPr>
          <p:nvPr/>
        </p:nvCxnSpPr>
        <p:spPr bwMode="auto">
          <a:xfrm rot="16200000" flipH="1">
            <a:off x="5104606" y="3458370"/>
            <a:ext cx="403225" cy="258762"/>
          </a:xfrm>
          <a:prstGeom prst="curvedConnector3">
            <a:avLst>
              <a:gd name="adj1" fmla="val 5512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827" name="Text Box 43"/>
          <p:cNvSpPr txBox="1">
            <a:spLocks noChangeArrowheads="1"/>
          </p:cNvSpPr>
          <p:nvPr/>
        </p:nvSpPr>
        <p:spPr bwMode="auto">
          <a:xfrm>
            <a:off x="6875463" y="292576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000" b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cxnSp>
        <p:nvCxnSpPr>
          <p:cNvPr id="758828" name="AutoShape 44"/>
          <p:cNvCxnSpPr>
            <a:cxnSpLocks noChangeShapeType="1"/>
            <a:stCxn id="758815" idx="6"/>
            <a:endCxn id="758816" idx="2"/>
          </p:cNvCxnSpPr>
          <p:nvPr/>
        </p:nvCxnSpPr>
        <p:spPr bwMode="auto">
          <a:xfrm>
            <a:off x="5722938" y="2781300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29" name="AutoShape 45"/>
          <p:cNvCxnSpPr>
            <a:cxnSpLocks noChangeShapeType="1"/>
            <a:stCxn id="758816" idx="6"/>
            <a:endCxn id="758827" idx="1"/>
          </p:cNvCxnSpPr>
          <p:nvPr/>
        </p:nvCxnSpPr>
        <p:spPr bwMode="auto">
          <a:xfrm>
            <a:off x="6515100" y="2781300"/>
            <a:ext cx="360363" cy="342900"/>
          </a:xfrm>
          <a:prstGeom prst="curved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830" name="Text Box 46"/>
          <p:cNvSpPr txBox="1">
            <a:spLocks noChangeArrowheads="1"/>
          </p:cNvSpPr>
          <p:nvPr/>
        </p:nvSpPr>
        <p:spPr bwMode="auto">
          <a:xfrm>
            <a:off x="5867400" y="19177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000" b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cxnSp>
        <p:nvCxnSpPr>
          <p:cNvPr id="758831" name="AutoShape 47"/>
          <p:cNvCxnSpPr>
            <a:cxnSpLocks noChangeShapeType="1"/>
            <a:stCxn id="758830" idx="1"/>
            <a:endCxn id="758814" idx="7"/>
          </p:cNvCxnSpPr>
          <p:nvPr/>
        </p:nvCxnSpPr>
        <p:spPr bwMode="auto">
          <a:xfrm rot="10800000" flipV="1">
            <a:off x="5248275" y="2116138"/>
            <a:ext cx="619125" cy="2762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32" name="AutoShape 48"/>
          <p:cNvCxnSpPr>
            <a:cxnSpLocks noChangeShapeType="1"/>
            <a:stCxn id="758812" idx="0"/>
            <a:endCxn id="758815" idx="3"/>
          </p:cNvCxnSpPr>
          <p:nvPr/>
        </p:nvCxnSpPr>
        <p:spPr bwMode="auto">
          <a:xfrm rot="16200000">
            <a:off x="5147469" y="2810669"/>
            <a:ext cx="260350" cy="401638"/>
          </a:xfrm>
          <a:prstGeom prst="curvedConnector3">
            <a:avLst>
              <a:gd name="adj1" fmla="val 4207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33" name="AutoShape 49"/>
          <p:cNvCxnSpPr>
            <a:cxnSpLocks noChangeShapeType="1"/>
            <a:stCxn id="758816" idx="4"/>
            <a:endCxn id="758812" idx="6"/>
          </p:cNvCxnSpPr>
          <p:nvPr/>
        </p:nvCxnSpPr>
        <p:spPr bwMode="auto">
          <a:xfrm rot="5400000">
            <a:off x="5614988" y="2528887"/>
            <a:ext cx="361950" cy="11525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34" name="AutoShape 50"/>
          <p:cNvCxnSpPr>
            <a:cxnSpLocks noChangeShapeType="1"/>
            <a:stCxn id="758817" idx="6"/>
            <a:endCxn id="758819" idx="3"/>
          </p:cNvCxnSpPr>
          <p:nvPr/>
        </p:nvCxnSpPr>
        <p:spPr bwMode="auto">
          <a:xfrm flipV="1">
            <a:off x="4930775" y="4033838"/>
            <a:ext cx="403225" cy="1158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35" name="AutoShape 51"/>
          <p:cNvCxnSpPr>
            <a:cxnSpLocks noChangeShapeType="1"/>
            <a:stCxn id="758817" idx="6"/>
            <a:endCxn id="758820" idx="2"/>
          </p:cNvCxnSpPr>
          <p:nvPr/>
        </p:nvCxnSpPr>
        <p:spPr bwMode="auto">
          <a:xfrm>
            <a:off x="4930775" y="4149725"/>
            <a:ext cx="576263" cy="287338"/>
          </a:xfrm>
          <a:prstGeom prst="curved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37" name="AutoShape 53"/>
          <p:cNvCxnSpPr>
            <a:cxnSpLocks noChangeShapeType="1"/>
            <a:stCxn id="758816" idx="4"/>
            <a:endCxn id="758819" idx="6"/>
          </p:cNvCxnSpPr>
          <p:nvPr/>
        </p:nvCxnSpPr>
        <p:spPr bwMode="auto">
          <a:xfrm rot="5400000">
            <a:off x="5470525" y="3032125"/>
            <a:ext cx="1009650" cy="7937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838" name="Text Box 54"/>
          <p:cNvSpPr txBox="1">
            <a:spLocks noChangeArrowheads="1"/>
          </p:cNvSpPr>
          <p:nvPr/>
        </p:nvSpPr>
        <p:spPr bwMode="auto">
          <a:xfrm>
            <a:off x="6732588" y="357346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000" b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sp>
        <p:nvSpPr>
          <p:cNvPr id="758839" name="Text Box 55"/>
          <p:cNvSpPr txBox="1">
            <a:spLocks noChangeArrowheads="1"/>
          </p:cNvSpPr>
          <p:nvPr/>
        </p:nvSpPr>
        <p:spPr bwMode="auto">
          <a:xfrm>
            <a:off x="6659563" y="422116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000" b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cxnSp>
        <p:nvCxnSpPr>
          <p:cNvPr id="758841" name="AutoShape 57"/>
          <p:cNvCxnSpPr>
            <a:cxnSpLocks noChangeShapeType="1"/>
            <a:stCxn id="758838" idx="1"/>
            <a:endCxn id="758820" idx="7"/>
          </p:cNvCxnSpPr>
          <p:nvPr/>
        </p:nvCxnSpPr>
        <p:spPr bwMode="auto">
          <a:xfrm rot="10800000" flipV="1">
            <a:off x="5751513" y="3771900"/>
            <a:ext cx="981075" cy="5635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842" name="Text Box 58"/>
          <p:cNvSpPr txBox="1">
            <a:spLocks noChangeArrowheads="1"/>
          </p:cNvSpPr>
          <p:nvPr/>
        </p:nvSpPr>
        <p:spPr bwMode="auto">
          <a:xfrm>
            <a:off x="5795963" y="2349500"/>
            <a:ext cx="37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400" b="0">
                <a:latin typeface="Lucida Handwriting" pitchFamily="66" charset="0"/>
              </a:rPr>
              <a:t>F</a:t>
            </a:r>
            <a:endParaRPr lang="en-US" sz="2400" b="0">
              <a:latin typeface="Lucida Handwriting" pitchFamily="66" charset="0"/>
            </a:endParaRPr>
          </a:p>
        </p:txBody>
      </p:sp>
      <p:sp>
        <p:nvSpPr>
          <p:cNvPr id="758844" name="Text Box 60"/>
          <p:cNvSpPr txBox="1">
            <a:spLocks noChangeArrowheads="1"/>
          </p:cNvSpPr>
          <p:nvPr/>
        </p:nvSpPr>
        <p:spPr bwMode="auto">
          <a:xfrm>
            <a:off x="6732588" y="3933825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400" b="0">
                <a:latin typeface="Lucida Handwriting" pitchFamily="66" charset="0"/>
              </a:rPr>
              <a:t>W</a:t>
            </a:r>
            <a:endParaRPr lang="en-US" sz="2400" b="0">
              <a:latin typeface="Lucida Handwriting" pitchFamily="66" charset="0"/>
            </a:endParaRPr>
          </a:p>
        </p:txBody>
      </p:sp>
      <p:cxnSp>
        <p:nvCxnSpPr>
          <p:cNvPr id="758845" name="AutoShape 61"/>
          <p:cNvCxnSpPr>
            <a:cxnSpLocks noChangeShapeType="1"/>
            <a:stCxn id="758802" idx="6"/>
            <a:endCxn id="758812" idx="3"/>
          </p:cNvCxnSpPr>
          <p:nvPr/>
        </p:nvCxnSpPr>
        <p:spPr bwMode="auto">
          <a:xfrm>
            <a:off x="3130550" y="3213100"/>
            <a:ext cx="1844675" cy="173038"/>
          </a:xfrm>
          <a:prstGeom prst="curvedConnector4">
            <a:avLst>
              <a:gd name="adj1" fmla="val 48796"/>
              <a:gd name="adj2" fmla="val 255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46" name="AutoShape 62"/>
          <p:cNvCxnSpPr>
            <a:cxnSpLocks noChangeShapeType="1"/>
            <a:stCxn id="758802" idx="6"/>
            <a:endCxn id="758817" idx="2"/>
          </p:cNvCxnSpPr>
          <p:nvPr/>
        </p:nvCxnSpPr>
        <p:spPr bwMode="auto">
          <a:xfrm>
            <a:off x="3130550" y="3213100"/>
            <a:ext cx="1512888" cy="936625"/>
          </a:xfrm>
          <a:prstGeom prst="curvedConnector3">
            <a:avLst>
              <a:gd name="adj1" fmla="val 49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47" name="AutoShape 63"/>
          <p:cNvCxnSpPr>
            <a:cxnSpLocks noChangeShapeType="1"/>
            <a:stCxn id="758813" idx="2"/>
            <a:endCxn id="758800" idx="6"/>
          </p:cNvCxnSpPr>
          <p:nvPr/>
        </p:nvCxnSpPr>
        <p:spPr bwMode="auto">
          <a:xfrm rot="10800000">
            <a:off x="2554288" y="2636838"/>
            <a:ext cx="2017712" cy="144462"/>
          </a:xfrm>
          <a:prstGeom prst="curvedConnector3">
            <a:avLst>
              <a:gd name="adj1" fmla="val 5003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48" name="AutoShape 64"/>
          <p:cNvCxnSpPr>
            <a:cxnSpLocks noChangeShapeType="1"/>
            <a:stCxn id="758817" idx="4"/>
            <a:endCxn id="758803" idx="6"/>
          </p:cNvCxnSpPr>
          <p:nvPr/>
        </p:nvCxnSpPr>
        <p:spPr bwMode="auto">
          <a:xfrm rot="16200000" flipV="1">
            <a:off x="3599656" y="3104357"/>
            <a:ext cx="503237" cy="1873250"/>
          </a:xfrm>
          <a:prstGeom prst="curvedConnector4">
            <a:avLst>
              <a:gd name="adj1" fmla="val -28394"/>
              <a:gd name="adj2" fmla="val 538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49" name="AutoShape 65"/>
          <p:cNvCxnSpPr>
            <a:cxnSpLocks noChangeShapeType="1"/>
            <a:stCxn id="758803" idx="5"/>
            <a:endCxn id="84" idx="2"/>
          </p:cNvCxnSpPr>
          <p:nvPr/>
        </p:nvCxnSpPr>
        <p:spPr bwMode="auto">
          <a:xfrm rot="16200000" flipH="1">
            <a:off x="3493660" y="3269068"/>
            <a:ext cx="788244" cy="203042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8851" name="Group 67"/>
          <p:cNvGrpSpPr>
            <a:grpSpLocks/>
          </p:cNvGrpSpPr>
          <p:nvPr/>
        </p:nvGrpSpPr>
        <p:grpSpPr bwMode="auto">
          <a:xfrm>
            <a:off x="4572000" y="2349500"/>
            <a:ext cx="719138" cy="574675"/>
            <a:chOff x="2880" y="1480"/>
            <a:chExt cx="453" cy="362"/>
          </a:xfrm>
        </p:grpSpPr>
        <p:sp>
          <p:nvSpPr>
            <p:cNvPr id="758852" name="Oval 68"/>
            <p:cNvSpPr>
              <a:spLocks noChangeArrowheads="1"/>
            </p:cNvSpPr>
            <p:nvPr/>
          </p:nvSpPr>
          <p:spPr bwMode="auto">
            <a:xfrm>
              <a:off x="3152" y="1480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53" name="Oval 69"/>
            <p:cNvSpPr>
              <a:spLocks noChangeArrowheads="1"/>
            </p:cNvSpPr>
            <p:nvPr/>
          </p:nvSpPr>
          <p:spPr bwMode="auto">
            <a:xfrm>
              <a:off x="2880" y="1661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758856" name="AutoShape 72"/>
          <p:cNvCxnSpPr>
            <a:cxnSpLocks noChangeShapeType="1"/>
            <a:stCxn id="758796" idx="2"/>
            <a:endCxn id="758800" idx="7"/>
          </p:cNvCxnSpPr>
          <p:nvPr/>
        </p:nvCxnSpPr>
        <p:spPr bwMode="auto">
          <a:xfrm rot="10800000">
            <a:off x="2511425" y="2535238"/>
            <a:ext cx="1555750" cy="1038225"/>
          </a:xfrm>
          <a:prstGeom prst="curvedConnector4">
            <a:avLst>
              <a:gd name="adj1" fmla="val 48569"/>
              <a:gd name="adj2" fmla="val 109171"/>
            </a:avLst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57" name="AutoShape 73"/>
          <p:cNvCxnSpPr>
            <a:cxnSpLocks noChangeShapeType="1"/>
          </p:cNvCxnSpPr>
          <p:nvPr/>
        </p:nvCxnSpPr>
        <p:spPr bwMode="auto">
          <a:xfrm rot="16200000" flipH="1" flipV="1">
            <a:off x="3680619" y="1153319"/>
            <a:ext cx="142875" cy="2535237"/>
          </a:xfrm>
          <a:prstGeom prst="curvedConnector3">
            <a:avLst>
              <a:gd name="adj1" fmla="val -19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58" name="AutoShape 74"/>
          <p:cNvCxnSpPr>
            <a:cxnSpLocks noChangeShapeType="1"/>
          </p:cNvCxnSpPr>
          <p:nvPr/>
        </p:nvCxnSpPr>
        <p:spPr bwMode="auto">
          <a:xfrm>
            <a:off x="4859338" y="2781300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59" name="AutoShape 75"/>
          <p:cNvCxnSpPr>
            <a:cxnSpLocks noChangeShapeType="1"/>
          </p:cNvCxnSpPr>
          <p:nvPr/>
        </p:nvCxnSpPr>
        <p:spPr bwMode="auto">
          <a:xfrm flipV="1">
            <a:off x="4859338" y="2593975"/>
            <a:ext cx="187325" cy="1873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860" name="AutoShape 76"/>
          <p:cNvCxnSpPr>
            <a:cxnSpLocks noChangeShapeType="1"/>
          </p:cNvCxnSpPr>
          <p:nvPr/>
        </p:nvCxnSpPr>
        <p:spPr bwMode="auto">
          <a:xfrm>
            <a:off x="5292725" y="2492375"/>
            <a:ext cx="187325" cy="1857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8861" name="Group 77"/>
          <p:cNvGrpSpPr>
            <a:grpSpLocks/>
          </p:cNvGrpSpPr>
          <p:nvPr/>
        </p:nvGrpSpPr>
        <p:grpSpPr bwMode="auto">
          <a:xfrm>
            <a:off x="2484438" y="2349500"/>
            <a:ext cx="2995612" cy="431800"/>
            <a:chOff x="1565" y="1480"/>
            <a:chExt cx="1887" cy="272"/>
          </a:xfrm>
        </p:grpSpPr>
        <p:cxnSp>
          <p:nvCxnSpPr>
            <p:cNvPr id="758862" name="AutoShape 78"/>
            <p:cNvCxnSpPr>
              <a:cxnSpLocks noChangeShapeType="1"/>
            </p:cNvCxnSpPr>
            <p:nvPr/>
          </p:nvCxnSpPr>
          <p:spPr bwMode="auto">
            <a:xfrm rot="10800000">
              <a:off x="1655" y="1661"/>
              <a:ext cx="1271" cy="91"/>
            </a:xfrm>
            <a:prstGeom prst="curvedConnector3">
              <a:avLst>
                <a:gd name="adj1" fmla="val 5003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8863" name="AutoShape 79"/>
            <p:cNvCxnSpPr>
              <a:cxnSpLocks noChangeShapeType="1"/>
            </p:cNvCxnSpPr>
            <p:nvPr/>
          </p:nvCxnSpPr>
          <p:spPr bwMode="auto">
            <a:xfrm rot="16200000" flipH="1" flipV="1">
              <a:off x="2319" y="726"/>
              <a:ext cx="90" cy="1597"/>
            </a:xfrm>
            <a:prstGeom prst="curvedConnector3">
              <a:avLst>
                <a:gd name="adj1" fmla="val -19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8864" name="AutoShape 80"/>
            <p:cNvCxnSpPr>
              <a:cxnSpLocks noChangeShapeType="1"/>
            </p:cNvCxnSpPr>
            <p:nvPr/>
          </p:nvCxnSpPr>
          <p:spPr bwMode="auto">
            <a:xfrm>
              <a:off x="3061" y="1752"/>
              <a:ext cx="363" cy="0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8865" name="AutoShape 81"/>
            <p:cNvCxnSpPr>
              <a:cxnSpLocks noChangeShapeType="1"/>
            </p:cNvCxnSpPr>
            <p:nvPr/>
          </p:nvCxnSpPr>
          <p:spPr bwMode="auto">
            <a:xfrm flipV="1">
              <a:off x="3061" y="1616"/>
              <a:ext cx="118" cy="118"/>
            </a:xfrm>
            <a:prstGeom prst="curvedConnector2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8866" name="AutoShape 82"/>
            <p:cNvCxnSpPr>
              <a:cxnSpLocks noChangeShapeType="1"/>
            </p:cNvCxnSpPr>
            <p:nvPr/>
          </p:nvCxnSpPr>
          <p:spPr bwMode="auto">
            <a:xfrm>
              <a:off x="3334" y="1570"/>
              <a:ext cx="118" cy="117"/>
            </a:xfrm>
            <a:prstGeom prst="curvedConnector2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JXP Algorithm at Work (3)</a:t>
            </a:r>
            <a:endParaRPr lang="en-US" sz="40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152399" y="609600"/>
            <a:ext cx="8686801" cy="1338828"/>
            <a:chOff x="152399" y="609600"/>
            <a:chExt cx="8686801" cy="1338828"/>
          </a:xfrm>
        </p:grpSpPr>
        <p:sp>
          <p:nvSpPr>
            <p:cNvPr id="90" name="Text Box 7"/>
            <p:cNvSpPr txBox="1">
              <a:spLocks noChangeArrowheads="1"/>
            </p:cNvSpPr>
            <p:nvPr/>
          </p:nvSpPr>
          <p:spPr bwMode="auto">
            <a:xfrm>
              <a:off x="537265" y="609600"/>
              <a:ext cx="4491935" cy="1338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</a:rPr>
                <a:t>G</a:t>
              </a:r>
              <a:r>
                <a:rPr lang="en-US" b="0" dirty="0" smtClean="0">
                  <a:latin typeface="Arial" charset="0"/>
                </a:rPr>
                <a:t>: local graph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latin typeface="Arial" charset="0"/>
                </a:rPr>
                <a:t>GOUT: {</a:t>
              </a:r>
              <a:r>
                <a:rPr lang="en-US" b="0" dirty="0" err="1" smtClean="0">
                  <a:latin typeface="Arial" charset="0"/>
                </a:rPr>
                <a:t>q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G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| q s  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sW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}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: #pages in G; </a:t>
              </a:r>
              <a:r>
                <a:rPr lang="en-US" b="0" dirty="0" smtClean="0">
                  <a:solidFill>
                    <a:srgbClr val="0066FF"/>
                  </a:solidFill>
                  <a:latin typeface="Arial" charset="0"/>
                </a:rPr>
                <a:t>N</a:t>
              </a:r>
              <a:r>
                <a:rPr lang="en-US" b="0" dirty="0" smtClean="0">
                  <a:latin typeface="Arial" charset="0"/>
                </a:rPr>
                <a:t>: #pages in U = G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W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latin typeface="Arial" charset="0"/>
                  <a:sym typeface="Symbol" pitchFamily="18" charset="2"/>
                </a:rPr>
                <a:t>WIN(G): </a:t>
              </a:r>
              <a:r>
                <a:rPr lang="en-US" b="0" dirty="0" smtClean="0">
                  <a:latin typeface="Arial" charset="0"/>
                </a:rPr>
                <a:t>{</a:t>
              </a:r>
              <a:r>
                <a:rPr lang="en-US" b="0" dirty="0" err="1" smtClean="0">
                  <a:latin typeface="Arial" charset="0"/>
                </a:rPr>
                <a:t>p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W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| p q  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qG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}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</a:rPr>
                <a:t>WIN*(G) </a:t>
              </a: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 WIN(G)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: known part of WIN(G)</a:t>
              </a:r>
              <a:endParaRPr lang="en-US" b="0" dirty="0">
                <a:latin typeface="Arial" charset="0"/>
              </a:endParaRPr>
            </a:p>
          </p:txBody>
        </p:sp>
        <p:sp>
          <p:nvSpPr>
            <p:cNvPr id="91" name="Text Box 8"/>
            <p:cNvSpPr txBox="1">
              <a:spLocks noChangeArrowheads="1"/>
            </p:cNvSpPr>
            <p:nvPr/>
          </p:nvSpPr>
          <p:spPr bwMode="auto">
            <a:xfrm>
              <a:off x="5701803" y="733269"/>
              <a:ext cx="3137397" cy="1089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*(q)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for 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qG</a:t>
              </a:r>
              <a:r>
                <a:rPr lang="en-US" b="0" dirty="0" smtClean="0">
                  <a:latin typeface="Arial" charset="0"/>
                </a:rPr>
                <a:t>: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dirty="0" smtClean="0">
                  <a:latin typeface="Arial" charset="0"/>
                </a:rPr>
                <a:t>  </a:t>
              </a:r>
              <a:r>
                <a:rPr lang="en-US" b="0" dirty="0" smtClean="0">
                  <a:latin typeface="Arial" charset="0"/>
                </a:rPr>
                <a:t>est. stationary </a:t>
              </a:r>
              <a:r>
                <a:rPr lang="en-US" b="0" dirty="0" err="1" smtClean="0">
                  <a:latin typeface="Arial" charset="0"/>
                </a:rPr>
                <a:t>prob‘s</a:t>
              </a:r>
              <a:r>
                <a:rPr lang="en-US" b="0" dirty="0" smtClean="0">
                  <a:latin typeface="Arial" charset="0"/>
                </a:rPr>
                <a:t> (PR)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*(G)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= </a:t>
              </a:r>
              <a:r>
                <a:rPr lang="en-US" sz="2400" b="0" baseline="-25000" dirty="0" err="1" smtClean="0">
                  <a:latin typeface="Arial" charset="0"/>
                  <a:sym typeface="Symbol" pitchFamily="18" charset="2"/>
                </a:rPr>
                <a:t>qG</a:t>
              </a:r>
              <a:r>
                <a:rPr lang="en-US" b="0" dirty="0" smtClean="0">
                  <a:latin typeface="Arial" charset="0"/>
                </a:rPr>
                <a:t> 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*(q)=</a:t>
              </a: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1- *(W)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  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est. total mass of G</a:t>
              </a:r>
              <a:endParaRPr lang="en-US" b="0" dirty="0"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16200000">
              <a:off x="5008522" y="1047919"/>
              <a:ext cx="10935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u="sng" dirty="0" smtClean="0">
                  <a:latin typeface="Arial" charset="0"/>
                </a:rPr>
                <a:t>Output: </a:t>
              </a:r>
            </a:p>
          </p:txBody>
        </p:sp>
        <p:sp>
          <p:nvSpPr>
            <p:cNvPr id="93" name="Rectangle 92"/>
            <p:cNvSpPr/>
            <p:nvPr/>
          </p:nvSpPr>
          <p:spPr>
            <a:xfrm rot="16200000">
              <a:off x="-145600" y="944949"/>
              <a:ext cx="9653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u="sng" dirty="0" err="1" smtClean="0">
                  <a:latin typeface="Arial" charset="0"/>
                </a:rPr>
                <a:t>Intput</a:t>
              </a:r>
              <a:r>
                <a:rPr lang="en-US" sz="2000" u="sng" dirty="0" smtClean="0">
                  <a:latin typeface="Arial" charset="0"/>
                </a:rPr>
                <a:t>: </a:t>
              </a:r>
            </a:p>
          </p:txBody>
        </p:sp>
      </p:grpSp>
      <p:sp>
        <p:nvSpPr>
          <p:cNvPr id="87" name="Date Placeholder 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0" name="Footer Placeholder 9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76200" y="5257800"/>
            <a:ext cx="8915400" cy="1531188"/>
            <a:chOff x="76200" y="5181600"/>
            <a:chExt cx="8915400" cy="1531188"/>
          </a:xfrm>
        </p:grpSpPr>
        <p:sp>
          <p:nvSpPr>
            <p:cNvPr id="95" name="Rectangle 3"/>
            <p:cNvSpPr>
              <a:spLocks noChangeArrowheads="1"/>
            </p:cNvSpPr>
            <p:nvPr/>
          </p:nvSpPr>
          <p:spPr bwMode="auto">
            <a:xfrm>
              <a:off x="76200" y="5241176"/>
              <a:ext cx="8915400" cy="14398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76200" y="5181600"/>
              <a:ext cx="6774611" cy="153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0000"/>
                </a:lnSpc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At each meeting with another peer G, compute:</a:t>
              </a:r>
            </a:p>
            <a:p>
              <a:pPr lvl="1" eaLnBrk="1" hangingPunct="1">
                <a:lnSpc>
                  <a:spcPct val="110000"/>
                </a:lnSpc>
                <a:buFontTx/>
                <a:buChar char="•"/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 For all </a:t>
              </a:r>
              <a:r>
                <a:rPr lang="en-US" sz="2000" b="0" dirty="0" err="1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000" b="0" dirty="0" err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G</a:t>
              </a: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:</a:t>
              </a:r>
            </a:p>
            <a:p>
              <a:pPr lvl="1" eaLnBrk="1" hangingPunct="1">
                <a:lnSpc>
                  <a:spcPct val="110000"/>
                </a:lnSpc>
              </a:pPr>
              <a:endParaRPr lang="en-US" sz="5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lvl="1" eaLnBrk="1" hangingPunct="1">
                <a:lnSpc>
                  <a:spcPct val="110000"/>
                </a:lnSpc>
                <a:buFontTx/>
                <a:buChar char="•"/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World self-loop: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Compute all * values for GW; remember only WIN*(G) info.</a:t>
              </a:r>
              <a:endParaRPr lang="en-US" sz="2000" b="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84" name="Oval 34"/>
          <p:cNvSpPr>
            <a:spLocks noChangeArrowheads="1"/>
          </p:cNvSpPr>
          <p:nvPr/>
        </p:nvSpPr>
        <p:spPr bwMode="auto">
          <a:xfrm>
            <a:off x="4902994" y="4534733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36"/>
          <p:cNvSpPr>
            <a:spLocks noChangeArrowheads="1"/>
          </p:cNvSpPr>
          <p:nvPr/>
        </p:nvSpPr>
        <p:spPr bwMode="auto">
          <a:xfrm>
            <a:off x="5507038" y="4292600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6" name="AutoShape 54"/>
          <p:cNvCxnSpPr>
            <a:cxnSpLocks noChangeShapeType="1"/>
            <a:endCxn id="85" idx="2"/>
          </p:cNvCxnSpPr>
          <p:nvPr/>
        </p:nvCxnSpPr>
        <p:spPr bwMode="auto">
          <a:xfrm>
            <a:off x="4930775" y="4149725"/>
            <a:ext cx="576263" cy="287338"/>
          </a:xfrm>
          <a:prstGeom prst="curved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AutoShape 55"/>
          <p:cNvCxnSpPr>
            <a:cxnSpLocks noChangeShapeType="1"/>
            <a:stCxn id="84" idx="6"/>
            <a:endCxn id="85" idx="4"/>
          </p:cNvCxnSpPr>
          <p:nvPr/>
        </p:nvCxnSpPr>
        <p:spPr bwMode="auto">
          <a:xfrm flipV="1">
            <a:off x="5190332" y="4579938"/>
            <a:ext cx="460375" cy="9846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AutoShape 60"/>
          <p:cNvCxnSpPr>
            <a:cxnSpLocks noChangeShapeType="1"/>
            <a:endCxn id="85" idx="7"/>
          </p:cNvCxnSpPr>
          <p:nvPr/>
        </p:nvCxnSpPr>
        <p:spPr bwMode="auto">
          <a:xfrm rot="10800000" flipV="1">
            <a:off x="5751513" y="3771900"/>
            <a:ext cx="981075" cy="5635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Text Box 62"/>
          <p:cNvSpPr txBox="1">
            <a:spLocks noChangeArrowheads="1"/>
          </p:cNvSpPr>
          <p:nvPr/>
        </p:nvSpPr>
        <p:spPr bwMode="auto">
          <a:xfrm>
            <a:off x="5795963" y="44196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 smtClean="0">
                <a:latin typeface="Lucida Handwriting" pitchFamily="66" charset="0"/>
              </a:rPr>
              <a:t>H</a:t>
            </a:r>
            <a:endParaRPr lang="en-US" sz="2400" b="0" dirty="0">
              <a:latin typeface="Lucida Handwriting" pitchFamily="66" charset="0"/>
            </a:endParaRPr>
          </a:p>
        </p:txBody>
      </p:sp>
      <p:sp>
        <p:nvSpPr>
          <p:cNvPr id="758850" name="Oval 66"/>
          <p:cNvSpPr>
            <a:spLocks noChangeArrowheads="1"/>
          </p:cNvSpPr>
          <p:nvPr/>
        </p:nvSpPr>
        <p:spPr bwMode="auto">
          <a:xfrm>
            <a:off x="4391025" y="3716338"/>
            <a:ext cx="2232025" cy="1296987"/>
          </a:xfrm>
          <a:prstGeom prst="ellipse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EAEAE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7" name="Object 10"/>
          <p:cNvGraphicFramePr>
            <a:graphicFrameLocks noChangeAspect="1"/>
          </p:cNvGraphicFramePr>
          <p:nvPr/>
        </p:nvGraphicFramePr>
        <p:xfrm>
          <a:off x="2438400" y="6048378"/>
          <a:ext cx="2841625" cy="474662"/>
        </p:xfrm>
        <a:graphic>
          <a:graphicData uri="http://schemas.openxmlformats.org/presentationml/2006/ole">
            <p:oleObj spid="_x0000_s96291" name="Formel" r:id="rId3" imgW="1688760" imgH="291960" progId="Equation.3">
              <p:embed/>
            </p:oleObj>
          </a:graphicData>
        </a:graphic>
      </p:graphicFrame>
      <p:graphicFrame>
        <p:nvGraphicFramePr>
          <p:cNvPr id="108" name="Object 11"/>
          <p:cNvGraphicFramePr>
            <a:graphicFrameLocks noChangeAspect="1"/>
          </p:cNvGraphicFramePr>
          <p:nvPr/>
        </p:nvGraphicFramePr>
        <p:xfrm>
          <a:off x="2362200" y="5432427"/>
          <a:ext cx="6634163" cy="765175"/>
        </p:xfrm>
        <a:graphic>
          <a:graphicData uri="http://schemas.openxmlformats.org/presentationml/2006/ole">
            <p:oleObj spid="_x0000_s96292" name="Formel" r:id="rId4" imgW="3924000" imgH="457200" progId="Equation.3">
              <p:embed/>
            </p:oleObj>
          </a:graphicData>
        </a:graphic>
      </p:graphicFrame>
      <p:grpSp>
        <p:nvGrpSpPr>
          <p:cNvPr id="109" name="Group 81"/>
          <p:cNvGrpSpPr>
            <a:grpSpLocks/>
          </p:cNvGrpSpPr>
          <p:nvPr/>
        </p:nvGrpSpPr>
        <p:grpSpPr bwMode="auto">
          <a:xfrm>
            <a:off x="6832604" y="2392362"/>
            <a:ext cx="2025651" cy="1181100"/>
            <a:chOff x="4304" y="1507"/>
            <a:chExt cx="1276" cy="744"/>
          </a:xfrm>
        </p:grpSpPr>
        <p:cxnSp>
          <p:nvCxnSpPr>
            <p:cNvPr id="110" name="AutoShape 82"/>
            <p:cNvCxnSpPr>
              <a:cxnSpLocks noChangeShapeType="1"/>
            </p:cNvCxnSpPr>
            <p:nvPr/>
          </p:nvCxnSpPr>
          <p:spPr bwMode="auto">
            <a:xfrm rot="16200000" flipH="1">
              <a:off x="4101" y="1748"/>
              <a:ext cx="706" cy="299"/>
            </a:xfrm>
            <a:prstGeom prst="curvedConnector4">
              <a:avLst>
                <a:gd name="adj1" fmla="val -42783"/>
                <a:gd name="adj2" fmla="val 436071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11" name="Object 83"/>
            <p:cNvGraphicFramePr>
              <a:graphicFrameLocks noChangeAspect="1"/>
            </p:cNvGraphicFramePr>
            <p:nvPr/>
          </p:nvGraphicFramePr>
          <p:xfrm>
            <a:off x="4416" y="1507"/>
            <a:ext cx="1164" cy="312"/>
          </p:xfrm>
          <a:graphic>
            <a:graphicData uri="http://schemas.openxmlformats.org/presentationml/2006/ole">
              <p:oleObj spid="_x0000_s96293" name="Formel" r:id="rId5" imgW="1091880" imgH="291960" progId="Equation.3">
                <p:embed/>
              </p:oleObj>
            </a:graphicData>
          </a:graphic>
        </p:graphicFrame>
      </p:grpSp>
      <p:sp>
        <p:nvSpPr>
          <p:cNvPr id="112" name="Oval 66"/>
          <p:cNvSpPr>
            <a:spLocks noChangeArrowheads="1"/>
          </p:cNvSpPr>
          <p:nvPr/>
        </p:nvSpPr>
        <p:spPr bwMode="auto">
          <a:xfrm>
            <a:off x="4522787" y="2209800"/>
            <a:ext cx="2232025" cy="1435100"/>
          </a:xfrm>
          <a:prstGeom prst="ellipse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EAEAE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834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5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0" name="Oval 12"/>
          <p:cNvSpPr>
            <a:spLocks noChangeArrowheads="1"/>
          </p:cNvSpPr>
          <p:nvPr/>
        </p:nvSpPr>
        <p:spPr bwMode="auto">
          <a:xfrm>
            <a:off x="4067175" y="1989138"/>
            <a:ext cx="3240088" cy="31686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1" name="Oval 13"/>
          <p:cNvSpPr>
            <a:spLocks noChangeArrowheads="1"/>
          </p:cNvSpPr>
          <p:nvPr/>
        </p:nvSpPr>
        <p:spPr bwMode="auto">
          <a:xfrm>
            <a:off x="4572000" y="2276475"/>
            <a:ext cx="1944688" cy="1223963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2" name="Oval 14"/>
          <p:cNvSpPr>
            <a:spLocks noChangeArrowheads="1"/>
          </p:cNvSpPr>
          <p:nvPr/>
        </p:nvSpPr>
        <p:spPr bwMode="auto">
          <a:xfrm>
            <a:off x="4572000" y="3789363"/>
            <a:ext cx="1871663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3" name="Oval 15"/>
          <p:cNvSpPr>
            <a:spLocks noChangeArrowheads="1"/>
          </p:cNvSpPr>
          <p:nvPr/>
        </p:nvSpPr>
        <p:spPr bwMode="auto">
          <a:xfrm>
            <a:off x="1042988" y="2420938"/>
            <a:ext cx="2087562" cy="1800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4" name="Oval 16"/>
          <p:cNvSpPr>
            <a:spLocks noChangeArrowheads="1"/>
          </p:cNvSpPr>
          <p:nvPr/>
        </p:nvSpPr>
        <p:spPr bwMode="auto">
          <a:xfrm>
            <a:off x="2266950" y="24923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5" name="Oval 17"/>
          <p:cNvSpPr>
            <a:spLocks noChangeArrowheads="1"/>
          </p:cNvSpPr>
          <p:nvPr/>
        </p:nvSpPr>
        <p:spPr bwMode="auto">
          <a:xfrm>
            <a:off x="1906588" y="328453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6" name="Oval 18"/>
          <p:cNvSpPr>
            <a:spLocks noChangeArrowheads="1"/>
          </p:cNvSpPr>
          <p:nvPr/>
        </p:nvSpPr>
        <p:spPr bwMode="auto">
          <a:xfrm>
            <a:off x="2843213" y="306863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7" name="Oval 19"/>
          <p:cNvSpPr>
            <a:spLocks noChangeArrowheads="1"/>
          </p:cNvSpPr>
          <p:nvPr/>
        </p:nvSpPr>
        <p:spPr bwMode="auto">
          <a:xfrm>
            <a:off x="2627313" y="3644900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8" name="Oval 20"/>
          <p:cNvSpPr>
            <a:spLocks noChangeArrowheads="1"/>
          </p:cNvSpPr>
          <p:nvPr/>
        </p:nvSpPr>
        <p:spPr bwMode="auto">
          <a:xfrm>
            <a:off x="1763713" y="3933825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9829" name="AutoShape 21"/>
          <p:cNvCxnSpPr>
            <a:cxnSpLocks noChangeShapeType="1"/>
            <a:stCxn id="759824" idx="4"/>
            <a:endCxn id="759825" idx="1"/>
          </p:cNvCxnSpPr>
          <p:nvPr/>
        </p:nvCxnSpPr>
        <p:spPr bwMode="auto">
          <a:xfrm rot="5400000">
            <a:off x="1906588" y="2822575"/>
            <a:ext cx="547687" cy="461963"/>
          </a:xfrm>
          <a:prstGeom prst="curvedConnector3">
            <a:avLst>
              <a:gd name="adj1" fmla="val 457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30" name="AutoShape 22"/>
          <p:cNvCxnSpPr>
            <a:cxnSpLocks noChangeShapeType="1"/>
            <a:stCxn id="759826" idx="4"/>
            <a:endCxn id="759827" idx="7"/>
          </p:cNvCxnSpPr>
          <p:nvPr/>
        </p:nvCxnSpPr>
        <p:spPr bwMode="auto">
          <a:xfrm rot="5400000">
            <a:off x="2763838" y="3463925"/>
            <a:ext cx="331788" cy="115887"/>
          </a:xfrm>
          <a:prstGeom prst="curvedConnector3">
            <a:avLst>
              <a:gd name="adj1" fmla="val 4306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31" name="AutoShape 23"/>
          <p:cNvCxnSpPr>
            <a:cxnSpLocks noChangeShapeType="1"/>
            <a:stCxn id="759825" idx="5"/>
            <a:endCxn id="759827" idx="1"/>
          </p:cNvCxnSpPr>
          <p:nvPr/>
        </p:nvCxnSpPr>
        <p:spPr bwMode="auto">
          <a:xfrm rot="16200000" flipH="1">
            <a:off x="2331244" y="3348832"/>
            <a:ext cx="158750" cy="519112"/>
          </a:xfrm>
          <a:prstGeom prst="curvedConnector3">
            <a:avLst>
              <a:gd name="adj1" fmla="val 49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32" name="AutoShape 24"/>
          <p:cNvCxnSpPr>
            <a:cxnSpLocks noChangeShapeType="1"/>
            <a:stCxn id="759828" idx="6"/>
            <a:endCxn id="759827" idx="2"/>
          </p:cNvCxnSpPr>
          <p:nvPr/>
        </p:nvCxnSpPr>
        <p:spPr bwMode="auto">
          <a:xfrm flipV="1">
            <a:off x="2051050" y="3789363"/>
            <a:ext cx="576263" cy="288925"/>
          </a:xfrm>
          <a:prstGeom prst="curved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9833" name="Text Box 25"/>
          <p:cNvSpPr txBox="1">
            <a:spLocks noChangeArrowheads="1"/>
          </p:cNvSpPr>
          <p:nvPr/>
        </p:nvSpPr>
        <p:spPr bwMode="auto">
          <a:xfrm>
            <a:off x="1042988" y="2997200"/>
            <a:ext cx="40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400" b="0">
                <a:latin typeface="Lucida Handwriting" pitchFamily="66" charset="0"/>
              </a:rPr>
              <a:t>G</a:t>
            </a:r>
            <a:endParaRPr lang="en-US" sz="2400" b="0">
              <a:latin typeface="Lucida Handwriting" pitchFamily="66" charset="0"/>
            </a:endParaRPr>
          </a:p>
        </p:txBody>
      </p:sp>
      <p:sp>
        <p:nvSpPr>
          <p:cNvPr id="759834" name="Oval 26"/>
          <p:cNvSpPr>
            <a:spLocks noChangeArrowheads="1"/>
          </p:cNvSpPr>
          <p:nvPr/>
        </p:nvSpPr>
        <p:spPr bwMode="auto">
          <a:xfrm>
            <a:off x="1474788" y="2781300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5" name="Oval 27"/>
          <p:cNvSpPr>
            <a:spLocks noChangeArrowheads="1"/>
          </p:cNvSpPr>
          <p:nvPr/>
        </p:nvSpPr>
        <p:spPr bwMode="auto">
          <a:xfrm>
            <a:off x="1403350" y="3429000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6" name="Oval 28"/>
          <p:cNvSpPr>
            <a:spLocks noChangeArrowheads="1"/>
          </p:cNvSpPr>
          <p:nvPr/>
        </p:nvSpPr>
        <p:spPr bwMode="auto">
          <a:xfrm>
            <a:off x="4932363" y="3141663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7" name="Oval 29"/>
          <p:cNvSpPr>
            <a:spLocks noChangeArrowheads="1"/>
          </p:cNvSpPr>
          <p:nvPr/>
        </p:nvSpPr>
        <p:spPr bwMode="auto">
          <a:xfrm>
            <a:off x="4572000" y="2636838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8" name="Oval 30"/>
          <p:cNvSpPr>
            <a:spLocks noChangeArrowheads="1"/>
          </p:cNvSpPr>
          <p:nvPr/>
        </p:nvSpPr>
        <p:spPr bwMode="auto">
          <a:xfrm>
            <a:off x="5003800" y="2349500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9" name="Oval 31"/>
          <p:cNvSpPr>
            <a:spLocks noChangeArrowheads="1"/>
          </p:cNvSpPr>
          <p:nvPr/>
        </p:nvSpPr>
        <p:spPr bwMode="auto">
          <a:xfrm>
            <a:off x="5435600" y="2636838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40" name="Oval 32"/>
          <p:cNvSpPr>
            <a:spLocks noChangeArrowheads="1"/>
          </p:cNvSpPr>
          <p:nvPr/>
        </p:nvSpPr>
        <p:spPr bwMode="auto">
          <a:xfrm>
            <a:off x="6227763" y="263683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41" name="Oval 33"/>
          <p:cNvSpPr>
            <a:spLocks noChangeArrowheads="1"/>
          </p:cNvSpPr>
          <p:nvPr/>
        </p:nvSpPr>
        <p:spPr bwMode="auto">
          <a:xfrm>
            <a:off x="4643438" y="4005263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43" name="Oval 35"/>
          <p:cNvSpPr>
            <a:spLocks noChangeArrowheads="1"/>
          </p:cNvSpPr>
          <p:nvPr/>
        </p:nvSpPr>
        <p:spPr bwMode="auto">
          <a:xfrm>
            <a:off x="5291138" y="3789363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9845" name="AutoShape 37"/>
          <p:cNvCxnSpPr>
            <a:cxnSpLocks noChangeShapeType="1"/>
            <a:stCxn id="759825" idx="7"/>
            <a:endCxn id="759826" idx="2"/>
          </p:cNvCxnSpPr>
          <p:nvPr/>
        </p:nvCxnSpPr>
        <p:spPr bwMode="auto">
          <a:xfrm rot="16200000">
            <a:off x="2439988" y="2924175"/>
            <a:ext cx="114300" cy="692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46" name="AutoShape 38"/>
          <p:cNvCxnSpPr>
            <a:cxnSpLocks noChangeShapeType="1"/>
            <a:stCxn id="759824" idx="2"/>
            <a:endCxn id="759834" idx="6"/>
          </p:cNvCxnSpPr>
          <p:nvPr/>
        </p:nvCxnSpPr>
        <p:spPr bwMode="auto">
          <a:xfrm rot="10800000" flipV="1">
            <a:off x="1762125" y="2636838"/>
            <a:ext cx="504825" cy="2889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47" name="AutoShape 39"/>
          <p:cNvCxnSpPr>
            <a:cxnSpLocks noChangeShapeType="1"/>
            <a:stCxn id="759834" idx="4"/>
            <a:endCxn id="759835" idx="0"/>
          </p:cNvCxnSpPr>
          <p:nvPr/>
        </p:nvCxnSpPr>
        <p:spPr bwMode="auto">
          <a:xfrm rot="5400000">
            <a:off x="1403351" y="3213100"/>
            <a:ext cx="360362" cy="71437"/>
          </a:xfrm>
          <a:prstGeom prst="curved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48" name="AutoShape 40"/>
          <p:cNvCxnSpPr>
            <a:cxnSpLocks noChangeShapeType="1"/>
            <a:stCxn id="759828" idx="0"/>
            <a:endCxn id="759825" idx="4"/>
          </p:cNvCxnSpPr>
          <p:nvPr/>
        </p:nvCxnSpPr>
        <p:spPr bwMode="auto">
          <a:xfrm rot="16200000">
            <a:off x="1798638" y="3681412"/>
            <a:ext cx="361950" cy="1428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49" name="AutoShape 41"/>
          <p:cNvCxnSpPr>
            <a:cxnSpLocks noChangeShapeType="1"/>
            <a:stCxn id="759826" idx="1"/>
            <a:endCxn id="759824" idx="5"/>
          </p:cNvCxnSpPr>
          <p:nvPr/>
        </p:nvCxnSpPr>
        <p:spPr bwMode="auto">
          <a:xfrm rot="5400000" flipH="1">
            <a:off x="2511425" y="2736850"/>
            <a:ext cx="374650" cy="3746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50" name="AutoShape 42"/>
          <p:cNvCxnSpPr>
            <a:cxnSpLocks noChangeShapeType="1"/>
            <a:stCxn id="759836" idx="5"/>
            <a:endCxn id="759843" idx="0"/>
          </p:cNvCxnSpPr>
          <p:nvPr/>
        </p:nvCxnSpPr>
        <p:spPr bwMode="auto">
          <a:xfrm rot="16200000" flipH="1">
            <a:off x="5104606" y="3458370"/>
            <a:ext cx="403225" cy="258762"/>
          </a:xfrm>
          <a:prstGeom prst="curvedConnector3">
            <a:avLst>
              <a:gd name="adj1" fmla="val 5512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9851" name="Text Box 43"/>
          <p:cNvSpPr txBox="1">
            <a:spLocks noChangeArrowheads="1"/>
          </p:cNvSpPr>
          <p:nvPr/>
        </p:nvSpPr>
        <p:spPr bwMode="auto">
          <a:xfrm>
            <a:off x="6875463" y="292576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000" b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cxnSp>
        <p:nvCxnSpPr>
          <p:cNvPr id="759852" name="AutoShape 44"/>
          <p:cNvCxnSpPr>
            <a:cxnSpLocks noChangeShapeType="1"/>
            <a:stCxn id="759839" idx="6"/>
            <a:endCxn id="759840" idx="2"/>
          </p:cNvCxnSpPr>
          <p:nvPr/>
        </p:nvCxnSpPr>
        <p:spPr bwMode="auto">
          <a:xfrm>
            <a:off x="5722938" y="2781300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53" name="AutoShape 45"/>
          <p:cNvCxnSpPr>
            <a:cxnSpLocks noChangeShapeType="1"/>
            <a:stCxn id="759840" idx="6"/>
            <a:endCxn id="759851" idx="1"/>
          </p:cNvCxnSpPr>
          <p:nvPr/>
        </p:nvCxnSpPr>
        <p:spPr bwMode="auto">
          <a:xfrm>
            <a:off x="6515100" y="2781300"/>
            <a:ext cx="360363" cy="342900"/>
          </a:xfrm>
          <a:prstGeom prst="curved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9854" name="Text Box 46"/>
          <p:cNvSpPr txBox="1">
            <a:spLocks noChangeArrowheads="1"/>
          </p:cNvSpPr>
          <p:nvPr/>
        </p:nvSpPr>
        <p:spPr bwMode="auto">
          <a:xfrm>
            <a:off x="5867400" y="19177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000" b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cxnSp>
        <p:nvCxnSpPr>
          <p:cNvPr id="759855" name="AutoShape 47"/>
          <p:cNvCxnSpPr>
            <a:cxnSpLocks noChangeShapeType="1"/>
            <a:stCxn id="759854" idx="1"/>
            <a:endCxn id="759838" idx="7"/>
          </p:cNvCxnSpPr>
          <p:nvPr/>
        </p:nvCxnSpPr>
        <p:spPr bwMode="auto">
          <a:xfrm rot="10800000" flipV="1">
            <a:off x="5248275" y="2116138"/>
            <a:ext cx="619125" cy="2762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56" name="AutoShape 48"/>
          <p:cNvCxnSpPr>
            <a:cxnSpLocks noChangeShapeType="1"/>
            <a:stCxn id="759836" idx="0"/>
            <a:endCxn id="759839" idx="3"/>
          </p:cNvCxnSpPr>
          <p:nvPr/>
        </p:nvCxnSpPr>
        <p:spPr bwMode="auto">
          <a:xfrm rot="16200000">
            <a:off x="5147469" y="2810669"/>
            <a:ext cx="260350" cy="401638"/>
          </a:xfrm>
          <a:prstGeom prst="curvedConnector3">
            <a:avLst>
              <a:gd name="adj1" fmla="val 4207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57" name="AutoShape 49"/>
          <p:cNvCxnSpPr>
            <a:cxnSpLocks noChangeShapeType="1"/>
            <a:stCxn id="759840" idx="4"/>
            <a:endCxn id="759836" idx="6"/>
          </p:cNvCxnSpPr>
          <p:nvPr/>
        </p:nvCxnSpPr>
        <p:spPr bwMode="auto">
          <a:xfrm rot="5400000">
            <a:off x="5614988" y="2528887"/>
            <a:ext cx="361950" cy="11525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58" name="AutoShape 50"/>
          <p:cNvCxnSpPr>
            <a:cxnSpLocks noChangeShapeType="1"/>
            <a:stCxn id="759841" idx="6"/>
          </p:cNvCxnSpPr>
          <p:nvPr/>
        </p:nvCxnSpPr>
        <p:spPr bwMode="auto">
          <a:xfrm>
            <a:off x="4930775" y="4149725"/>
            <a:ext cx="576263" cy="287338"/>
          </a:xfrm>
          <a:prstGeom prst="curved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60" name="AutoShape 52"/>
          <p:cNvCxnSpPr>
            <a:cxnSpLocks noChangeShapeType="1"/>
            <a:stCxn id="759840" idx="4"/>
            <a:endCxn id="759843" idx="6"/>
          </p:cNvCxnSpPr>
          <p:nvPr/>
        </p:nvCxnSpPr>
        <p:spPr bwMode="auto">
          <a:xfrm rot="5400000">
            <a:off x="5470525" y="3032125"/>
            <a:ext cx="1009650" cy="7937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6732588" y="357346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000" b="0">
                <a:latin typeface="Arial" charset="0"/>
              </a:rPr>
              <a:t> </a:t>
            </a:r>
            <a:endParaRPr lang="en-US" sz="2000" b="0">
              <a:latin typeface="Arial" charset="0"/>
            </a:endParaRPr>
          </a:p>
        </p:txBody>
      </p:sp>
      <p:cxnSp>
        <p:nvCxnSpPr>
          <p:cNvPr id="759864" name="AutoShape 56"/>
          <p:cNvCxnSpPr>
            <a:cxnSpLocks noChangeShapeType="1"/>
            <a:stCxn id="759861" idx="1"/>
          </p:cNvCxnSpPr>
          <p:nvPr/>
        </p:nvCxnSpPr>
        <p:spPr bwMode="auto">
          <a:xfrm rot="10800000" flipV="1">
            <a:off x="5751513" y="3771900"/>
            <a:ext cx="981075" cy="5635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9865" name="Text Box 57"/>
          <p:cNvSpPr txBox="1">
            <a:spLocks noChangeArrowheads="1"/>
          </p:cNvSpPr>
          <p:nvPr/>
        </p:nvSpPr>
        <p:spPr bwMode="auto">
          <a:xfrm>
            <a:off x="5795963" y="2349500"/>
            <a:ext cx="37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400" b="0">
                <a:latin typeface="Lucida Handwriting" pitchFamily="66" charset="0"/>
              </a:rPr>
              <a:t>F</a:t>
            </a:r>
            <a:endParaRPr lang="en-US" sz="2400" b="0">
              <a:latin typeface="Lucida Handwriting" pitchFamily="66" charset="0"/>
            </a:endParaRPr>
          </a:p>
        </p:txBody>
      </p:sp>
      <p:sp>
        <p:nvSpPr>
          <p:cNvPr id="759867" name="Text Box 59"/>
          <p:cNvSpPr txBox="1">
            <a:spLocks noChangeArrowheads="1"/>
          </p:cNvSpPr>
          <p:nvPr/>
        </p:nvSpPr>
        <p:spPr bwMode="auto">
          <a:xfrm>
            <a:off x="6732588" y="3933825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2400" b="0">
                <a:latin typeface="Lucida Handwriting" pitchFamily="66" charset="0"/>
              </a:rPr>
              <a:t>W</a:t>
            </a:r>
            <a:endParaRPr lang="en-US" sz="2400" b="0">
              <a:latin typeface="Lucida Handwriting" pitchFamily="66" charset="0"/>
            </a:endParaRPr>
          </a:p>
        </p:txBody>
      </p:sp>
      <p:cxnSp>
        <p:nvCxnSpPr>
          <p:cNvPr id="759868" name="AutoShape 60"/>
          <p:cNvCxnSpPr>
            <a:cxnSpLocks noChangeShapeType="1"/>
            <a:stCxn id="759826" idx="6"/>
            <a:endCxn id="759836" idx="3"/>
          </p:cNvCxnSpPr>
          <p:nvPr/>
        </p:nvCxnSpPr>
        <p:spPr bwMode="auto">
          <a:xfrm>
            <a:off x="3130550" y="3213100"/>
            <a:ext cx="1844675" cy="173038"/>
          </a:xfrm>
          <a:prstGeom prst="curvedConnector4">
            <a:avLst>
              <a:gd name="adj1" fmla="val 48796"/>
              <a:gd name="adj2" fmla="val 255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69" name="AutoShape 61"/>
          <p:cNvCxnSpPr>
            <a:cxnSpLocks noChangeShapeType="1"/>
            <a:stCxn id="759826" idx="6"/>
            <a:endCxn id="759841" idx="2"/>
          </p:cNvCxnSpPr>
          <p:nvPr/>
        </p:nvCxnSpPr>
        <p:spPr bwMode="auto">
          <a:xfrm>
            <a:off x="3130550" y="3213100"/>
            <a:ext cx="1512888" cy="936625"/>
          </a:xfrm>
          <a:prstGeom prst="curvedConnector3">
            <a:avLst>
              <a:gd name="adj1" fmla="val 49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70" name="AutoShape 62"/>
          <p:cNvCxnSpPr>
            <a:cxnSpLocks noChangeShapeType="1"/>
            <a:stCxn id="759837" idx="2"/>
            <a:endCxn id="759824" idx="6"/>
          </p:cNvCxnSpPr>
          <p:nvPr/>
        </p:nvCxnSpPr>
        <p:spPr bwMode="auto">
          <a:xfrm rot="10800000">
            <a:off x="2554288" y="2636838"/>
            <a:ext cx="2017712" cy="144462"/>
          </a:xfrm>
          <a:prstGeom prst="curvedConnector3">
            <a:avLst>
              <a:gd name="adj1" fmla="val 5003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71" name="AutoShape 63"/>
          <p:cNvCxnSpPr>
            <a:cxnSpLocks noChangeShapeType="1"/>
          </p:cNvCxnSpPr>
          <p:nvPr/>
        </p:nvCxnSpPr>
        <p:spPr bwMode="auto">
          <a:xfrm rot="16200000" flipV="1">
            <a:off x="3601244" y="3104357"/>
            <a:ext cx="503237" cy="1873250"/>
          </a:xfrm>
          <a:prstGeom prst="curvedConnector4">
            <a:avLst>
              <a:gd name="adj1" fmla="val -28394"/>
              <a:gd name="adj2" fmla="val 538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72" name="AutoShape 64"/>
          <p:cNvCxnSpPr>
            <a:cxnSpLocks noChangeShapeType="1"/>
            <a:stCxn id="759827" idx="5"/>
          </p:cNvCxnSpPr>
          <p:nvPr/>
        </p:nvCxnSpPr>
        <p:spPr bwMode="auto">
          <a:xfrm rot="16200000" flipH="1">
            <a:off x="3448050" y="3313113"/>
            <a:ext cx="763588" cy="19161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73" name="AutoShape 65"/>
          <p:cNvCxnSpPr>
            <a:cxnSpLocks noChangeShapeType="1"/>
          </p:cNvCxnSpPr>
          <p:nvPr/>
        </p:nvCxnSpPr>
        <p:spPr bwMode="auto">
          <a:xfrm rot="16200000" flipH="1" flipV="1">
            <a:off x="3680619" y="1153319"/>
            <a:ext cx="142875" cy="2535237"/>
          </a:xfrm>
          <a:prstGeom prst="curvedConnector3">
            <a:avLst>
              <a:gd name="adj1" fmla="val -19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74" name="AutoShape 66"/>
          <p:cNvCxnSpPr>
            <a:cxnSpLocks noChangeShapeType="1"/>
          </p:cNvCxnSpPr>
          <p:nvPr/>
        </p:nvCxnSpPr>
        <p:spPr bwMode="auto">
          <a:xfrm>
            <a:off x="4859338" y="2781300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75" name="AutoShape 67"/>
          <p:cNvCxnSpPr>
            <a:cxnSpLocks noChangeShapeType="1"/>
          </p:cNvCxnSpPr>
          <p:nvPr/>
        </p:nvCxnSpPr>
        <p:spPr bwMode="auto">
          <a:xfrm flipV="1">
            <a:off x="4859338" y="2593975"/>
            <a:ext cx="187325" cy="1873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76" name="AutoShape 68"/>
          <p:cNvCxnSpPr>
            <a:cxnSpLocks noChangeShapeType="1"/>
          </p:cNvCxnSpPr>
          <p:nvPr/>
        </p:nvCxnSpPr>
        <p:spPr bwMode="auto">
          <a:xfrm>
            <a:off x="5292725" y="2492375"/>
            <a:ext cx="187325" cy="1857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77" name="AutoShape 69"/>
          <p:cNvCxnSpPr>
            <a:cxnSpLocks noChangeShapeType="1"/>
          </p:cNvCxnSpPr>
          <p:nvPr/>
        </p:nvCxnSpPr>
        <p:spPr bwMode="auto">
          <a:xfrm>
            <a:off x="4859338" y="2781300"/>
            <a:ext cx="576262" cy="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78" name="AutoShape 70"/>
          <p:cNvCxnSpPr>
            <a:cxnSpLocks noChangeShapeType="1"/>
          </p:cNvCxnSpPr>
          <p:nvPr/>
        </p:nvCxnSpPr>
        <p:spPr bwMode="auto">
          <a:xfrm flipV="1">
            <a:off x="4859338" y="2565400"/>
            <a:ext cx="187325" cy="187325"/>
          </a:xfrm>
          <a:prstGeom prst="curvedConnector2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9879" name="AutoShape 71"/>
          <p:cNvCxnSpPr>
            <a:cxnSpLocks noChangeShapeType="1"/>
          </p:cNvCxnSpPr>
          <p:nvPr/>
        </p:nvCxnSpPr>
        <p:spPr bwMode="auto">
          <a:xfrm>
            <a:off x="5292725" y="2492375"/>
            <a:ext cx="187325" cy="185738"/>
          </a:xfrm>
          <a:prstGeom prst="curvedConnector2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9880" name="Oval 72"/>
          <p:cNvSpPr>
            <a:spLocks noChangeArrowheads="1"/>
          </p:cNvSpPr>
          <p:nvPr/>
        </p:nvSpPr>
        <p:spPr bwMode="auto">
          <a:xfrm>
            <a:off x="4500563" y="2060575"/>
            <a:ext cx="2447925" cy="1655763"/>
          </a:xfrm>
          <a:prstGeom prst="ellipse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EAEAE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9887" name="AutoShape 79"/>
          <p:cNvCxnSpPr>
            <a:cxnSpLocks noChangeShapeType="1"/>
          </p:cNvCxnSpPr>
          <p:nvPr/>
        </p:nvCxnSpPr>
        <p:spPr bwMode="auto">
          <a:xfrm flipV="1">
            <a:off x="4930775" y="4033838"/>
            <a:ext cx="403225" cy="1158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9888" name="Group 80"/>
          <p:cNvGrpSpPr>
            <a:grpSpLocks/>
          </p:cNvGrpSpPr>
          <p:nvPr/>
        </p:nvGrpSpPr>
        <p:grpSpPr bwMode="auto">
          <a:xfrm>
            <a:off x="2843213" y="3789363"/>
            <a:ext cx="2665412" cy="647700"/>
            <a:chOff x="1791" y="2387"/>
            <a:chExt cx="1679" cy="408"/>
          </a:xfrm>
        </p:grpSpPr>
        <p:sp>
          <p:nvSpPr>
            <p:cNvPr id="759889" name="Oval 81"/>
            <p:cNvSpPr>
              <a:spLocks noChangeArrowheads="1"/>
            </p:cNvSpPr>
            <p:nvPr/>
          </p:nvSpPr>
          <p:spPr bwMode="auto">
            <a:xfrm>
              <a:off x="2925" y="2523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59890" name="AutoShape 82"/>
            <p:cNvCxnSpPr>
              <a:cxnSpLocks noChangeShapeType="1"/>
            </p:cNvCxnSpPr>
            <p:nvPr/>
          </p:nvCxnSpPr>
          <p:spPr bwMode="auto">
            <a:xfrm rot="16200000" flipV="1">
              <a:off x="2222" y="1956"/>
              <a:ext cx="317" cy="1180"/>
            </a:xfrm>
            <a:prstGeom prst="curvedConnector4">
              <a:avLst>
                <a:gd name="adj1" fmla="val -28394"/>
                <a:gd name="adj2" fmla="val 51861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9891" name="AutoShape 83"/>
            <p:cNvCxnSpPr>
              <a:cxnSpLocks noChangeShapeType="1"/>
            </p:cNvCxnSpPr>
            <p:nvPr/>
          </p:nvCxnSpPr>
          <p:spPr bwMode="auto">
            <a:xfrm>
              <a:off x="3107" y="2614"/>
              <a:ext cx="363" cy="181"/>
            </a:xfrm>
            <a:prstGeom prst="curvedConnector3">
              <a:avLst>
                <a:gd name="adj1" fmla="val 49861"/>
              </a:avLst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9892" name="AutoShape 84"/>
            <p:cNvCxnSpPr>
              <a:cxnSpLocks noChangeShapeType="1"/>
            </p:cNvCxnSpPr>
            <p:nvPr/>
          </p:nvCxnSpPr>
          <p:spPr bwMode="auto">
            <a:xfrm flipV="1">
              <a:off x="3107" y="2523"/>
              <a:ext cx="254" cy="73"/>
            </a:xfrm>
            <a:prstGeom prst="curvedConnector2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9896" name="Group 88"/>
          <p:cNvGrpSpPr>
            <a:grpSpLocks/>
          </p:cNvGrpSpPr>
          <p:nvPr/>
        </p:nvGrpSpPr>
        <p:grpSpPr bwMode="auto">
          <a:xfrm>
            <a:off x="2484437" y="2503490"/>
            <a:ext cx="1582737" cy="1285876"/>
            <a:chOff x="1565" y="1577"/>
            <a:chExt cx="997" cy="810"/>
          </a:xfrm>
        </p:grpSpPr>
        <p:cxnSp>
          <p:nvCxnSpPr>
            <p:cNvPr id="759898" name="AutoShape 90"/>
            <p:cNvCxnSpPr>
              <a:cxnSpLocks noChangeShapeType="1"/>
              <a:stCxn id="759894" idx="2"/>
            </p:cNvCxnSpPr>
            <p:nvPr/>
          </p:nvCxnSpPr>
          <p:spPr bwMode="auto">
            <a:xfrm rot="10800000">
              <a:off x="1565" y="1577"/>
              <a:ext cx="997" cy="673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9899" name="AutoShape 91"/>
            <p:cNvCxnSpPr>
              <a:cxnSpLocks noChangeShapeType="1"/>
            </p:cNvCxnSpPr>
            <p:nvPr/>
          </p:nvCxnSpPr>
          <p:spPr bwMode="auto">
            <a:xfrm rot="10800000" flipV="1">
              <a:off x="1836" y="2250"/>
              <a:ext cx="726" cy="13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7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JXP Algorithm at Work (4)</a:t>
            </a:r>
            <a:endParaRPr lang="en-US" sz="40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152399" y="609600"/>
            <a:ext cx="8686801" cy="1338828"/>
            <a:chOff x="152399" y="609600"/>
            <a:chExt cx="8686801" cy="1338828"/>
          </a:xfrm>
        </p:grpSpPr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537265" y="609600"/>
              <a:ext cx="4491935" cy="1338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</a:rPr>
                <a:t>G</a:t>
              </a:r>
              <a:r>
                <a:rPr lang="en-US" b="0" dirty="0" smtClean="0">
                  <a:latin typeface="Arial" charset="0"/>
                </a:rPr>
                <a:t>: local graph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latin typeface="Arial" charset="0"/>
                </a:rPr>
                <a:t>GOUT: {</a:t>
              </a:r>
              <a:r>
                <a:rPr lang="en-US" b="0" dirty="0" err="1" smtClean="0">
                  <a:latin typeface="Arial" charset="0"/>
                </a:rPr>
                <a:t>q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G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| q s  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sW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}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: #pages in G; </a:t>
              </a:r>
              <a:r>
                <a:rPr lang="en-US" b="0" dirty="0" smtClean="0">
                  <a:solidFill>
                    <a:srgbClr val="0066FF"/>
                  </a:solidFill>
                  <a:latin typeface="Arial" charset="0"/>
                </a:rPr>
                <a:t>N</a:t>
              </a:r>
              <a:r>
                <a:rPr lang="en-US" b="0" dirty="0" smtClean="0">
                  <a:latin typeface="Arial" charset="0"/>
                </a:rPr>
                <a:t>: #pages in U = G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W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latin typeface="Arial" charset="0"/>
                  <a:sym typeface="Symbol" pitchFamily="18" charset="2"/>
                </a:rPr>
                <a:t>WIN(G): </a:t>
              </a:r>
              <a:r>
                <a:rPr lang="en-US" b="0" dirty="0" smtClean="0">
                  <a:latin typeface="Arial" charset="0"/>
                </a:rPr>
                <a:t>{</a:t>
              </a:r>
              <a:r>
                <a:rPr lang="en-US" b="0" dirty="0" err="1" smtClean="0">
                  <a:latin typeface="Arial" charset="0"/>
                </a:rPr>
                <a:t>p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W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| p q  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qG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}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</a:rPr>
                <a:t>WIN*(G) </a:t>
              </a: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 WIN(G)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: known part of WIN(G)</a:t>
              </a:r>
              <a:endParaRPr lang="en-US" b="0" dirty="0">
                <a:latin typeface="Arial" charset="0"/>
              </a:endParaRPr>
            </a:p>
          </p:txBody>
        </p:sp>
        <p:sp>
          <p:nvSpPr>
            <p:cNvPr id="100" name="Text Box 8"/>
            <p:cNvSpPr txBox="1">
              <a:spLocks noChangeArrowheads="1"/>
            </p:cNvSpPr>
            <p:nvPr/>
          </p:nvSpPr>
          <p:spPr bwMode="auto">
            <a:xfrm>
              <a:off x="5701803" y="733269"/>
              <a:ext cx="3137397" cy="1089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*(q)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for </a:t>
              </a:r>
              <a:r>
                <a:rPr lang="en-US" b="0" dirty="0" err="1" smtClean="0">
                  <a:latin typeface="Arial" charset="0"/>
                  <a:sym typeface="Symbol" pitchFamily="18" charset="2"/>
                </a:rPr>
                <a:t>qG</a:t>
              </a:r>
              <a:r>
                <a:rPr lang="en-US" b="0" dirty="0" smtClean="0">
                  <a:latin typeface="Arial" charset="0"/>
                </a:rPr>
                <a:t>: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dirty="0" smtClean="0">
                  <a:latin typeface="Arial" charset="0"/>
                </a:rPr>
                <a:t>  </a:t>
              </a:r>
              <a:r>
                <a:rPr lang="en-US" b="0" dirty="0" smtClean="0">
                  <a:latin typeface="Arial" charset="0"/>
                </a:rPr>
                <a:t>est. stationary </a:t>
              </a:r>
              <a:r>
                <a:rPr lang="en-US" b="0" dirty="0" err="1" smtClean="0">
                  <a:latin typeface="Arial" charset="0"/>
                </a:rPr>
                <a:t>prob‘s</a:t>
              </a:r>
              <a:r>
                <a:rPr lang="en-US" b="0" dirty="0" smtClean="0">
                  <a:latin typeface="Arial" charset="0"/>
                </a:rPr>
                <a:t> (PR)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*(G)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 = </a:t>
              </a:r>
              <a:r>
                <a:rPr lang="en-US" sz="2400" b="0" baseline="-25000" dirty="0" err="1" smtClean="0">
                  <a:latin typeface="Arial" charset="0"/>
                  <a:sym typeface="Symbol" pitchFamily="18" charset="2"/>
                </a:rPr>
                <a:t>qG</a:t>
              </a:r>
              <a:r>
                <a:rPr lang="en-US" b="0" dirty="0" smtClean="0">
                  <a:latin typeface="Arial" charset="0"/>
                </a:rPr>
                <a:t> 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*(q)=</a:t>
              </a:r>
              <a:r>
                <a:rPr lang="en-US" b="0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1- *(W)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dirty="0" smtClean="0">
                  <a:solidFill>
                    <a:srgbClr val="0066FF"/>
                  </a:solidFill>
                  <a:latin typeface="Arial" charset="0"/>
                  <a:sym typeface="Symbol" pitchFamily="18" charset="2"/>
                </a:rPr>
                <a:t>  </a:t>
              </a:r>
              <a:r>
                <a:rPr lang="en-US" b="0" dirty="0" smtClean="0">
                  <a:latin typeface="Arial" charset="0"/>
                  <a:sym typeface="Symbol" pitchFamily="18" charset="2"/>
                </a:rPr>
                <a:t>est. total mass of G</a:t>
              </a:r>
              <a:endParaRPr lang="en-US" b="0" dirty="0"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 rot="16200000">
              <a:off x="5008522" y="1047919"/>
              <a:ext cx="10935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u="sng" dirty="0" smtClean="0">
                  <a:latin typeface="Arial" charset="0"/>
                </a:rPr>
                <a:t>Output: 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 rot="16200000">
              <a:off x="-145600" y="944949"/>
              <a:ext cx="9653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u="sng" dirty="0" err="1" smtClean="0">
                  <a:latin typeface="Arial" charset="0"/>
                </a:rPr>
                <a:t>Intput</a:t>
              </a:r>
              <a:r>
                <a:rPr lang="en-US" sz="2000" u="sng" dirty="0" smtClean="0">
                  <a:latin typeface="Arial" charset="0"/>
                </a:rPr>
                <a:t>: </a:t>
              </a:r>
            </a:p>
          </p:txBody>
        </p:sp>
      </p:grpSp>
      <p:sp>
        <p:nvSpPr>
          <p:cNvPr id="94" name="Date Placeholder 9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6" name="Footer Placeholder 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76200" y="5257800"/>
            <a:ext cx="8915400" cy="1531188"/>
            <a:chOff x="76200" y="5181600"/>
            <a:chExt cx="8915400" cy="1531188"/>
          </a:xfrm>
        </p:grpSpPr>
        <p:sp>
          <p:nvSpPr>
            <p:cNvPr id="104" name="Rectangle 3"/>
            <p:cNvSpPr>
              <a:spLocks noChangeArrowheads="1"/>
            </p:cNvSpPr>
            <p:nvPr/>
          </p:nvSpPr>
          <p:spPr bwMode="auto">
            <a:xfrm>
              <a:off x="76200" y="5241176"/>
              <a:ext cx="8915400" cy="14398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 Box 9"/>
            <p:cNvSpPr txBox="1">
              <a:spLocks noChangeArrowheads="1"/>
            </p:cNvSpPr>
            <p:nvPr/>
          </p:nvSpPr>
          <p:spPr bwMode="auto">
            <a:xfrm>
              <a:off x="76200" y="5181600"/>
              <a:ext cx="6774611" cy="153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0000"/>
                </a:lnSpc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At each meeting with another peer G, compute:</a:t>
              </a:r>
            </a:p>
            <a:p>
              <a:pPr lvl="1" eaLnBrk="1" hangingPunct="1">
                <a:lnSpc>
                  <a:spcPct val="110000"/>
                </a:lnSpc>
                <a:buFontTx/>
                <a:buChar char="•"/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 For all </a:t>
              </a:r>
              <a:r>
                <a:rPr lang="en-US" sz="2000" b="0" dirty="0" err="1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000" b="0" dirty="0" err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G</a:t>
              </a: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:</a:t>
              </a:r>
            </a:p>
            <a:p>
              <a:pPr lvl="1" eaLnBrk="1" hangingPunct="1">
                <a:lnSpc>
                  <a:spcPct val="110000"/>
                </a:lnSpc>
              </a:pPr>
              <a:endParaRPr lang="en-US" sz="5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lvl="1" eaLnBrk="1" hangingPunct="1">
                <a:lnSpc>
                  <a:spcPct val="110000"/>
                </a:lnSpc>
                <a:buFontTx/>
                <a:buChar char="•"/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World self-loop: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Compute all * values for GW; remember only WIN*(G) info.</a:t>
              </a:r>
              <a:endParaRPr lang="en-US" sz="2000" b="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14" name="Oval 34"/>
          <p:cNvSpPr>
            <a:spLocks noChangeArrowheads="1"/>
          </p:cNvSpPr>
          <p:nvPr/>
        </p:nvSpPr>
        <p:spPr bwMode="auto">
          <a:xfrm>
            <a:off x="4902994" y="4534733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36"/>
          <p:cNvSpPr>
            <a:spLocks noChangeArrowheads="1"/>
          </p:cNvSpPr>
          <p:nvPr/>
        </p:nvSpPr>
        <p:spPr bwMode="auto">
          <a:xfrm>
            <a:off x="5507038" y="4292600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6" name="AutoShape 54"/>
          <p:cNvCxnSpPr>
            <a:cxnSpLocks noChangeShapeType="1"/>
            <a:endCxn id="115" idx="2"/>
          </p:cNvCxnSpPr>
          <p:nvPr/>
        </p:nvCxnSpPr>
        <p:spPr bwMode="auto">
          <a:xfrm>
            <a:off x="4930775" y="4149725"/>
            <a:ext cx="576263" cy="287338"/>
          </a:xfrm>
          <a:prstGeom prst="curved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AutoShape 55"/>
          <p:cNvCxnSpPr>
            <a:cxnSpLocks noChangeShapeType="1"/>
            <a:stCxn id="114" idx="6"/>
            <a:endCxn id="115" idx="4"/>
          </p:cNvCxnSpPr>
          <p:nvPr/>
        </p:nvCxnSpPr>
        <p:spPr bwMode="auto">
          <a:xfrm flipV="1">
            <a:off x="5190332" y="4579938"/>
            <a:ext cx="460375" cy="9846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AutoShape 60"/>
          <p:cNvCxnSpPr>
            <a:cxnSpLocks noChangeShapeType="1"/>
            <a:endCxn id="115" idx="7"/>
          </p:cNvCxnSpPr>
          <p:nvPr/>
        </p:nvCxnSpPr>
        <p:spPr bwMode="auto">
          <a:xfrm rot="10800000" flipV="1">
            <a:off x="5751513" y="3771900"/>
            <a:ext cx="981075" cy="5635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Text Box 62"/>
          <p:cNvSpPr txBox="1">
            <a:spLocks noChangeArrowheads="1"/>
          </p:cNvSpPr>
          <p:nvPr/>
        </p:nvSpPr>
        <p:spPr bwMode="auto">
          <a:xfrm>
            <a:off x="5795963" y="44196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 smtClean="0">
                <a:latin typeface="Lucida Handwriting" pitchFamily="66" charset="0"/>
              </a:rPr>
              <a:t>H</a:t>
            </a:r>
            <a:endParaRPr lang="en-US" sz="2400" b="0" dirty="0">
              <a:latin typeface="Lucida Handwriting" pitchFamily="66" charset="0"/>
            </a:endParaRPr>
          </a:p>
        </p:txBody>
      </p:sp>
      <p:sp>
        <p:nvSpPr>
          <p:cNvPr id="759900" name="Oval 92"/>
          <p:cNvSpPr>
            <a:spLocks noChangeArrowheads="1"/>
          </p:cNvSpPr>
          <p:nvPr/>
        </p:nvSpPr>
        <p:spPr bwMode="auto">
          <a:xfrm>
            <a:off x="4500563" y="3716338"/>
            <a:ext cx="2232025" cy="1296987"/>
          </a:xfrm>
          <a:prstGeom prst="ellipse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EAEAE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9893" name="Group 85"/>
          <p:cNvGrpSpPr>
            <a:grpSpLocks/>
          </p:cNvGrpSpPr>
          <p:nvPr/>
        </p:nvGrpSpPr>
        <p:grpSpPr bwMode="auto">
          <a:xfrm>
            <a:off x="4067175" y="1987549"/>
            <a:ext cx="3240088" cy="3168650"/>
            <a:chOff x="2290" y="1525"/>
            <a:chExt cx="2041" cy="1996"/>
          </a:xfrm>
        </p:grpSpPr>
        <p:sp>
          <p:nvSpPr>
            <p:cNvPr id="759894" name="Oval 86"/>
            <p:cNvSpPr>
              <a:spLocks noChangeArrowheads="1"/>
            </p:cNvSpPr>
            <p:nvPr/>
          </p:nvSpPr>
          <p:spPr bwMode="auto">
            <a:xfrm>
              <a:off x="2290" y="1525"/>
              <a:ext cx="2041" cy="199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895" name="Text Box 87"/>
            <p:cNvSpPr txBox="1">
              <a:spLocks noChangeArrowheads="1"/>
            </p:cNvSpPr>
            <p:nvPr/>
          </p:nvSpPr>
          <p:spPr bwMode="auto">
            <a:xfrm>
              <a:off x="3969" y="2750"/>
              <a:ext cx="2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2400" b="0">
                  <a:latin typeface="Lucida Handwriting" pitchFamily="66" charset="0"/>
                </a:rPr>
                <a:t>W</a:t>
              </a:r>
              <a:endParaRPr lang="en-US" sz="2400" b="0">
                <a:latin typeface="Lucida Handwriting" pitchFamily="66" charset="0"/>
              </a:endParaRPr>
            </a:p>
          </p:txBody>
        </p:sp>
      </p:grpSp>
      <p:graphicFrame>
        <p:nvGraphicFramePr>
          <p:cNvPr id="121" name="Object 10"/>
          <p:cNvGraphicFramePr>
            <a:graphicFrameLocks noChangeAspect="1"/>
          </p:cNvGraphicFramePr>
          <p:nvPr/>
        </p:nvGraphicFramePr>
        <p:xfrm>
          <a:off x="2438400" y="6048378"/>
          <a:ext cx="2841625" cy="474662"/>
        </p:xfrm>
        <a:graphic>
          <a:graphicData uri="http://schemas.openxmlformats.org/presentationml/2006/ole">
            <p:oleObj spid="_x0000_s97315" name="Formel" r:id="rId3" imgW="1688760" imgH="291960" progId="Equation.3">
              <p:embed/>
            </p:oleObj>
          </a:graphicData>
        </a:graphic>
      </p:graphicFrame>
      <p:graphicFrame>
        <p:nvGraphicFramePr>
          <p:cNvPr id="122" name="Object 11"/>
          <p:cNvGraphicFramePr>
            <a:graphicFrameLocks noChangeAspect="1"/>
          </p:cNvGraphicFramePr>
          <p:nvPr/>
        </p:nvGraphicFramePr>
        <p:xfrm>
          <a:off x="2362200" y="5432427"/>
          <a:ext cx="6634163" cy="765175"/>
        </p:xfrm>
        <a:graphic>
          <a:graphicData uri="http://schemas.openxmlformats.org/presentationml/2006/ole">
            <p:oleObj spid="_x0000_s97316" name="Formel" r:id="rId4" imgW="3924000" imgH="457200" progId="Equation.3">
              <p:embed/>
            </p:oleObj>
          </a:graphicData>
        </a:graphic>
      </p:graphicFrame>
      <p:grpSp>
        <p:nvGrpSpPr>
          <p:cNvPr id="123" name="Group 81"/>
          <p:cNvGrpSpPr>
            <a:grpSpLocks/>
          </p:cNvGrpSpPr>
          <p:nvPr/>
        </p:nvGrpSpPr>
        <p:grpSpPr bwMode="auto">
          <a:xfrm>
            <a:off x="6832604" y="2438401"/>
            <a:ext cx="2082801" cy="1135063"/>
            <a:chOff x="4304" y="1536"/>
            <a:chExt cx="1312" cy="715"/>
          </a:xfrm>
        </p:grpSpPr>
        <p:cxnSp>
          <p:nvCxnSpPr>
            <p:cNvPr id="124" name="AutoShape 82"/>
            <p:cNvCxnSpPr>
              <a:cxnSpLocks noChangeShapeType="1"/>
            </p:cNvCxnSpPr>
            <p:nvPr/>
          </p:nvCxnSpPr>
          <p:spPr bwMode="auto">
            <a:xfrm rot="16200000" flipH="1">
              <a:off x="4101" y="1748"/>
              <a:ext cx="706" cy="299"/>
            </a:xfrm>
            <a:prstGeom prst="curvedConnector4">
              <a:avLst>
                <a:gd name="adj1" fmla="val -42783"/>
                <a:gd name="adj2" fmla="val 436071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25" name="Object 83"/>
            <p:cNvGraphicFramePr>
              <a:graphicFrameLocks noChangeAspect="1"/>
            </p:cNvGraphicFramePr>
            <p:nvPr/>
          </p:nvGraphicFramePr>
          <p:xfrm>
            <a:off x="4452" y="1536"/>
            <a:ext cx="1164" cy="312"/>
          </p:xfrm>
          <a:graphic>
            <a:graphicData uri="http://schemas.openxmlformats.org/presentationml/2006/ole">
              <p:oleObj spid="_x0000_s97317" name="Formel" r:id="rId5" imgW="1091880" imgH="291960" progId="Equation.3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493245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5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9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Outlook: Social Networks</a:t>
            </a:r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1859" name="Picture 3" descr="friendsgra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9638"/>
            <a:ext cx="3671888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1860" name="Picture 4" descr="tagclou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76475"/>
            <a:ext cx="41052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1861" name="Rectangle 5"/>
          <p:cNvSpPr>
            <a:spLocks noChangeArrowheads="1"/>
          </p:cNvSpPr>
          <p:nvPr/>
        </p:nvSpPr>
        <p:spPr bwMode="auto">
          <a:xfrm>
            <a:off x="0" y="622300"/>
            <a:ext cx="3833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Arial" charset="0"/>
              </a:rPr>
              <a:t>http://www.flickr.com/photos/lukemontague/14038129/</a:t>
            </a:r>
          </a:p>
        </p:txBody>
      </p:sp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3743325" y="1989138"/>
            <a:ext cx="3898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Arial" charset="0"/>
              </a:rPr>
              <a:t>http://www.flickr.com/photos/shopping2null/395271855/</a:t>
            </a:r>
          </a:p>
        </p:txBody>
      </p:sp>
      <p:pic>
        <p:nvPicPr>
          <p:cNvPr id="761863" name="Picture 7" descr="c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38525"/>
            <a:ext cx="3203575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1864" name="Text Box 8"/>
          <p:cNvSpPr txBox="1">
            <a:spLocks noChangeArrowheads="1"/>
          </p:cNvSpPr>
          <p:nvPr/>
        </p:nvSpPr>
        <p:spPr bwMode="auto">
          <a:xfrm>
            <a:off x="5800725" y="6583363"/>
            <a:ext cx="33432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Arial" charset="0"/>
              </a:rPr>
              <a:t>http://datamining.typepad.com/gallery/core.png</a:t>
            </a:r>
          </a:p>
        </p:txBody>
      </p:sp>
      <p:pic>
        <p:nvPicPr>
          <p:cNvPr id="761865" name="Picture 9" descr="newblog-cr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92488"/>
            <a:ext cx="3492500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1867" name="Text Box 11"/>
          <p:cNvSpPr txBox="1">
            <a:spLocks noChangeArrowheads="1"/>
          </p:cNvSpPr>
          <p:nvPr/>
        </p:nvSpPr>
        <p:spPr bwMode="auto">
          <a:xfrm>
            <a:off x="323850" y="4221163"/>
            <a:ext cx="1350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People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61868" name="Text Box 12"/>
          <p:cNvSpPr txBox="1">
            <a:spLocks noChangeArrowheads="1"/>
          </p:cNvSpPr>
          <p:nvPr/>
        </p:nvSpPr>
        <p:spPr bwMode="auto">
          <a:xfrm>
            <a:off x="2555875" y="5013325"/>
            <a:ext cx="16049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Opinions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61869" name="Text Box 13"/>
          <p:cNvSpPr txBox="1">
            <a:spLocks noChangeArrowheads="1"/>
          </p:cNvSpPr>
          <p:nvPr/>
        </p:nvSpPr>
        <p:spPr bwMode="auto">
          <a:xfrm>
            <a:off x="4643438" y="6092825"/>
            <a:ext cx="957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Data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61870" name="Text Box 14"/>
          <p:cNvSpPr txBox="1">
            <a:spLocks noChangeArrowheads="1"/>
          </p:cNvSpPr>
          <p:nvPr/>
        </p:nvSpPr>
        <p:spPr bwMode="auto">
          <a:xfrm>
            <a:off x="395288" y="5876925"/>
            <a:ext cx="3140603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Graphs are everywhere!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1871" name="Text Box 15"/>
          <p:cNvSpPr txBox="1">
            <a:spLocks noChangeArrowheads="1"/>
          </p:cNvSpPr>
          <p:nvPr/>
        </p:nvSpPr>
        <p:spPr bwMode="auto">
          <a:xfrm>
            <a:off x="4108649" y="630805"/>
            <a:ext cx="4654351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myspace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Google+,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linkedIn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flickr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del.icio.us,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groups/communities, blogs, etc.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61866" name="Text Box 10"/>
          <p:cNvSpPr txBox="1">
            <a:spLocks noChangeArrowheads="1"/>
          </p:cNvSpPr>
          <p:nvPr/>
        </p:nvSpPr>
        <p:spPr bwMode="auto">
          <a:xfrm>
            <a:off x="5186363" y="6583363"/>
            <a:ext cx="395763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0" dirty="0">
                <a:latin typeface="Arial" charset="0"/>
              </a:rPr>
              <a:t>http://datamining.typepad.com/gallery/newblog-crop.png</a:t>
            </a:r>
          </a:p>
        </p:txBody>
      </p:sp>
    </p:spTree>
    <p:extLst>
      <p:ext uri="{BB962C8B-B14F-4D97-AF65-F5344CB8AC3E}">
        <p14:creationId xmlns:p14="http://schemas.microsoft.com/office/powerpoint/2010/main" xmlns="" val="10696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460268" y="5048071"/>
            <a:ext cx="65758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Typed graphs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 data items, users, friends, groups, </a:t>
            </a: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                 postings, ratings, queries, clicks, …</a:t>
            </a: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weighted edges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63908" name="AutoShape 4"/>
          <p:cNvSpPr>
            <a:spLocks noChangeArrowheads="1"/>
          </p:cNvSpPr>
          <p:nvPr/>
        </p:nvSpPr>
        <p:spPr bwMode="auto">
          <a:xfrm flipH="1">
            <a:off x="4433888" y="3265488"/>
            <a:ext cx="452437" cy="485775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09" name="AutoShape 5"/>
          <p:cNvSpPr>
            <a:spLocks noChangeArrowheads="1"/>
          </p:cNvSpPr>
          <p:nvPr/>
        </p:nvSpPr>
        <p:spPr bwMode="auto">
          <a:xfrm flipH="1">
            <a:off x="3203575" y="3265488"/>
            <a:ext cx="454025" cy="485775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10" name="AutoShape 6"/>
          <p:cNvSpPr>
            <a:spLocks noChangeArrowheads="1"/>
          </p:cNvSpPr>
          <p:nvPr/>
        </p:nvSpPr>
        <p:spPr bwMode="auto">
          <a:xfrm>
            <a:off x="2425700" y="1322388"/>
            <a:ext cx="649288" cy="42545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11" name="Oval 7"/>
          <p:cNvSpPr>
            <a:spLocks noChangeArrowheads="1"/>
          </p:cNvSpPr>
          <p:nvPr/>
        </p:nvSpPr>
        <p:spPr bwMode="auto">
          <a:xfrm>
            <a:off x="2749550" y="2173288"/>
            <a:ext cx="388938" cy="36512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12" name="AutoShape 8"/>
          <p:cNvSpPr>
            <a:spLocks noChangeArrowheads="1"/>
          </p:cNvSpPr>
          <p:nvPr/>
        </p:nvSpPr>
        <p:spPr bwMode="auto">
          <a:xfrm>
            <a:off x="4370388" y="1322388"/>
            <a:ext cx="647700" cy="42545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13" name="AutoShape 9"/>
          <p:cNvSpPr>
            <a:spLocks noChangeArrowheads="1"/>
          </p:cNvSpPr>
          <p:nvPr/>
        </p:nvSpPr>
        <p:spPr bwMode="auto">
          <a:xfrm>
            <a:off x="6313488" y="1322388"/>
            <a:ext cx="649287" cy="42545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14" name="Oval 10"/>
          <p:cNvSpPr>
            <a:spLocks noChangeArrowheads="1"/>
          </p:cNvSpPr>
          <p:nvPr/>
        </p:nvSpPr>
        <p:spPr bwMode="auto">
          <a:xfrm>
            <a:off x="3398838" y="2538413"/>
            <a:ext cx="388937" cy="36353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15" name="Oval 11"/>
          <p:cNvSpPr>
            <a:spLocks noChangeArrowheads="1"/>
          </p:cNvSpPr>
          <p:nvPr/>
        </p:nvSpPr>
        <p:spPr bwMode="auto">
          <a:xfrm>
            <a:off x="4435475" y="2173288"/>
            <a:ext cx="388938" cy="36512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16" name="Oval 12"/>
          <p:cNvSpPr>
            <a:spLocks noChangeArrowheads="1"/>
          </p:cNvSpPr>
          <p:nvPr/>
        </p:nvSpPr>
        <p:spPr bwMode="auto">
          <a:xfrm>
            <a:off x="5407025" y="2173288"/>
            <a:ext cx="388938" cy="36512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17" name="Oval 13"/>
          <p:cNvSpPr>
            <a:spLocks noChangeArrowheads="1"/>
          </p:cNvSpPr>
          <p:nvPr/>
        </p:nvSpPr>
        <p:spPr bwMode="auto">
          <a:xfrm>
            <a:off x="6119813" y="2538413"/>
            <a:ext cx="388937" cy="36353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18" name="AutoShape 14"/>
          <p:cNvSpPr>
            <a:spLocks noChangeArrowheads="1"/>
          </p:cNvSpPr>
          <p:nvPr/>
        </p:nvSpPr>
        <p:spPr bwMode="auto">
          <a:xfrm flipH="1">
            <a:off x="5859463" y="3265488"/>
            <a:ext cx="454025" cy="485775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19" name="AutoShape 15"/>
          <p:cNvSpPr>
            <a:spLocks noChangeArrowheads="1"/>
          </p:cNvSpPr>
          <p:nvPr/>
        </p:nvSpPr>
        <p:spPr bwMode="auto">
          <a:xfrm flipH="1">
            <a:off x="3851275" y="3933825"/>
            <a:ext cx="452438" cy="485775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20" name="AutoShape 16"/>
          <p:cNvSpPr>
            <a:spLocks noChangeArrowheads="1"/>
          </p:cNvSpPr>
          <p:nvPr/>
        </p:nvSpPr>
        <p:spPr bwMode="auto">
          <a:xfrm flipH="1">
            <a:off x="5083175" y="3933825"/>
            <a:ext cx="452438" cy="485775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21" name="AutoShape 17"/>
          <p:cNvSpPr>
            <a:spLocks noChangeArrowheads="1"/>
          </p:cNvSpPr>
          <p:nvPr/>
        </p:nvSpPr>
        <p:spPr bwMode="auto">
          <a:xfrm flipH="1">
            <a:off x="2490788" y="3933825"/>
            <a:ext cx="454025" cy="485775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22" name="AutoShape 18"/>
          <p:cNvSpPr>
            <a:spLocks noChangeArrowheads="1"/>
          </p:cNvSpPr>
          <p:nvPr/>
        </p:nvSpPr>
        <p:spPr bwMode="auto">
          <a:xfrm flipH="1">
            <a:off x="6443663" y="3933825"/>
            <a:ext cx="454025" cy="485775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3923" name="AutoShape 19"/>
          <p:cNvCxnSpPr>
            <a:cxnSpLocks noChangeShapeType="1"/>
            <a:stCxn id="763910" idx="2"/>
            <a:endCxn id="763911" idx="0"/>
          </p:cNvCxnSpPr>
          <p:nvPr/>
        </p:nvCxnSpPr>
        <p:spPr bwMode="auto">
          <a:xfrm rot="16200000" flipH="1">
            <a:off x="2635251" y="1863725"/>
            <a:ext cx="425450" cy="1936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24" name="AutoShape 20"/>
          <p:cNvCxnSpPr>
            <a:cxnSpLocks noChangeShapeType="1"/>
            <a:stCxn id="763912" idx="2"/>
            <a:endCxn id="763911" idx="7"/>
          </p:cNvCxnSpPr>
          <p:nvPr/>
        </p:nvCxnSpPr>
        <p:spPr bwMode="auto">
          <a:xfrm rot="5400000">
            <a:off x="3648075" y="1181101"/>
            <a:ext cx="479425" cy="1612900"/>
          </a:xfrm>
          <a:prstGeom prst="curvedConnector3">
            <a:avLst>
              <a:gd name="adj1" fmla="val 4437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25" name="AutoShape 21"/>
          <p:cNvCxnSpPr>
            <a:cxnSpLocks noChangeShapeType="1"/>
            <a:stCxn id="763912" idx="2"/>
            <a:endCxn id="763914" idx="0"/>
          </p:cNvCxnSpPr>
          <p:nvPr/>
        </p:nvCxnSpPr>
        <p:spPr bwMode="auto">
          <a:xfrm rot="5400000">
            <a:off x="3748881" y="1593057"/>
            <a:ext cx="790575" cy="11001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26" name="AutoShape 22"/>
          <p:cNvCxnSpPr>
            <a:cxnSpLocks noChangeShapeType="1"/>
            <a:stCxn id="763912" idx="2"/>
            <a:endCxn id="763915" idx="0"/>
          </p:cNvCxnSpPr>
          <p:nvPr/>
        </p:nvCxnSpPr>
        <p:spPr bwMode="auto">
          <a:xfrm rot="5400000">
            <a:off x="4449763" y="1928813"/>
            <a:ext cx="425450" cy="635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27" name="AutoShape 23"/>
          <p:cNvCxnSpPr>
            <a:cxnSpLocks noChangeShapeType="1"/>
            <a:stCxn id="763913" idx="1"/>
            <a:endCxn id="763915" idx="7"/>
          </p:cNvCxnSpPr>
          <p:nvPr/>
        </p:nvCxnSpPr>
        <p:spPr bwMode="auto">
          <a:xfrm rot="10800000" flipV="1">
            <a:off x="4767263" y="1535113"/>
            <a:ext cx="1546225" cy="692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28" name="AutoShape 24"/>
          <p:cNvCxnSpPr>
            <a:cxnSpLocks noChangeShapeType="1"/>
            <a:stCxn id="763913" idx="2"/>
            <a:endCxn id="763916" idx="0"/>
          </p:cNvCxnSpPr>
          <p:nvPr/>
        </p:nvCxnSpPr>
        <p:spPr bwMode="auto">
          <a:xfrm rot="5400000">
            <a:off x="5907882" y="1442244"/>
            <a:ext cx="425450" cy="10366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29" name="AutoShape 25"/>
          <p:cNvCxnSpPr>
            <a:cxnSpLocks noChangeShapeType="1"/>
            <a:stCxn id="763913" idx="2"/>
            <a:endCxn id="763917" idx="0"/>
          </p:cNvCxnSpPr>
          <p:nvPr/>
        </p:nvCxnSpPr>
        <p:spPr bwMode="auto">
          <a:xfrm rot="5400000">
            <a:off x="6081712" y="1981201"/>
            <a:ext cx="790575" cy="3238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30" name="AutoShape 26"/>
          <p:cNvCxnSpPr>
            <a:cxnSpLocks noChangeShapeType="1"/>
            <a:stCxn id="763912" idx="3"/>
            <a:endCxn id="763913" idx="0"/>
          </p:cNvCxnSpPr>
          <p:nvPr/>
        </p:nvCxnSpPr>
        <p:spPr bwMode="auto">
          <a:xfrm flipV="1">
            <a:off x="5018088" y="1322388"/>
            <a:ext cx="1620837" cy="212725"/>
          </a:xfrm>
          <a:prstGeom prst="curvedConnector4">
            <a:avLst>
              <a:gd name="adj1" fmla="val 39963"/>
              <a:gd name="adj2" fmla="val 2074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31" name="AutoShape 27"/>
          <p:cNvCxnSpPr>
            <a:cxnSpLocks noChangeShapeType="1"/>
            <a:stCxn id="763911" idx="4"/>
            <a:endCxn id="763921" idx="0"/>
          </p:cNvCxnSpPr>
          <p:nvPr/>
        </p:nvCxnSpPr>
        <p:spPr bwMode="auto">
          <a:xfrm rot="5400000">
            <a:off x="2133601" y="3122612"/>
            <a:ext cx="1395412" cy="227013"/>
          </a:xfrm>
          <a:prstGeom prst="curvedConnector3">
            <a:avLst>
              <a:gd name="adj1" fmla="val 499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32" name="AutoShape 28"/>
          <p:cNvCxnSpPr>
            <a:cxnSpLocks noChangeShapeType="1"/>
            <a:stCxn id="763911" idx="4"/>
            <a:endCxn id="763909" idx="0"/>
          </p:cNvCxnSpPr>
          <p:nvPr/>
        </p:nvCxnSpPr>
        <p:spPr bwMode="auto">
          <a:xfrm rot="16200000" flipH="1">
            <a:off x="2824163" y="2659063"/>
            <a:ext cx="727075" cy="4857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33" name="AutoShape 29"/>
          <p:cNvCxnSpPr>
            <a:cxnSpLocks noChangeShapeType="1"/>
            <a:stCxn id="763914" idx="4"/>
            <a:endCxn id="763909" idx="0"/>
          </p:cNvCxnSpPr>
          <p:nvPr/>
        </p:nvCxnSpPr>
        <p:spPr bwMode="auto">
          <a:xfrm rot="5400000">
            <a:off x="3330575" y="3001963"/>
            <a:ext cx="363538" cy="163512"/>
          </a:xfrm>
          <a:prstGeom prst="curvedConnector3">
            <a:avLst>
              <a:gd name="adj1" fmla="val 4978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34" name="AutoShape 30"/>
          <p:cNvCxnSpPr>
            <a:cxnSpLocks noChangeShapeType="1"/>
            <a:stCxn id="763914" idx="4"/>
            <a:endCxn id="763908" idx="0"/>
          </p:cNvCxnSpPr>
          <p:nvPr/>
        </p:nvCxnSpPr>
        <p:spPr bwMode="auto">
          <a:xfrm rot="16200000" flipH="1">
            <a:off x="3945731" y="2550319"/>
            <a:ext cx="363538" cy="1066800"/>
          </a:xfrm>
          <a:prstGeom prst="curvedConnector3">
            <a:avLst>
              <a:gd name="adj1" fmla="val 4978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35" name="AutoShape 31"/>
          <p:cNvCxnSpPr>
            <a:cxnSpLocks noChangeShapeType="1"/>
            <a:stCxn id="763914" idx="4"/>
            <a:endCxn id="763919" idx="0"/>
          </p:cNvCxnSpPr>
          <p:nvPr/>
        </p:nvCxnSpPr>
        <p:spPr bwMode="auto">
          <a:xfrm rot="16200000" flipH="1">
            <a:off x="3320256" y="3175794"/>
            <a:ext cx="1031875" cy="4841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36" name="AutoShape 32"/>
          <p:cNvCxnSpPr>
            <a:cxnSpLocks noChangeShapeType="1"/>
            <a:stCxn id="763915" idx="4"/>
            <a:endCxn id="763920" idx="0"/>
          </p:cNvCxnSpPr>
          <p:nvPr/>
        </p:nvCxnSpPr>
        <p:spPr bwMode="auto">
          <a:xfrm rot="16200000" flipH="1">
            <a:off x="4272757" y="2896394"/>
            <a:ext cx="1395412" cy="679450"/>
          </a:xfrm>
          <a:prstGeom prst="curvedConnector3">
            <a:avLst>
              <a:gd name="adj1" fmla="val 499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37" name="AutoShape 33"/>
          <p:cNvCxnSpPr>
            <a:cxnSpLocks noChangeShapeType="1"/>
            <a:stCxn id="763916" idx="2"/>
            <a:endCxn id="763915" idx="6"/>
          </p:cNvCxnSpPr>
          <p:nvPr/>
        </p:nvCxnSpPr>
        <p:spPr bwMode="auto">
          <a:xfrm rot="10800000">
            <a:off x="4824413" y="2355850"/>
            <a:ext cx="5826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38" name="AutoShape 34"/>
          <p:cNvCxnSpPr>
            <a:cxnSpLocks noChangeShapeType="1"/>
            <a:stCxn id="763911" idx="6"/>
            <a:endCxn id="763914" idx="2"/>
          </p:cNvCxnSpPr>
          <p:nvPr/>
        </p:nvCxnSpPr>
        <p:spPr bwMode="auto">
          <a:xfrm>
            <a:off x="3138488" y="2355850"/>
            <a:ext cx="260350" cy="3651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39" name="AutoShape 35"/>
          <p:cNvCxnSpPr>
            <a:cxnSpLocks noChangeShapeType="1"/>
            <a:stCxn id="763916" idx="4"/>
            <a:endCxn id="763917" idx="2"/>
          </p:cNvCxnSpPr>
          <p:nvPr/>
        </p:nvCxnSpPr>
        <p:spPr bwMode="auto">
          <a:xfrm rot="16200000" flipH="1">
            <a:off x="5769770" y="2370931"/>
            <a:ext cx="182562" cy="5175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40" name="AutoShape 36"/>
          <p:cNvCxnSpPr>
            <a:cxnSpLocks noChangeShapeType="1"/>
            <a:stCxn id="763917" idx="3"/>
            <a:endCxn id="763915" idx="5"/>
          </p:cNvCxnSpPr>
          <p:nvPr/>
        </p:nvCxnSpPr>
        <p:spPr bwMode="auto">
          <a:xfrm rot="16200000" flipV="1">
            <a:off x="5290344" y="1961357"/>
            <a:ext cx="363537" cy="1409700"/>
          </a:xfrm>
          <a:prstGeom prst="curvedConnector3">
            <a:avLst>
              <a:gd name="adj1" fmla="val 1266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41" name="AutoShape 37"/>
          <p:cNvCxnSpPr>
            <a:cxnSpLocks noChangeShapeType="1"/>
            <a:stCxn id="763914" idx="6"/>
            <a:endCxn id="763915" idx="3"/>
          </p:cNvCxnSpPr>
          <p:nvPr/>
        </p:nvCxnSpPr>
        <p:spPr bwMode="auto">
          <a:xfrm flipV="1">
            <a:off x="3787775" y="2484438"/>
            <a:ext cx="704850" cy="2365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42" name="AutoShape 38"/>
          <p:cNvCxnSpPr>
            <a:cxnSpLocks noChangeShapeType="1"/>
            <a:stCxn id="763917" idx="4"/>
            <a:endCxn id="763918" idx="0"/>
          </p:cNvCxnSpPr>
          <p:nvPr/>
        </p:nvCxnSpPr>
        <p:spPr bwMode="auto">
          <a:xfrm rot="5400000">
            <a:off x="6019006" y="2969419"/>
            <a:ext cx="363538" cy="228600"/>
          </a:xfrm>
          <a:prstGeom prst="curvedConnector3">
            <a:avLst>
              <a:gd name="adj1" fmla="val 4978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43" name="AutoShape 39"/>
          <p:cNvCxnSpPr>
            <a:cxnSpLocks noChangeShapeType="1"/>
            <a:stCxn id="763917" idx="4"/>
            <a:endCxn id="763922" idx="0"/>
          </p:cNvCxnSpPr>
          <p:nvPr/>
        </p:nvCxnSpPr>
        <p:spPr bwMode="auto">
          <a:xfrm rot="16200000" flipH="1">
            <a:off x="5976937" y="3240088"/>
            <a:ext cx="1031875" cy="355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44" name="AutoShape 40"/>
          <p:cNvCxnSpPr>
            <a:cxnSpLocks noChangeShapeType="1"/>
            <a:stCxn id="763920" idx="2"/>
            <a:endCxn id="763922" idx="2"/>
          </p:cNvCxnSpPr>
          <p:nvPr/>
        </p:nvCxnSpPr>
        <p:spPr bwMode="auto">
          <a:xfrm rot="16200000" flipH="1">
            <a:off x="5989638" y="3740150"/>
            <a:ext cx="1588" cy="1360487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45" name="AutoShape 41"/>
          <p:cNvCxnSpPr>
            <a:cxnSpLocks noChangeShapeType="1"/>
            <a:stCxn id="763918" idx="2"/>
            <a:endCxn id="763920" idx="1"/>
          </p:cNvCxnSpPr>
          <p:nvPr/>
        </p:nvCxnSpPr>
        <p:spPr bwMode="auto">
          <a:xfrm rot="5400000">
            <a:off x="5599113" y="3689350"/>
            <a:ext cx="425450" cy="5492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46" name="AutoShape 42"/>
          <p:cNvCxnSpPr>
            <a:cxnSpLocks noChangeShapeType="1"/>
            <a:stCxn id="763921" idx="1"/>
            <a:endCxn id="763909" idx="2"/>
          </p:cNvCxnSpPr>
          <p:nvPr/>
        </p:nvCxnSpPr>
        <p:spPr bwMode="auto">
          <a:xfrm flipV="1">
            <a:off x="2944813" y="3751263"/>
            <a:ext cx="485775" cy="4254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47" name="AutoShape 43"/>
          <p:cNvCxnSpPr>
            <a:cxnSpLocks noChangeShapeType="1"/>
            <a:stCxn id="763909" idx="1"/>
            <a:endCxn id="763919" idx="3"/>
          </p:cNvCxnSpPr>
          <p:nvPr/>
        </p:nvCxnSpPr>
        <p:spPr bwMode="auto">
          <a:xfrm>
            <a:off x="3657600" y="3508375"/>
            <a:ext cx="195263" cy="668338"/>
          </a:xfrm>
          <a:prstGeom prst="curvedConnector3">
            <a:avLst>
              <a:gd name="adj1" fmla="val 4959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48" name="AutoShape 44"/>
          <p:cNvCxnSpPr>
            <a:cxnSpLocks noChangeShapeType="1"/>
            <a:stCxn id="763919" idx="2"/>
            <a:endCxn id="763921" idx="2"/>
          </p:cNvCxnSpPr>
          <p:nvPr/>
        </p:nvCxnSpPr>
        <p:spPr bwMode="auto">
          <a:xfrm rot="5400000">
            <a:off x="3397250" y="3740150"/>
            <a:ext cx="1588" cy="1360488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49" name="AutoShape 45"/>
          <p:cNvCxnSpPr>
            <a:cxnSpLocks noChangeShapeType="1"/>
            <a:stCxn id="763919" idx="2"/>
            <a:endCxn id="763920" idx="3"/>
          </p:cNvCxnSpPr>
          <p:nvPr/>
        </p:nvCxnSpPr>
        <p:spPr bwMode="auto">
          <a:xfrm rot="5400000" flipH="1" flipV="1">
            <a:off x="4460082" y="3794919"/>
            <a:ext cx="242887" cy="1006475"/>
          </a:xfrm>
          <a:prstGeom prst="curvedConnector4">
            <a:avLst>
              <a:gd name="adj1" fmla="val -94116"/>
              <a:gd name="adj2" fmla="val 6119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50" name="AutoShape 46"/>
          <p:cNvCxnSpPr>
            <a:cxnSpLocks noChangeShapeType="1"/>
            <a:stCxn id="763908" idx="2"/>
            <a:endCxn id="763919" idx="1"/>
          </p:cNvCxnSpPr>
          <p:nvPr/>
        </p:nvCxnSpPr>
        <p:spPr bwMode="auto">
          <a:xfrm rot="5400000">
            <a:off x="4270375" y="3786188"/>
            <a:ext cx="425450" cy="355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51" name="AutoShape 47"/>
          <p:cNvCxnSpPr>
            <a:cxnSpLocks noChangeShapeType="1"/>
            <a:stCxn id="763908" idx="2"/>
            <a:endCxn id="763920" idx="3"/>
          </p:cNvCxnSpPr>
          <p:nvPr/>
        </p:nvCxnSpPr>
        <p:spPr bwMode="auto">
          <a:xfrm rot="16200000" flipH="1">
            <a:off x="4660107" y="3752056"/>
            <a:ext cx="425450" cy="4238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52" name="AutoShape 48"/>
          <p:cNvCxnSpPr>
            <a:cxnSpLocks noChangeShapeType="1"/>
            <a:stCxn id="763922" idx="3"/>
            <a:endCxn id="763920" idx="1"/>
          </p:cNvCxnSpPr>
          <p:nvPr/>
        </p:nvCxnSpPr>
        <p:spPr bwMode="auto">
          <a:xfrm rot="10800000">
            <a:off x="5537200" y="4176713"/>
            <a:ext cx="906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53" name="AutoShape 49"/>
          <p:cNvCxnSpPr>
            <a:cxnSpLocks noChangeShapeType="1"/>
            <a:stCxn id="763909" idx="3"/>
            <a:endCxn id="763921" idx="0"/>
          </p:cNvCxnSpPr>
          <p:nvPr/>
        </p:nvCxnSpPr>
        <p:spPr bwMode="auto">
          <a:xfrm rot="10800000" flipV="1">
            <a:off x="2717800" y="3508375"/>
            <a:ext cx="485775" cy="4254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3954" name="AutoShape 50"/>
          <p:cNvCxnSpPr>
            <a:cxnSpLocks noChangeShapeType="1"/>
            <a:stCxn id="763912" idx="1"/>
            <a:endCxn id="763910" idx="0"/>
          </p:cNvCxnSpPr>
          <p:nvPr/>
        </p:nvCxnSpPr>
        <p:spPr bwMode="auto">
          <a:xfrm rot="10800000">
            <a:off x="2751138" y="1322388"/>
            <a:ext cx="1619250" cy="212725"/>
          </a:xfrm>
          <a:prstGeom prst="curvedConnector4">
            <a:avLst>
              <a:gd name="adj1" fmla="val 40000"/>
              <a:gd name="adj2" fmla="val 2074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3955" name="Text Box 51"/>
          <p:cNvSpPr txBox="1">
            <a:spLocks noChangeArrowheads="1"/>
          </p:cNvSpPr>
          <p:nvPr/>
        </p:nvSpPr>
        <p:spPr bwMode="auto">
          <a:xfrm>
            <a:off x="1187450" y="1295400"/>
            <a:ext cx="7537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56" name="Text Box 52"/>
          <p:cNvSpPr txBox="1">
            <a:spLocks noChangeArrowheads="1"/>
          </p:cNvSpPr>
          <p:nvPr/>
        </p:nvSpPr>
        <p:spPr bwMode="auto">
          <a:xfrm>
            <a:off x="1187450" y="2447925"/>
            <a:ext cx="6254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tags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957" name="Text Box 53"/>
          <p:cNvSpPr txBox="1">
            <a:spLocks noChangeArrowheads="1"/>
          </p:cNvSpPr>
          <p:nvPr/>
        </p:nvSpPr>
        <p:spPr bwMode="auto">
          <a:xfrm>
            <a:off x="1187450" y="3959225"/>
            <a:ext cx="6687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docs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>
              <a:spcBef>
                <a:spcPct val="0"/>
              </a:spcBef>
            </a:pP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Analyzing Social Networks</a:t>
            </a: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" name="Date Placeholder 6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2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Text Box 3"/>
          <p:cNvSpPr txBox="1">
            <a:spLocks noChangeArrowheads="1"/>
          </p:cNvSpPr>
          <p:nvPr/>
        </p:nvSpPr>
        <p:spPr bwMode="auto">
          <a:xfrm>
            <a:off x="179388" y="685800"/>
            <a:ext cx="6306535" cy="43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Simplified and cast into relational schema:</a:t>
            </a:r>
          </a:p>
          <a:p>
            <a:pPr eaLnBrk="1" hangingPunct="1">
              <a:lnSpc>
                <a:spcPct val="120000"/>
              </a:lnSpc>
            </a:pPr>
            <a:endParaRPr lang="en-US" sz="5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000" b="0" dirty="0" smtClean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Users </a:t>
            </a:r>
            <a:r>
              <a:rPr lang="en-US" sz="2400" b="0" dirty="0" smtClean="0">
                <a:latin typeface="Arial" charset="0"/>
              </a:rPr>
              <a:t>(</a:t>
            </a:r>
            <a:r>
              <a:rPr lang="en-US" sz="2400" b="0" u="sng" dirty="0" err="1" smtClean="0">
                <a:latin typeface="Arial" charset="0"/>
              </a:rPr>
              <a:t>UId</a:t>
            </a:r>
            <a:r>
              <a:rPr lang="en-US" sz="2400" b="0" dirty="0" smtClean="0">
                <a:latin typeface="Arial" charset="0"/>
              </a:rPr>
              <a:t>, Nickname, …)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b="0" dirty="0" smtClean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Docs</a:t>
            </a:r>
            <a:r>
              <a:rPr lang="en-US" sz="2400" b="0" dirty="0" smtClean="0">
                <a:latin typeface="Arial" charset="0"/>
              </a:rPr>
              <a:t> (</a:t>
            </a:r>
            <a:r>
              <a:rPr lang="en-US" sz="2400" b="0" u="sng" dirty="0" err="1" smtClean="0">
                <a:latin typeface="Arial" charset="0"/>
              </a:rPr>
              <a:t>DId</a:t>
            </a:r>
            <a:r>
              <a:rPr lang="en-US" sz="2400" b="0" dirty="0" smtClean="0">
                <a:latin typeface="Arial" charset="0"/>
              </a:rPr>
              <a:t>, Author, </a:t>
            </a:r>
            <a:r>
              <a:rPr lang="en-US" sz="2400" b="0" dirty="0" err="1" smtClean="0">
                <a:latin typeface="Arial" charset="0"/>
              </a:rPr>
              <a:t>PostingDate</a:t>
            </a:r>
            <a:r>
              <a:rPr lang="en-US" sz="2400" b="0" dirty="0" smtClean="0">
                <a:latin typeface="Arial" charset="0"/>
              </a:rPr>
              <a:t>, …)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b="0" dirty="0" smtClean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Tags</a:t>
            </a:r>
            <a:r>
              <a:rPr lang="en-US" sz="2400" b="0" dirty="0" smtClean="0">
                <a:latin typeface="Arial" charset="0"/>
              </a:rPr>
              <a:t> (</a:t>
            </a:r>
            <a:r>
              <a:rPr lang="en-US" sz="2400" b="0" u="sng" dirty="0" err="1" smtClean="0">
                <a:latin typeface="Arial" charset="0"/>
              </a:rPr>
              <a:t>TId</a:t>
            </a:r>
            <a:r>
              <a:rPr lang="en-US" sz="2400" b="0" dirty="0" smtClean="0">
                <a:latin typeface="Arial" charset="0"/>
              </a:rPr>
              <a:t>, String)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b="0" dirty="0" smtClean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Friendship</a:t>
            </a:r>
            <a:r>
              <a:rPr lang="en-US" sz="2400" b="0" dirty="0" smtClean="0">
                <a:latin typeface="Arial" charset="0"/>
              </a:rPr>
              <a:t> (</a:t>
            </a:r>
            <a:r>
              <a:rPr lang="en-US" sz="2400" b="0" u="sng" dirty="0" smtClean="0">
                <a:latin typeface="Arial" charset="0"/>
              </a:rPr>
              <a:t>UId1, UId2</a:t>
            </a:r>
            <a:r>
              <a:rPr lang="en-US" sz="2400" b="0" dirty="0" smtClean="0">
                <a:latin typeface="Arial" charset="0"/>
              </a:rPr>
              <a:t>, </a:t>
            </a:r>
            <a:r>
              <a:rPr lang="en-US" sz="2400" b="0" dirty="0" err="1" smtClean="0">
                <a:latin typeface="Arial" charset="0"/>
              </a:rPr>
              <a:t>FScore</a:t>
            </a:r>
            <a:r>
              <a:rPr lang="en-US" sz="2400" b="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b="0" dirty="0" smtClean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Content</a:t>
            </a:r>
            <a:r>
              <a:rPr lang="en-US" sz="2400" b="0" dirty="0" smtClean="0">
                <a:latin typeface="Arial" charset="0"/>
              </a:rPr>
              <a:t> (</a:t>
            </a:r>
            <a:r>
              <a:rPr lang="en-US" sz="2400" b="0" u="sng" dirty="0" err="1" smtClean="0">
                <a:latin typeface="Arial" charset="0"/>
              </a:rPr>
              <a:t>DId</a:t>
            </a:r>
            <a:r>
              <a:rPr lang="en-US" sz="2400" b="0" u="sng" dirty="0" smtClean="0">
                <a:latin typeface="Arial" charset="0"/>
              </a:rPr>
              <a:t>, </a:t>
            </a:r>
            <a:r>
              <a:rPr lang="en-US" sz="2400" b="0" u="sng" dirty="0" err="1" smtClean="0">
                <a:latin typeface="Arial" charset="0"/>
              </a:rPr>
              <a:t>TId</a:t>
            </a:r>
            <a:r>
              <a:rPr lang="en-US" sz="2400" b="0" u="sng" dirty="0" smtClean="0">
                <a:latin typeface="Arial" charset="0"/>
              </a:rPr>
              <a:t>, Score</a:t>
            </a:r>
            <a:r>
              <a:rPr lang="en-US" sz="2400" b="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b="0" dirty="0" smtClean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Rating </a:t>
            </a:r>
            <a:r>
              <a:rPr lang="en-US" sz="2400" b="0" dirty="0" smtClean="0">
                <a:latin typeface="Arial" charset="0"/>
              </a:rPr>
              <a:t>(</a:t>
            </a:r>
            <a:r>
              <a:rPr lang="en-US" sz="2400" b="0" u="sng" dirty="0" err="1" smtClean="0">
                <a:latin typeface="Arial" charset="0"/>
              </a:rPr>
              <a:t>UId</a:t>
            </a:r>
            <a:r>
              <a:rPr lang="en-US" sz="2400" b="0" u="sng" dirty="0" smtClean="0">
                <a:latin typeface="Arial" charset="0"/>
              </a:rPr>
              <a:t>, </a:t>
            </a:r>
            <a:r>
              <a:rPr lang="en-US" sz="2400" b="0" u="sng" dirty="0" err="1" smtClean="0">
                <a:latin typeface="Arial" charset="0"/>
              </a:rPr>
              <a:t>DId</a:t>
            </a:r>
            <a:r>
              <a:rPr lang="en-US" sz="2400" b="0" dirty="0" smtClean="0">
                <a:latin typeface="Arial" charset="0"/>
              </a:rPr>
              <a:t>, </a:t>
            </a:r>
            <a:r>
              <a:rPr lang="en-US" sz="2400" b="0" dirty="0" err="1" smtClean="0">
                <a:latin typeface="Arial" charset="0"/>
              </a:rPr>
              <a:t>RScore</a:t>
            </a:r>
            <a:r>
              <a:rPr lang="en-US" sz="2400" b="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b="0" dirty="0" smtClean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Tagging </a:t>
            </a:r>
            <a:r>
              <a:rPr lang="en-US" sz="2400" b="0" dirty="0" smtClean="0">
                <a:latin typeface="Arial" charset="0"/>
              </a:rPr>
              <a:t>(</a:t>
            </a:r>
            <a:r>
              <a:rPr lang="en-US" sz="2400" b="0" u="sng" dirty="0" err="1" smtClean="0">
                <a:latin typeface="Arial" charset="0"/>
              </a:rPr>
              <a:t>UId</a:t>
            </a:r>
            <a:r>
              <a:rPr lang="en-US" sz="2400" b="0" u="sng" dirty="0" smtClean="0">
                <a:latin typeface="Arial" charset="0"/>
              </a:rPr>
              <a:t>, </a:t>
            </a:r>
            <a:r>
              <a:rPr lang="en-US" sz="2400" b="0" u="sng" dirty="0" err="1" smtClean="0">
                <a:latin typeface="Arial" charset="0"/>
              </a:rPr>
              <a:t>TId</a:t>
            </a:r>
            <a:r>
              <a:rPr lang="en-US" sz="2400" b="0" u="sng" dirty="0" smtClean="0">
                <a:latin typeface="Arial" charset="0"/>
              </a:rPr>
              <a:t>, </a:t>
            </a:r>
            <a:r>
              <a:rPr lang="en-US" sz="2400" b="0" u="sng" dirty="0" err="1" smtClean="0">
                <a:latin typeface="Arial" charset="0"/>
              </a:rPr>
              <a:t>DId</a:t>
            </a:r>
            <a:r>
              <a:rPr lang="en-US" sz="2400" b="0" dirty="0" smtClean="0">
                <a:latin typeface="Arial" charset="0"/>
              </a:rPr>
              <a:t>, </a:t>
            </a:r>
            <a:r>
              <a:rPr lang="en-US" sz="2400" b="0" dirty="0" err="1" smtClean="0">
                <a:latin typeface="Arial" charset="0"/>
              </a:rPr>
              <a:t>TScore</a:t>
            </a:r>
            <a:r>
              <a:rPr lang="en-US" sz="2400" b="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b="0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TagSim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b="0" dirty="0" smtClean="0">
                <a:latin typeface="Arial" charset="0"/>
              </a:rPr>
              <a:t>(TId1, TId2, </a:t>
            </a:r>
            <a:r>
              <a:rPr lang="en-US" sz="2400" b="0" dirty="0" err="1" smtClean="0">
                <a:latin typeface="Arial" charset="0"/>
              </a:rPr>
              <a:t>TSim</a:t>
            </a:r>
            <a:r>
              <a:rPr lang="en-US" sz="2400" b="0" dirty="0" smtClean="0">
                <a:latin typeface="Arial" charset="0"/>
              </a:rPr>
              <a:t>)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764932" name="Text Box 4"/>
          <p:cNvSpPr txBox="1">
            <a:spLocks noChangeArrowheads="1"/>
          </p:cNvSpPr>
          <p:nvPr/>
        </p:nvSpPr>
        <p:spPr bwMode="auto">
          <a:xfrm>
            <a:off x="76200" y="503045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Actually several kinds of “friends”: same group, fan &amp; star, true friend, etc.</a:t>
            </a:r>
          </a:p>
          <a:p>
            <a:pPr eaLnBrk="1" hangingPunct="1"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Tags could be typed or explicitly organized in hierarchies.</a:t>
            </a:r>
          </a:p>
          <a:p>
            <a:pPr eaLnBrk="1" hangingPunct="1"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Numeric values for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FScore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RScore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TScore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TSim</a:t>
            </a:r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may be explicitly specified or derived from co-occurrence statistics.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>
              <a:spcBef>
                <a:spcPct val="0"/>
              </a:spcBef>
            </a:pP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Social-Network Database</a:t>
            </a: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7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171450" y="914400"/>
            <a:ext cx="8667750" cy="515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Tagging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relation is central: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Ternary relationship between &lt;users, tags, docs&gt;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Could be represented as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hypergraph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(edges connect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 nodes)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or 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lossfully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 decomposed into 3 binary projections (graphs):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b="0" dirty="0" smtClean="0">
                <a:latin typeface="Arial" charset="0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Arial" charset="0"/>
              </a:rPr>
              <a:t>UsersTags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</a:t>
            </a:r>
            <a:r>
              <a:rPr lang="en-US" sz="2400" u="sng" dirty="0" err="1" smtClean="0">
                <a:latin typeface="Arial" charset="0"/>
              </a:rPr>
              <a:t>UId</a:t>
            </a:r>
            <a:r>
              <a:rPr lang="en-US" sz="2400" u="sng" dirty="0" smtClean="0">
                <a:latin typeface="Arial" charset="0"/>
              </a:rPr>
              <a:t>, </a:t>
            </a:r>
            <a:r>
              <a:rPr lang="en-US" sz="2400" u="sng" dirty="0" err="1" smtClean="0">
                <a:latin typeface="Arial" charset="0"/>
              </a:rPr>
              <a:t>TId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UTscore</a:t>
            </a:r>
            <a:r>
              <a:rPr lang="en-US" sz="2400" dirty="0" smtClean="0">
                <a:latin typeface="Arial" charset="0"/>
              </a:rPr>
              <a:t>) 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b="0" dirty="0" smtClean="0">
                <a:latin typeface="Arial" charset="0"/>
              </a:rPr>
              <a:t>	       </a:t>
            </a:r>
            <a:r>
              <a:rPr lang="en-US" sz="2000" b="0" dirty="0" err="1" smtClean="0">
                <a:latin typeface="Arial" charset="0"/>
              </a:rPr>
              <a:t>x.UTscore</a:t>
            </a:r>
            <a:r>
              <a:rPr lang="en-US" sz="2000" b="0" dirty="0" smtClean="0">
                <a:latin typeface="Arial" charset="0"/>
              </a:rPr>
              <a:t> :=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</a:t>
            </a:r>
            <a:r>
              <a:rPr lang="en-US" sz="2000" b="0" baseline="-25000" dirty="0" smtClean="0">
                <a:latin typeface="Arial" charset="0"/>
                <a:sym typeface="Symbol" pitchFamily="18" charset="2"/>
              </a:rPr>
              <a:t>d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 {s | (</a:t>
            </a:r>
            <a:r>
              <a:rPr lang="en-US" sz="2000" b="0" dirty="0" err="1" smtClean="0">
                <a:latin typeface="Arial" charset="0"/>
                <a:sym typeface="Symbol" pitchFamily="18" charset="2"/>
              </a:rPr>
              <a:t>x.UId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, </a:t>
            </a:r>
            <a:r>
              <a:rPr lang="en-US" sz="2000" b="0" dirty="0" err="1" smtClean="0">
                <a:latin typeface="Arial" charset="0"/>
                <a:sym typeface="Symbol" pitchFamily="18" charset="2"/>
              </a:rPr>
              <a:t>x.TId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, d, s)  Ratings}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b="0" dirty="0" smtClean="0">
                <a:latin typeface="Arial" charset="0"/>
              </a:rPr>
              <a:t>     	</a:t>
            </a:r>
            <a:r>
              <a:rPr lang="en-US" sz="2400" dirty="0" err="1" smtClean="0">
                <a:solidFill>
                  <a:srgbClr val="0000FF"/>
                </a:solidFill>
                <a:latin typeface="Arial" charset="0"/>
              </a:rPr>
              <a:t>TagsDocs</a:t>
            </a:r>
            <a:r>
              <a:rPr lang="en-US" sz="2400" dirty="0" smtClean="0">
                <a:latin typeface="Arial" charset="0"/>
              </a:rPr>
              <a:t> (</a:t>
            </a:r>
            <a:r>
              <a:rPr lang="en-US" sz="2400" u="sng" dirty="0" err="1" smtClean="0">
                <a:latin typeface="Arial" charset="0"/>
              </a:rPr>
              <a:t>TId</a:t>
            </a:r>
            <a:r>
              <a:rPr lang="en-US" sz="2400" u="sng" dirty="0" smtClean="0">
                <a:latin typeface="Arial" charset="0"/>
              </a:rPr>
              <a:t>, </a:t>
            </a:r>
            <a:r>
              <a:rPr lang="en-US" sz="2400" u="sng" dirty="0" err="1" smtClean="0">
                <a:latin typeface="Arial" charset="0"/>
              </a:rPr>
              <a:t>DId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TDscore</a:t>
            </a:r>
            <a:r>
              <a:rPr lang="en-US" sz="240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b="0" dirty="0" smtClean="0">
                <a:latin typeface="Arial" charset="0"/>
              </a:rPr>
              <a:t>	       </a:t>
            </a:r>
            <a:r>
              <a:rPr lang="en-US" sz="2000" b="0" dirty="0" err="1" smtClean="0">
                <a:latin typeface="Arial" charset="0"/>
              </a:rPr>
              <a:t>x.TDscore</a:t>
            </a:r>
            <a:r>
              <a:rPr lang="en-US" sz="2000" b="0" dirty="0" smtClean="0">
                <a:latin typeface="Arial" charset="0"/>
              </a:rPr>
              <a:t> :=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</a:t>
            </a:r>
            <a:r>
              <a:rPr lang="en-US" sz="2000" b="0" baseline="-25000" dirty="0" smtClean="0">
                <a:latin typeface="Arial" charset="0"/>
                <a:sym typeface="Symbol" pitchFamily="18" charset="2"/>
              </a:rPr>
              <a:t>u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 {s | (u, </a:t>
            </a:r>
            <a:r>
              <a:rPr lang="en-US" sz="2000" b="0" dirty="0" err="1" smtClean="0">
                <a:latin typeface="Arial" charset="0"/>
                <a:sym typeface="Symbol" pitchFamily="18" charset="2"/>
              </a:rPr>
              <a:t>x.TId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, </a:t>
            </a:r>
            <a:r>
              <a:rPr lang="en-US" sz="2000" b="0" dirty="0" err="1" smtClean="0">
                <a:latin typeface="Arial" charset="0"/>
                <a:sym typeface="Symbol" pitchFamily="18" charset="2"/>
              </a:rPr>
              <a:t>x.DId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, s)  Ratings}</a:t>
            </a:r>
            <a:endParaRPr lang="en-US" sz="2000" b="0" dirty="0" smtClean="0">
              <a:latin typeface="Arial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400" b="0" dirty="0" smtClean="0">
                <a:latin typeface="Arial" charset="0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Arial" charset="0"/>
              </a:rPr>
              <a:t>DocsUsers</a:t>
            </a:r>
            <a:r>
              <a:rPr lang="en-US" sz="2400" dirty="0" smtClean="0">
                <a:latin typeface="Arial" charset="0"/>
              </a:rPr>
              <a:t> (</a:t>
            </a:r>
            <a:r>
              <a:rPr lang="en-US" sz="2400" u="sng" dirty="0" err="1" smtClean="0">
                <a:latin typeface="Arial" charset="0"/>
              </a:rPr>
              <a:t>DId</a:t>
            </a:r>
            <a:r>
              <a:rPr lang="en-US" sz="2400" u="sng" dirty="0" smtClean="0">
                <a:latin typeface="Arial" charset="0"/>
              </a:rPr>
              <a:t>, </a:t>
            </a:r>
            <a:r>
              <a:rPr lang="en-US" sz="2400" u="sng" dirty="0" err="1" smtClean="0">
                <a:latin typeface="Arial" charset="0"/>
              </a:rPr>
              <a:t>UId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DUscore</a:t>
            </a:r>
            <a:r>
              <a:rPr lang="en-US" sz="2400" dirty="0" smtClean="0">
                <a:latin typeface="Arial" charset="0"/>
              </a:rPr>
              <a:t>) 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b="0" dirty="0" smtClean="0">
                <a:latin typeface="Arial" charset="0"/>
              </a:rPr>
              <a:t>	       </a:t>
            </a:r>
            <a:r>
              <a:rPr lang="en-US" sz="2000" b="0" dirty="0" err="1" smtClean="0">
                <a:latin typeface="Arial" charset="0"/>
              </a:rPr>
              <a:t>x.DUscore</a:t>
            </a:r>
            <a:r>
              <a:rPr lang="en-US" sz="2000" b="0" dirty="0" smtClean="0">
                <a:latin typeface="Arial" charset="0"/>
              </a:rPr>
              <a:t> :=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</a:t>
            </a:r>
            <a:r>
              <a:rPr lang="en-US" sz="2000" b="0" baseline="-25000" dirty="0" smtClean="0">
                <a:latin typeface="Arial" charset="0"/>
                <a:sym typeface="Symbol" pitchFamily="18" charset="2"/>
              </a:rPr>
              <a:t>t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 {s | (</a:t>
            </a:r>
            <a:r>
              <a:rPr lang="en-US" sz="2000" b="0" dirty="0" err="1" smtClean="0">
                <a:latin typeface="Arial" charset="0"/>
                <a:sym typeface="Symbol" pitchFamily="18" charset="2"/>
              </a:rPr>
              <a:t>x.UId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, t, </a:t>
            </a:r>
            <a:r>
              <a:rPr lang="en-US" sz="2000" b="0" dirty="0" err="1" smtClean="0">
                <a:latin typeface="Arial" charset="0"/>
                <a:sym typeface="Symbol" pitchFamily="18" charset="2"/>
              </a:rPr>
              <a:t>x.DId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, s)  Ratings}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Social-Network Graphs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0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84212" y="5535613"/>
            <a:ext cx="6326187" cy="8651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84213" y="2603500"/>
            <a:ext cx="5408612" cy="14808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6981" name="Text Box 5"/>
          <p:cNvSpPr txBox="1">
            <a:spLocks noChangeArrowheads="1"/>
          </p:cNvSpPr>
          <p:nvPr/>
        </p:nvSpPr>
        <p:spPr bwMode="auto">
          <a:xfrm>
            <a:off x="468313" y="4292600"/>
            <a:ext cx="4852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FolkRank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Hotho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et al.: ESWC 2006]: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6982" name="Text Box 6"/>
          <p:cNvSpPr txBox="1">
            <a:spLocks noChangeArrowheads="1"/>
          </p:cNvSpPr>
          <p:nvPr/>
        </p:nvSpPr>
        <p:spPr bwMode="auto">
          <a:xfrm>
            <a:off x="152400" y="833735"/>
            <a:ext cx="7996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Apply link analysis (PR etc.) to appropriately defined matrices!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6983" name="Text Box 7"/>
          <p:cNvSpPr txBox="1">
            <a:spLocks noChangeArrowheads="1"/>
          </p:cNvSpPr>
          <p:nvPr/>
        </p:nvSpPr>
        <p:spPr bwMode="auto">
          <a:xfrm>
            <a:off x="395288" y="1341438"/>
            <a:ext cx="5583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SocialPageRank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et al.: WWW 2007]: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6984" name="Text Box 8"/>
          <p:cNvSpPr txBox="1">
            <a:spLocks noChangeArrowheads="1"/>
          </p:cNvSpPr>
          <p:nvPr/>
        </p:nvSpPr>
        <p:spPr bwMode="auto">
          <a:xfrm>
            <a:off x="611188" y="1797050"/>
            <a:ext cx="57486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be the matrices corresponding to </a:t>
            </a:r>
          </a:p>
          <a:p>
            <a:pPr>
              <a:lnSpc>
                <a:spcPct val="12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relations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DocsUsers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TagsDocs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UsersTags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Compute iteratively: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6985" name="Object 9"/>
          <p:cNvGraphicFramePr>
            <a:graphicFrameLocks noChangeAspect="1"/>
          </p:cNvGraphicFramePr>
          <p:nvPr/>
        </p:nvGraphicFramePr>
        <p:xfrm>
          <a:off x="2981325" y="2589213"/>
          <a:ext cx="2303463" cy="531812"/>
        </p:xfrm>
        <a:graphic>
          <a:graphicData uri="http://schemas.openxmlformats.org/presentationml/2006/ole">
            <p:oleObj spid="_x0000_s98376" name="Formel" r:id="rId3" imgW="1028520" imgH="241200" progId="Equation.3">
              <p:embed/>
            </p:oleObj>
          </a:graphicData>
        </a:graphic>
      </p:graphicFrame>
      <p:graphicFrame>
        <p:nvGraphicFramePr>
          <p:cNvPr id="766986" name="Object 10"/>
          <p:cNvGraphicFramePr>
            <a:graphicFrameLocks noChangeAspect="1"/>
          </p:cNvGraphicFramePr>
          <p:nvPr/>
        </p:nvGraphicFramePr>
        <p:xfrm>
          <a:off x="2986088" y="3094038"/>
          <a:ext cx="2211387" cy="501650"/>
        </p:xfrm>
        <a:graphic>
          <a:graphicData uri="http://schemas.openxmlformats.org/presentationml/2006/ole">
            <p:oleObj spid="_x0000_s98377" name="Formel" r:id="rId4" imgW="990360" imgH="228600" progId="Equation.3">
              <p:embed/>
            </p:oleObj>
          </a:graphicData>
        </a:graphic>
      </p:graphicFrame>
      <p:graphicFrame>
        <p:nvGraphicFramePr>
          <p:cNvPr id="766987" name="Object 11"/>
          <p:cNvGraphicFramePr>
            <a:graphicFrameLocks noChangeAspect="1"/>
          </p:cNvGraphicFramePr>
          <p:nvPr/>
        </p:nvGraphicFramePr>
        <p:xfrm>
          <a:off x="3006725" y="3567113"/>
          <a:ext cx="2211388" cy="531812"/>
        </p:xfrm>
        <a:graphic>
          <a:graphicData uri="http://schemas.openxmlformats.org/presentationml/2006/ole">
            <p:oleObj spid="_x0000_s98378" name="Formel" r:id="rId5" imgW="990360" imgH="241200" progId="Equation.3">
              <p:embed/>
            </p:oleObj>
          </a:graphicData>
        </a:graphic>
      </p:graphicFrame>
      <p:sp>
        <p:nvSpPr>
          <p:cNvPr id="766988" name="Text Box 12"/>
          <p:cNvSpPr txBox="1">
            <a:spLocks noChangeArrowheads="1"/>
          </p:cNvSpPr>
          <p:nvPr/>
        </p:nvSpPr>
        <p:spPr bwMode="auto">
          <a:xfrm>
            <a:off x="684213" y="4724400"/>
            <a:ext cx="7442743" cy="116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graph G as union of graphs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UsersTags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TagsDocs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DocsUsers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Assume each user has personal preference vector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Compute iteratively: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6989" name="Object 13"/>
          <p:cNvGraphicFramePr>
            <a:graphicFrameLocks noChangeAspect="1"/>
          </p:cNvGraphicFramePr>
          <p:nvPr/>
        </p:nvGraphicFramePr>
        <p:xfrm>
          <a:off x="3109912" y="5791200"/>
          <a:ext cx="3748088" cy="503238"/>
        </p:xfrm>
        <a:graphic>
          <a:graphicData uri="http://schemas.openxmlformats.org/presentationml/2006/ole">
            <p:oleObj spid="_x0000_s98379" name="Formel" r:id="rId6" imgW="1676160" imgH="228600" progId="Equation.3">
              <p:embed/>
            </p:oleObj>
          </a:graphicData>
        </a:graphic>
      </p:graphicFrame>
      <p:graphicFrame>
        <p:nvGraphicFramePr>
          <p:cNvPr id="766990" name="Object 14"/>
          <p:cNvGraphicFramePr>
            <a:graphicFrameLocks noChangeAspect="1"/>
          </p:cNvGraphicFramePr>
          <p:nvPr/>
        </p:nvGraphicFramePr>
        <p:xfrm>
          <a:off x="5735638" y="5157788"/>
          <a:ext cx="284162" cy="377825"/>
        </p:xfrm>
        <a:graphic>
          <a:graphicData uri="http://schemas.openxmlformats.org/presentationml/2006/ole">
            <p:oleObj spid="_x0000_s98380" name="Formel" r:id="rId7" imgW="152280" imgH="203040" progId="Equation.3">
              <p:embed/>
            </p:oleObj>
          </a:graphicData>
        </a:graphic>
      </p:graphicFrame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Authority in Social Networks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3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6" name="Text Box 6"/>
          <p:cNvSpPr txBox="1">
            <a:spLocks noChangeArrowheads="1"/>
          </p:cNvSpPr>
          <p:nvPr/>
        </p:nvSpPr>
        <p:spPr bwMode="auto">
          <a:xfrm>
            <a:off x="221191" y="990600"/>
            <a:ext cx="7627409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Web search (or search in social network) can benefit from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the taste, expertise, experience, recommendations of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friends.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07" name="Text Box 7"/>
          <p:cNvSpPr txBox="1">
            <a:spLocks noChangeArrowheads="1"/>
          </p:cNvSpPr>
          <p:nvPr/>
        </p:nvSpPr>
        <p:spPr bwMode="auto">
          <a:xfrm>
            <a:off x="228600" y="2057400"/>
            <a:ext cx="7771679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Naive method: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Look up your best friend’s bookmarks or search with her tags.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08" name="Text Box 8"/>
          <p:cNvSpPr txBox="1">
            <a:spLocks noChangeArrowheads="1"/>
          </p:cNvSpPr>
          <p:nvPr/>
        </p:nvSpPr>
        <p:spPr bwMode="auto">
          <a:xfrm>
            <a:off x="228600" y="2743200"/>
            <a:ext cx="74606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 smtClean="0">
                <a:latin typeface="Times"/>
                <a:cs typeface="Times"/>
              </a:rPr>
              <a:t>→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Combine content scoring with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FolkRank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SocialPR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etc.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09" name="Text Box 9"/>
          <p:cNvSpPr txBox="1">
            <a:spLocks noChangeArrowheads="1"/>
          </p:cNvSpPr>
          <p:nvPr/>
        </p:nvSpPr>
        <p:spPr bwMode="auto">
          <a:xfrm>
            <a:off x="228600" y="3733800"/>
            <a:ext cx="85347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Better approach:</a:t>
            </a: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Integrate friendship strengths, tag similarities, user &amp; page PR, e.g.: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8010" name="Object 10"/>
          <p:cNvGraphicFramePr>
            <a:graphicFrameLocks noChangeAspect="1"/>
          </p:cNvGraphicFramePr>
          <p:nvPr/>
        </p:nvGraphicFramePr>
        <p:xfrm>
          <a:off x="457200" y="4724400"/>
          <a:ext cx="5346700" cy="582613"/>
        </p:xfrm>
        <a:graphic>
          <a:graphicData uri="http://schemas.openxmlformats.org/presentationml/2006/ole">
            <p:oleObj spid="_x0000_s99358" name="Formel" r:id="rId3" imgW="2514600" imgH="279360" progId="Equation.3">
              <p:embed/>
            </p:oleObj>
          </a:graphicData>
        </a:graphic>
      </p:graphicFrame>
      <p:graphicFrame>
        <p:nvGraphicFramePr>
          <p:cNvPr id="768011" name="Object 11"/>
          <p:cNvGraphicFramePr>
            <a:graphicFrameLocks noChangeAspect="1"/>
          </p:cNvGraphicFramePr>
          <p:nvPr/>
        </p:nvGraphicFramePr>
        <p:xfrm>
          <a:off x="2012950" y="5410200"/>
          <a:ext cx="6445250" cy="381000"/>
        </p:xfrm>
        <a:graphic>
          <a:graphicData uri="http://schemas.openxmlformats.org/presentationml/2006/ole">
            <p:oleObj spid="_x0000_s99359" name="Formel" r:id="rId4" imgW="3429000" imgH="203040" progId="Equation.3">
              <p:embed/>
            </p:oleObj>
          </a:graphicData>
        </a:graphic>
      </p:graphicFrame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Search &amp; Ranking with Social Relations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15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Literature for Chapter IV.5</a:t>
            </a:r>
            <a:endParaRPr lang="en-US" dirty="0"/>
          </a:p>
        </p:txBody>
      </p:sp>
      <p:sp>
        <p:nvSpPr>
          <p:cNvPr id="770051" name="Text Box 3"/>
          <p:cNvSpPr txBox="1">
            <a:spLocks noChangeArrowheads="1"/>
          </p:cNvSpPr>
          <p:nvPr/>
        </p:nvSpPr>
        <p:spPr bwMode="auto">
          <a:xfrm>
            <a:off x="161925" y="893088"/>
            <a:ext cx="997267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 u="sng" dirty="0" smtClean="0"/>
              <a:t>Spam-Resilient Authority Scoring:</a:t>
            </a:r>
          </a:p>
          <a:p>
            <a:pPr>
              <a:buFontTx/>
              <a:buChar char="•"/>
            </a:pPr>
            <a:r>
              <a:rPr lang="en-US" sz="1800" b="0" dirty="0" smtClean="0"/>
              <a:t>Z. </a:t>
            </a:r>
            <a:r>
              <a:rPr lang="en-US" sz="1800" b="0" dirty="0" err="1" smtClean="0"/>
              <a:t>Gyöngyi</a:t>
            </a:r>
            <a:r>
              <a:rPr lang="en-US" sz="1800" b="0" dirty="0" smtClean="0"/>
              <a:t>, H. Garcia-Molina: Spam: It‘s Not Just for Inboxes Anymore,</a:t>
            </a:r>
          </a:p>
          <a:p>
            <a:r>
              <a:rPr lang="en-US" sz="1800" b="0" dirty="0" smtClean="0"/>
              <a:t>	IEEE Computer 2005</a:t>
            </a:r>
          </a:p>
          <a:p>
            <a:pPr>
              <a:buFontTx/>
              <a:buChar char="•"/>
            </a:pPr>
            <a:r>
              <a:rPr lang="en-US" sz="1800" b="0" dirty="0" smtClean="0"/>
              <a:t>Z. </a:t>
            </a:r>
            <a:r>
              <a:rPr lang="en-US" sz="1800" b="0" dirty="0" err="1" smtClean="0"/>
              <a:t>Gyöngyi</a:t>
            </a:r>
            <a:r>
              <a:rPr lang="en-US" sz="1800" b="0" dirty="0" smtClean="0"/>
              <a:t>, P. </a:t>
            </a:r>
            <a:r>
              <a:rPr lang="en-US" sz="1800" b="0" dirty="0" err="1" smtClean="0"/>
              <a:t>Berkhin</a:t>
            </a:r>
            <a:r>
              <a:rPr lang="en-US" sz="1800" b="0" dirty="0" smtClean="0"/>
              <a:t>, H. Garcia-Molina, J. Pedersen: Link Spam Detection</a:t>
            </a:r>
          </a:p>
          <a:p>
            <a:r>
              <a:rPr lang="en-US" sz="1800" b="0" dirty="0" smtClean="0"/>
              <a:t>	based on Mass Estimation, VLDB‘06</a:t>
            </a:r>
          </a:p>
          <a:p>
            <a:pPr>
              <a:buFontTx/>
              <a:buChar char="•"/>
            </a:pPr>
            <a:r>
              <a:rPr lang="en-US" sz="1800" b="0" dirty="0" smtClean="0"/>
              <a:t>Z. </a:t>
            </a:r>
            <a:r>
              <a:rPr lang="en-US" sz="1800" b="0" dirty="0" err="1" smtClean="0"/>
              <a:t>Gyöngyi</a:t>
            </a:r>
            <a:r>
              <a:rPr lang="en-US" sz="1800" b="0" dirty="0" smtClean="0"/>
              <a:t>, H. Garcia-Molina: Combating Web Spam with </a:t>
            </a:r>
            <a:r>
              <a:rPr lang="en-US" sz="1800" b="0" dirty="0" err="1" smtClean="0"/>
              <a:t>TrustRank</a:t>
            </a:r>
            <a:r>
              <a:rPr lang="en-US" sz="1800" b="0" dirty="0" smtClean="0"/>
              <a:t>, VLDB‘04</a:t>
            </a:r>
          </a:p>
          <a:p>
            <a:pPr>
              <a:buFontTx/>
              <a:buChar char="•"/>
            </a:pPr>
            <a:r>
              <a:rPr lang="en-US" sz="1800" b="0" dirty="0" err="1" smtClean="0"/>
              <a:t>D.Fetterly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M.Manasse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M.Najork</a:t>
            </a:r>
            <a:r>
              <a:rPr lang="en-US" sz="1800" b="0" dirty="0" smtClean="0"/>
              <a:t>: Spam, Damn Spam, and Statistics, WebDB‘05</a:t>
            </a:r>
          </a:p>
          <a:p>
            <a:pPr>
              <a:buFontTx/>
              <a:buChar char="•"/>
            </a:pPr>
            <a:r>
              <a:rPr lang="en-US" sz="1800" b="0" dirty="0" smtClean="0"/>
              <a:t>I. </a:t>
            </a:r>
            <a:r>
              <a:rPr lang="en-US" sz="1800" b="0" dirty="0" err="1" smtClean="0"/>
              <a:t>Drost</a:t>
            </a:r>
            <a:r>
              <a:rPr lang="en-US" sz="1800" b="0" dirty="0" smtClean="0"/>
              <a:t>, T. </a:t>
            </a:r>
            <a:r>
              <a:rPr lang="en-US" sz="1800" b="0" dirty="0" err="1" smtClean="0"/>
              <a:t>Scheffer</a:t>
            </a:r>
            <a:r>
              <a:rPr lang="en-US" sz="1800" b="0" dirty="0" smtClean="0"/>
              <a:t>: Thwarting the </a:t>
            </a:r>
            <a:r>
              <a:rPr lang="en-US" sz="1800" b="0" dirty="0" err="1" smtClean="0"/>
              <a:t>Nigritude</a:t>
            </a:r>
            <a:r>
              <a:rPr lang="en-US" sz="1800" b="0" dirty="0" smtClean="0"/>
              <a:t> Ultramarine: </a:t>
            </a:r>
          </a:p>
          <a:p>
            <a:r>
              <a:rPr lang="en-US" sz="1800" b="0" dirty="0" smtClean="0"/>
              <a:t>	Learning to Identify Link Spam, ECML‘05</a:t>
            </a:r>
          </a:p>
          <a:p>
            <a:pPr>
              <a:buFontTx/>
              <a:buChar char="•"/>
            </a:pPr>
            <a:r>
              <a:rPr lang="en-US" sz="1800" b="0" dirty="0" smtClean="0"/>
              <a:t>A.A. </a:t>
            </a:r>
            <a:r>
              <a:rPr lang="en-US" sz="1800" b="0" dirty="0" err="1" smtClean="0"/>
              <a:t>Benczur</a:t>
            </a:r>
            <a:r>
              <a:rPr lang="en-US" sz="1800" b="0" dirty="0" smtClean="0"/>
              <a:t>, K. </a:t>
            </a:r>
            <a:r>
              <a:rPr lang="en-US" sz="1800" b="0" dirty="0" err="1" smtClean="0"/>
              <a:t>Csalongany</a:t>
            </a:r>
            <a:r>
              <a:rPr lang="en-US" sz="1800" b="0" dirty="0" smtClean="0"/>
              <a:t>, T. </a:t>
            </a:r>
            <a:r>
              <a:rPr lang="en-US" sz="1800" b="0" dirty="0" err="1" smtClean="0"/>
              <a:t>Sarlos</a:t>
            </a:r>
            <a:r>
              <a:rPr lang="en-US" sz="1800" b="0" dirty="0" smtClean="0"/>
              <a:t>, M. </a:t>
            </a:r>
            <a:r>
              <a:rPr lang="en-US" sz="1800" b="0" dirty="0" err="1" smtClean="0"/>
              <a:t>Uher</a:t>
            </a:r>
            <a:r>
              <a:rPr lang="en-US" sz="1800" b="0" dirty="0" smtClean="0"/>
              <a:t>: </a:t>
            </a:r>
            <a:r>
              <a:rPr lang="en-US" sz="1800" b="0" dirty="0" err="1" smtClean="0"/>
              <a:t>SpamRank</a:t>
            </a:r>
            <a:r>
              <a:rPr lang="en-US" sz="1800" b="0" dirty="0" smtClean="0"/>
              <a:t> – Fully Automatic</a:t>
            </a:r>
          </a:p>
          <a:p>
            <a:r>
              <a:rPr lang="en-US" sz="1800" b="0" dirty="0" smtClean="0"/>
              <a:t>	Link Spam Detection, </a:t>
            </a:r>
            <a:r>
              <a:rPr lang="en-US" sz="1800" b="0" dirty="0" err="1" smtClean="0"/>
              <a:t>AIRWeb</a:t>
            </a:r>
            <a:r>
              <a:rPr lang="en-US" sz="1800" b="0" dirty="0" smtClean="0"/>
              <a:t> Workshop 2005</a:t>
            </a:r>
          </a:p>
          <a:p>
            <a:pPr>
              <a:buFontTx/>
              <a:buChar char="•"/>
            </a:pPr>
            <a:r>
              <a:rPr lang="en-US" sz="1800" b="0" dirty="0" smtClean="0"/>
              <a:t>R. </a:t>
            </a:r>
            <a:r>
              <a:rPr lang="en-US" sz="1800" b="0" dirty="0" err="1" smtClean="0"/>
              <a:t>Guha</a:t>
            </a:r>
            <a:r>
              <a:rPr lang="en-US" sz="1800" b="0" dirty="0" smtClean="0"/>
              <a:t>, R. Kumar, P. </a:t>
            </a:r>
            <a:r>
              <a:rPr lang="en-US" sz="1800" b="0" dirty="0" err="1" smtClean="0"/>
              <a:t>Raghavan</a:t>
            </a:r>
            <a:r>
              <a:rPr lang="en-US" sz="1800" b="0" dirty="0" smtClean="0"/>
              <a:t>, A. Tomkins: Propagation of Trust and Distrust,</a:t>
            </a:r>
          </a:p>
          <a:p>
            <a:r>
              <a:rPr lang="en-US" sz="1800" b="0" dirty="0" smtClean="0"/>
              <a:t>	WWW 2004</a:t>
            </a:r>
          </a:p>
          <a:p>
            <a:pPr>
              <a:buFontTx/>
              <a:buChar char="•"/>
            </a:pPr>
            <a:r>
              <a:rPr lang="en-US" sz="1800" b="0" dirty="0" smtClean="0"/>
              <a:t>C. Castillo, D. </a:t>
            </a:r>
            <a:r>
              <a:rPr lang="en-US" sz="1800" b="0" dirty="0" err="1" smtClean="0"/>
              <a:t>Donato</a:t>
            </a:r>
            <a:r>
              <a:rPr lang="en-US" sz="1800" b="0" dirty="0" smtClean="0"/>
              <a:t>, A. </a:t>
            </a:r>
            <a:r>
              <a:rPr lang="en-US" sz="1800" b="0" dirty="0" err="1" smtClean="0"/>
              <a:t>Gionis</a:t>
            </a:r>
            <a:r>
              <a:rPr lang="en-US" sz="1800" b="0" dirty="0" smtClean="0"/>
              <a:t>, V. Murdock, F. </a:t>
            </a:r>
            <a:r>
              <a:rPr lang="en-US" sz="1800" b="0" dirty="0" err="1" smtClean="0"/>
              <a:t>Silvestri</a:t>
            </a:r>
            <a:r>
              <a:rPr lang="en-US" sz="1800" b="0" dirty="0" smtClean="0"/>
              <a:t>: Know your neighbors: </a:t>
            </a:r>
          </a:p>
          <a:p>
            <a:r>
              <a:rPr lang="en-US" sz="1800" b="0" dirty="0" smtClean="0"/>
              <a:t>	web spam detection using the web topology, SIGIR 2007</a:t>
            </a:r>
          </a:p>
          <a:p>
            <a:pPr>
              <a:buFontTx/>
              <a:buChar char="•"/>
            </a:pPr>
            <a:r>
              <a:rPr lang="en-US" sz="1800" b="0" dirty="0" smtClean="0"/>
              <a:t>L. </a:t>
            </a:r>
            <a:r>
              <a:rPr lang="en-US" sz="1800" b="0" dirty="0" err="1" smtClean="0"/>
              <a:t>Becchetti</a:t>
            </a:r>
            <a:r>
              <a:rPr lang="en-US" sz="1800" b="0" dirty="0" smtClean="0"/>
              <a:t>, C. Castillo, D. </a:t>
            </a:r>
            <a:r>
              <a:rPr lang="en-US" sz="1800" b="0" dirty="0" err="1" smtClean="0"/>
              <a:t>Donato</a:t>
            </a:r>
            <a:r>
              <a:rPr lang="en-US" sz="1800" b="0" dirty="0" smtClean="0"/>
              <a:t>, R.A. </a:t>
            </a:r>
            <a:r>
              <a:rPr lang="en-US" sz="1800" b="0" dirty="0" err="1" smtClean="0"/>
              <a:t>Baeza</a:t>
            </a:r>
            <a:r>
              <a:rPr lang="en-US" sz="1800" b="0" dirty="0" smtClean="0"/>
              <a:t>-Yates, S. </a:t>
            </a:r>
            <a:r>
              <a:rPr lang="en-US" sz="1800" b="0" dirty="0" err="1" smtClean="0"/>
              <a:t>Leonardi</a:t>
            </a:r>
            <a:r>
              <a:rPr lang="en-US" sz="1800" b="0" dirty="0" smtClean="0"/>
              <a:t>: </a:t>
            </a:r>
          </a:p>
          <a:p>
            <a:r>
              <a:rPr lang="en-US" sz="1800" b="0" dirty="0" smtClean="0"/>
              <a:t>	Link analysis for Web spam detection. TWEB 2(1): (2008)</a:t>
            </a:r>
          </a:p>
          <a:p>
            <a:pPr>
              <a:buFontTx/>
              <a:buChar char="•"/>
            </a:pPr>
            <a:r>
              <a:rPr lang="en-US" sz="1800" b="0" dirty="0" smtClean="0"/>
              <a:t>Workshop on Adversarial Information Retrieval on the Web, </a:t>
            </a:r>
          </a:p>
          <a:p>
            <a:r>
              <a:rPr lang="en-US" sz="1800" b="0" dirty="0" smtClean="0"/>
              <a:t>	http://airweb.cse.lehigh.edu/</a:t>
            </a:r>
            <a:endParaRPr lang="en-US" sz="18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8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127929" y="5796070"/>
            <a:ext cx="6272871" cy="7571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Random walk: uniformly random choice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links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biased jumps to trusted pages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3189" name="AutoShape 5"/>
          <p:cNvSpPr>
            <a:spLocks noChangeArrowheads="1"/>
          </p:cNvSpPr>
          <p:nvPr/>
        </p:nvSpPr>
        <p:spPr bwMode="auto">
          <a:xfrm flipH="1">
            <a:off x="8032750" y="4219575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3190" name="AutoShape 6"/>
          <p:cNvSpPr>
            <a:spLocks noChangeArrowheads="1"/>
          </p:cNvSpPr>
          <p:nvPr/>
        </p:nvSpPr>
        <p:spPr bwMode="auto">
          <a:xfrm flipH="1">
            <a:off x="5219700" y="4292600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3191" name="AutoShape 7"/>
          <p:cNvSpPr>
            <a:spLocks noChangeArrowheads="1"/>
          </p:cNvSpPr>
          <p:nvPr/>
        </p:nvSpPr>
        <p:spPr bwMode="auto">
          <a:xfrm flipH="1">
            <a:off x="4106863" y="3571875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3192" name="AutoShape 8"/>
          <p:cNvSpPr>
            <a:spLocks noChangeArrowheads="1"/>
          </p:cNvSpPr>
          <p:nvPr/>
        </p:nvSpPr>
        <p:spPr bwMode="auto">
          <a:xfrm flipH="1">
            <a:off x="5508625" y="2924175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3193" name="AutoShape 9"/>
          <p:cNvCxnSpPr>
            <a:cxnSpLocks noChangeShapeType="1"/>
            <a:stCxn id="733192" idx="0"/>
            <a:endCxn id="733189" idx="1"/>
          </p:cNvCxnSpPr>
          <p:nvPr/>
        </p:nvCxnSpPr>
        <p:spPr bwMode="auto">
          <a:xfrm rot="5400000" flipV="1">
            <a:off x="6339682" y="2345531"/>
            <a:ext cx="1619250" cy="2776537"/>
          </a:xfrm>
          <a:prstGeom prst="curvedConnector4">
            <a:avLst>
              <a:gd name="adj1" fmla="val -14116"/>
              <a:gd name="adj2" fmla="val 10823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3194" name="AutoShape 10"/>
          <p:cNvSpPr>
            <a:spLocks noChangeArrowheads="1"/>
          </p:cNvSpPr>
          <p:nvPr/>
        </p:nvSpPr>
        <p:spPr bwMode="auto">
          <a:xfrm flipH="1">
            <a:off x="6772275" y="3500438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3195" name="AutoShape 11"/>
          <p:cNvCxnSpPr>
            <a:cxnSpLocks noChangeShapeType="1"/>
            <a:stCxn id="733192" idx="1"/>
            <a:endCxn id="733194" idx="0"/>
          </p:cNvCxnSpPr>
          <p:nvPr/>
        </p:nvCxnSpPr>
        <p:spPr bwMode="auto">
          <a:xfrm>
            <a:off x="6013450" y="3248025"/>
            <a:ext cx="1011238" cy="252413"/>
          </a:xfrm>
          <a:prstGeom prst="curvedConnector2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33196" name="Group 12"/>
          <p:cNvGrpSpPr>
            <a:grpSpLocks/>
          </p:cNvGrpSpPr>
          <p:nvPr/>
        </p:nvGrpSpPr>
        <p:grpSpPr bwMode="auto">
          <a:xfrm>
            <a:off x="5692775" y="3824288"/>
            <a:ext cx="2374900" cy="792162"/>
            <a:chOff x="3583" y="2909"/>
            <a:chExt cx="1496" cy="499"/>
          </a:xfrm>
        </p:grpSpPr>
        <p:cxnSp>
          <p:nvCxnSpPr>
            <p:cNvPr id="733197" name="AutoShape 13"/>
            <p:cNvCxnSpPr>
              <a:cxnSpLocks noChangeShapeType="1"/>
              <a:stCxn id="733190" idx="1"/>
              <a:endCxn id="733194" idx="3"/>
            </p:cNvCxnSpPr>
            <p:nvPr/>
          </p:nvCxnSpPr>
          <p:spPr bwMode="auto">
            <a:xfrm flipV="1">
              <a:off x="3583" y="2909"/>
              <a:ext cx="680" cy="4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3198" name="AutoShape 14"/>
            <p:cNvCxnSpPr>
              <a:cxnSpLocks noChangeShapeType="1"/>
              <a:stCxn id="733190" idx="1"/>
              <a:endCxn id="733189" idx="3"/>
            </p:cNvCxnSpPr>
            <p:nvPr/>
          </p:nvCxnSpPr>
          <p:spPr bwMode="auto">
            <a:xfrm flipV="1">
              <a:off x="3583" y="3362"/>
              <a:ext cx="1496" cy="46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33199" name="AutoShape 15"/>
          <p:cNvCxnSpPr>
            <a:cxnSpLocks noChangeShapeType="1"/>
            <a:stCxn id="733194" idx="1"/>
            <a:endCxn id="733189" idx="0"/>
          </p:cNvCxnSpPr>
          <p:nvPr/>
        </p:nvCxnSpPr>
        <p:spPr bwMode="auto">
          <a:xfrm>
            <a:off x="7277100" y="3824288"/>
            <a:ext cx="1008063" cy="395287"/>
          </a:xfrm>
          <a:prstGeom prst="curvedConnector2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3200" name="AutoShape 16"/>
          <p:cNvCxnSpPr>
            <a:cxnSpLocks noChangeShapeType="1"/>
            <a:stCxn id="733192" idx="0"/>
            <a:endCxn id="733191" idx="0"/>
          </p:cNvCxnSpPr>
          <p:nvPr/>
        </p:nvCxnSpPr>
        <p:spPr bwMode="auto">
          <a:xfrm rot="16200000" flipH="1" flipV="1">
            <a:off x="4736307" y="2547143"/>
            <a:ext cx="647700" cy="1401763"/>
          </a:xfrm>
          <a:prstGeom prst="curvedConnector3">
            <a:avLst>
              <a:gd name="adj1" fmla="val -35296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33201" name="Group 17"/>
          <p:cNvGrpSpPr>
            <a:grpSpLocks/>
          </p:cNvGrpSpPr>
          <p:nvPr/>
        </p:nvGrpSpPr>
        <p:grpSpPr bwMode="auto">
          <a:xfrm>
            <a:off x="4359275" y="4219575"/>
            <a:ext cx="3960813" cy="720725"/>
            <a:chOff x="2743" y="3158"/>
            <a:chExt cx="2495" cy="454"/>
          </a:xfrm>
        </p:grpSpPr>
        <p:cxnSp>
          <p:nvCxnSpPr>
            <p:cNvPr id="733202" name="AutoShape 18"/>
            <p:cNvCxnSpPr>
              <a:cxnSpLocks noChangeShapeType="1"/>
              <a:stCxn id="733189" idx="2"/>
              <a:endCxn id="733191" idx="2"/>
            </p:cNvCxnSpPr>
            <p:nvPr/>
          </p:nvCxnSpPr>
          <p:spPr bwMode="auto">
            <a:xfrm rot="16200000" flipV="1">
              <a:off x="3787" y="2114"/>
              <a:ext cx="408" cy="2495"/>
            </a:xfrm>
            <a:prstGeom prst="curvedConnector3">
              <a:avLst>
                <a:gd name="adj1" fmla="val -97796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3203" name="AutoShape 19"/>
            <p:cNvCxnSpPr>
              <a:cxnSpLocks noChangeShapeType="1"/>
              <a:stCxn id="733189" idx="2"/>
              <a:endCxn id="733190" idx="2"/>
            </p:cNvCxnSpPr>
            <p:nvPr/>
          </p:nvCxnSpPr>
          <p:spPr bwMode="auto">
            <a:xfrm rot="5400000">
              <a:off x="4308" y="2682"/>
              <a:ext cx="46" cy="1814"/>
            </a:xfrm>
            <a:prstGeom prst="curvedConnector3">
              <a:avLst>
                <a:gd name="adj1" fmla="val 619565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33204" name="Group 20"/>
          <p:cNvGrpSpPr>
            <a:grpSpLocks/>
          </p:cNvGrpSpPr>
          <p:nvPr/>
        </p:nvGrpSpPr>
        <p:grpSpPr bwMode="auto">
          <a:xfrm>
            <a:off x="3548062" y="2667000"/>
            <a:ext cx="414338" cy="742950"/>
            <a:chOff x="4456" y="3552"/>
            <a:chExt cx="352" cy="624"/>
          </a:xfrm>
        </p:grpSpPr>
        <p:sp>
          <p:nvSpPr>
            <p:cNvPr id="733205" name="Oval 21"/>
            <p:cNvSpPr>
              <a:spLocks noChangeArrowheads="1"/>
            </p:cNvSpPr>
            <p:nvPr/>
          </p:nvSpPr>
          <p:spPr bwMode="auto">
            <a:xfrm>
              <a:off x="4608" y="3552"/>
              <a:ext cx="200" cy="1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06" name="Line 22"/>
            <p:cNvSpPr>
              <a:spLocks noChangeShapeType="1"/>
            </p:cNvSpPr>
            <p:nvPr/>
          </p:nvSpPr>
          <p:spPr bwMode="auto">
            <a:xfrm flipH="1">
              <a:off x="4536" y="3744"/>
              <a:ext cx="120" cy="2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07" name="Line 23"/>
            <p:cNvSpPr>
              <a:spLocks noChangeShapeType="1"/>
            </p:cNvSpPr>
            <p:nvPr/>
          </p:nvSpPr>
          <p:spPr bwMode="auto">
            <a:xfrm>
              <a:off x="4536" y="3999"/>
              <a:ext cx="12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08" name="Line 24"/>
            <p:cNvSpPr>
              <a:spLocks noChangeShapeType="1"/>
            </p:cNvSpPr>
            <p:nvPr/>
          </p:nvSpPr>
          <p:spPr bwMode="auto">
            <a:xfrm flipH="1">
              <a:off x="4456" y="3999"/>
              <a:ext cx="8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09" name="Line 25"/>
            <p:cNvSpPr>
              <a:spLocks noChangeShapeType="1"/>
            </p:cNvSpPr>
            <p:nvPr/>
          </p:nvSpPr>
          <p:spPr bwMode="auto">
            <a:xfrm>
              <a:off x="4608" y="3840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10" name="Line 26"/>
            <p:cNvSpPr>
              <a:spLocks noChangeShapeType="1"/>
            </p:cNvSpPr>
            <p:nvPr/>
          </p:nvSpPr>
          <p:spPr bwMode="auto">
            <a:xfrm>
              <a:off x="4608" y="3888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33211" name="AutoShape 27"/>
          <p:cNvCxnSpPr>
            <a:cxnSpLocks noChangeShapeType="1"/>
          </p:cNvCxnSpPr>
          <p:nvPr/>
        </p:nvCxnSpPr>
        <p:spPr bwMode="auto">
          <a:xfrm flipV="1">
            <a:off x="4576763" y="3211513"/>
            <a:ext cx="936625" cy="6477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3212" name="AutoShape 28"/>
          <p:cNvCxnSpPr>
            <a:cxnSpLocks noChangeShapeType="1"/>
          </p:cNvCxnSpPr>
          <p:nvPr/>
        </p:nvCxnSpPr>
        <p:spPr bwMode="auto">
          <a:xfrm>
            <a:off x="4576763" y="3860800"/>
            <a:ext cx="576262" cy="719138"/>
          </a:xfrm>
          <a:prstGeom prst="curvedConnector3">
            <a:avLst>
              <a:gd name="adj1" fmla="val 4986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3213" name="AutoShape 29"/>
          <p:cNvCxnSpPr>
            <a:cxnSpLocks noChangeShapeType="1"/>
          </p:cNvCxnSpPr>
          <p:nvPr/>
        </p:nvCxnSpPr>
        <p:spPr bwMode="auto">
          <a:xfrm rot="5400000">
            <a:off x="5295106" y="3753645"/>
            <a:ext cx="720725" cy="36036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3214" name="AutoShape 30"/>
          <p:cNvSpPr>
            <a:spLocks noChangeArrowheads="1"/>
          </p:cNvSpPr>
          <p:nvPr/>
        </p:nvSpPr>
        <p:spPr bwMode="auto">
          <a:xfrm flipH="1">
            <a:off x="8464550" y="2203450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3215" name="AutoShape 31"/>
          <p:cNvCxnSpPr>
            <a:cxnSpLocks noChangeShapeType="1"/>
            <a:stCxn id="733194" idx="1"/>
            <a:endCxn id="733214" idx="3"/>
          </p:cNvCxnSpPr>
          <p:nvPr/>
        </p:nvCxnSpPr>
        <p:spPr bwMode="auto">
          <a:xfrm flipV="1">
            <a:off x="7277100" y="2527300"/>
            <a:ext cx="1187450" cy="12969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33218" name="Group 34"/>
          <p:cNvGrpSpPr>
            <a:grpSpLocks/>
          </p:cNvGrpSpPr>
          <p:nvPr/>
        </p:nvGrpSpPr>
        <p:grpSpPr bwMode="auto">
          <a:xfrm>
            <a:off x="5224463" y="4364038"/>
            <a:ext cx="358775" cy="558800"/>
            <a:chOff x="4456" y="3552"/>
            <a:chExt cx="352" cy="624"/>
          </a:xfrm>
        </p:grpSpPr>
        <p:sp>
          <p:nvSpPr>
            <p:cNvPr id="733219" name="Oval 35"/>
            <p:cNvSpPr>
              <a:spLocks noChangeArrowheads="1"/>
            </p:cNvSpPr>
            <p:nvPr/>
          </p:nvSpPr>
          <p:spPr bwMode="auto">
            <a:xfrm>
              <a:off x="4608" y="3552"/>
              <a:ext cx="200" cy="17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20" name="Line 36"/>
            <p:cNvSpPr>
              <a:spLocks noChangeShapeType="1"/>
            </p:cNvSpPr>
            <p:nvPr/>
          </p:nvSpPr>
          <p:spPr bwMode="auto">
            <a:xfrm flipH="1">
              <a:off x="4536" y="3744"/>
              <a:ext cx="120" cy="2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21" name="Line 37"/>
            <p:cNvSpPr>
              <a:spLocks noChangeShapeType="1"/>
            </p:cNvSpPr>
            <p:nvPr/>
          </p:nvSpPr>
          <p:spPr bwMode="auto">
            <a:xfrm>
              <a:off x="4536" y="3999"/>
              <a:ext cx="12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22" name="Line 38"/>
            <p:cNvSpPr>
              <a:spLocks noChangeShapeType="1"/>
            </p:cNvSpPr>
            <p:nvPr/>
          </p:nvSpPr>
          <p:spPr bwMode="auto">
            <a:xfrm flipH="1">
              <a:off x="4456" y="3999"/>
              <a:ext cx="8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23" name="Line 39"/>
            <p:cNvSpPr>
              <a:spLocks noChangeShapeType="1"/>
            </p:cNvSpPr>
            <p:nvPr/>
          </p:nvSpPr>
          <p:spPr bwMode="auto">
            <a:xfrm>
              <a:off x="4608" y="3840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24" name="Line 40"/>
            <p:cNvSpPr>
              <a:spLocks noChangeShapeType="1"/>
            </p:cNvSpPr>
            <p:nvPr/>
          </p:nvSpPr>
          <p:spPr bwMode="auto">
            <a:xfrm>
              <a:off x="4608" y="3888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3225" name="Group 41"/>
          <p:cNvGrpSpPr>
            <a:grpSpLocks/>
          </p:cNvGrpSpPr>
          <p:nvPr/>
        </p:nvGrpSpPr>
        <p:grpSpPr bwMode="auto">
          <a:xfrm>
            <a:off x="8105775" y="4291013"/>
            <a:ext cx="358775" cy="558800"/>
            <a:chOff x="4456" y="3552"/>
            <a:chExt cx="352" cy="624"/>
          </a:xfrm>
        </p:grpSpPr>
        <p:sp>
          <p:nvSpPr>
            <p:cNvPr id="733226" name="Oval 42"/>
            <p:cNvSpPr>
              <a:spLocks noChangeArrowheads="1"/>
            </p:cNvSpPr>
            <p:nvPr/>
          </p:nvSpPr>
          <p:spPr bwMode="auto">
            <a:xfrm>
              <a:off x="4608" y="3552"/>
              <a:ext cx="200" cy="17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27" name="Line 43"/>
            <p:cNvSpPr>
              <a:spLocks noChangeShapeType="1"/>
            </p:cNvSpPr>
            <p:nvPr/>
          </p:nvSpPr>
          <p:spPr bwMode="auto">
            <a:xfrm flipH="1">
              <a:off x="4536" y="3744"/>
              <a:ext cx="120" cy="2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28" name="Line 44"/>
            <p:cNvSpPr>
              <a:spLocks noChangeShapeType="1"/>
            </p:cNvSpPr>
            <p:nvPr/>
          </p:nvSpPr>
          <p:spPr bwMode="auto">
            <a:xfrm>
              <a:off x="4536" y="3999"/>
              <a:ext cx="12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29" name="Line 45"/>
            <p:cNvSpPr>
              <a:spLocks noChangeShapeType="1"/>
            </p:cNvSpPr>
            <p:nvPr/>
          </p:nvSpPr>
          <p:spPr bwMode="auto">
            <a:xfrm flipH="1">
              <a:off x="4456" y="3999"/>
              <a:ext cx="8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30" name="Line 46"/>
            <p:cNvSpPr>
              <a:spLocks noChangeShapeType="1"/>
            </p:cNvSpPr>
            <p:nvPr/>
          </p:nvSpPr>
          <p:spPr bwMode="auto">
            <a:xfrm>
              <a:off x="4608" y="3840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31" name="Line 47"/>
            <p:cNvSpPr>
              <a:spLocks noChangeShapeType="1"/>
            </p:cNvSpPr>
            <p:nvPr/>
          </p:nvSpPr>
          <p:spPr bwMode="auto">
            <a:xfrm>
              <a:off x="4608" y="3888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3232" name="Group 48"/>
          <p:cNvGrpSpPr>
            <a:grpSpLocks/>
          </p:cNvGrpSpPr>
          <p:nvPr/>
        </p:nvGrpSpPr>
        <p:grpSpPr bwMode="auto">
          <a:xfrm>
            <a:off x="4144963" y="3571875"/>
            <a:ext cx="358775" cy="558800"/>
            <a:chOff x="4456" y="3552"/>
            <a:chExt cx="352" cy="624"/>
          </a:xfrm>
        </p:grpSpPr>
        <p:sp>
          <p:nvSpPr>
            <p:cNvPr id="733233" name="Oval 49"/>
            <p:cNvSpPr>
              <a:spLocks noChangeArrowheads="1"/>
            </p:cNvSpPr>
            <p:nvPr/>
          </p:nvSpPr>
          <p:spPr bwMode="auto">
            <a:xfrm>
              <a:off x="4608" y="3552"/>
              <a:ext cx="200" cy="17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34" name="Line 50"/>
            <p:cNvSpPr>
              <a:spLocks noChangeShapeType="1"/>
            </p:cNvSpPr>
            <p:nvPr/>
          </p:nvSpPr>
          <p:spPr bwMode="auto">
            <a:xfrm flipH="1">
              <a:off x="4536" y="3744"/>
              <a:ext cx="120" cy="2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35" name="Line 51"/>
            <p:cNvSpPr>
              <a:spLocks noChangeShapeType="1"/>
            </p:cNvSpPr>
            <p:nvPr/>
          </p:nvSpPr>
          <p:spPr bwMode="auto">
            <a:xfrm>
              <a:off x="4536" y="3999"/>
              <a:ext cx="12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36" name="Line 52"/>
            <p:cNvSpPr>
              <a:spLocks noChangeShapeType="1"/>
            </p:cNvSpPr>
            <p:nvPr/>
          </p:nvSpPr>
          <p:spPr bwMode="auto">
            <a:xfrm flipH="1">
              <a:off x="4456" y="3999"/>
              <a:ext cx="8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37" name="Line 53"/>
            <p:cNvSpPr>
              <a:spLocks noChangeShapeType="1"/>
            </p:cNvSpPr>
            <p:nvPr/>
          </p:nvSpPr>
          <p:spPr bwMode="auto">
            <a:xfrm>
              <a:off x="4608" y="3840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38" name="Line 54"/>
            <p:cNvSpPr>
              <a:spLocks noChangeShapeType="1"/>
            </p:cNvSpPr>
            <p:nvPr/>
          </p:nvSpPr>
          <p:spPr bwMode="auto">
            <a:xfrm>
              <a:off x="4608" y="3888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33239" name="AutoShape 55"/>
          <p:cNvCxnSpPr>
            <a:cxnSpLocks noChangeShapeType="1"/>
          </p:cNvCxnSpPr>
          <p:nvPr/>
        </p:nvCxnSpPr>
        <p:spPr bwMode="auto">
          <a:xfrm>
            <a:off x="4576763" y="3860800"/>
            <a:ext cx="576262" cy="719138"/>
          </a:xfrm>
          <a:prstGeom prst="curvedConnector3">
            <a:avLst>
              <a:gd name="adj1" fmla="val 49861"/>
            </a:avLst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3240" name="AutoShape 56"/>
          <p:cNvCxnSpPr>
            <a:cxnSpLocks noChangeShapeType="1"/>
          </p:cNvCxnSpPr>
          <p:nvPr/>
        </p:nvCxnSpPr>
        <p:spPr bwMode="auto">
          <a:xfrm flipV="1">
            <a:off x="5656263" y="4578350"/>
            <a:ext cx="2374900" cy="7302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33241" name="Group 57"/>
          <p:cNvGrpSpPr>
            <a:grpSpLocks/>
          </p:cNvGrpSpPr>
          <p:nvPr/>
        </p:nvGrpSpPr>
        <p:grpSpPr bwMode="auto">
          <a:xfrm>
            <a:off x="5580063" y="2924175"/>
            <a:ext cx="358775" cy="558800"/>
            <a:chOff x="4456" y="3552"/>
            <a:chExt cx="352" cy="624"/>
          </a:xfrm>
        </p:grpSpPr>
        <p:sp>
          <p:nvSpPr>
            <p:cNvPr id="733242" name="Oval 58"/>
            <p:cNvSpPr>
              <a:spLocks noChangeArrowheads="1"/>
            </p:cNvSpPr>
            <p:nvPr/>
          </p:nvSpPr>
          <p:spPr bwMode="auto">
            <a:xfrm>
              <a:off x="4608" y="3552"/>
              <a:ext cx="200" cy="17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43" name="Line 59"/>
            <p:cNvSpPr>
              <a:spLocks noChangeShapeType="1"/>
            </p:cNvSpPr>
            <p:nvPr/>
          </p:nvSpPr>
          <p:spPr bwMode="auto">
            <a:xfrm flipH="1">
              <a:off x="4536" y="3744"/>
              <a:ext cx="120" cy="2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44" name="Line 60"/>
            <p:cNvSpPr>
              <a:spLocks noChangeShapeType="1"/>
            </p:cNvSpPr>
            <p:nvPr/>
          </p:nvSpPr>
          <p:spPr bwMode="auto">
            <a:xfrm>
              <a:off x="4536" y="3999"/>
              <a:ext cx="12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45" name="Line 61"/>
            <p:cNvSpPr>
              <a:spLocks noChangeShapeType="1"/>
            </p:cNvSpPr>
            <p:nvPr/>
          </p:nvSpPr>
          <p:spPr bwMode="auto">
            <a:xfrm flipH="1">
              <a:off x="4456" y="3999"/>
              <a:ext cx="8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46" name="Line 62"/>
            <p:cNvSpPr>
              <a:spLocks noChangeShapeType="1"/>
            </p:cNvSpPr>
            <p:nvPr/>
          </p:nvSpPr>
          <p:spPr bwMode="auto">
            <a:xfrm>
              <a:off x="4608" y="3840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47" name="Line 63"/>
            <p:cNvSpPr>
              <a:spLocks noChangeShapeType="1"/>
            </p:cNvSpPr>
            <p:nvPr/>
          </p:nvSpPr>
          <p:spPr bwMode="auto">
            <a:xfrm>
              <a:off x="4608" y="3888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3248" name="Group 64"/>
          <p:cNvGrpSpPr>
            <a:grpSpLocks/>
          </p:cNvGrpSpPr>
          <p:nvPr/>
        </p:nvGrpSpPr>
        <p:grpSpPr bwMode="auto">
          <a:xfrm>
            <a:off x="4140200" y="3571875"/>
            <a:ext cx="358775" cy="558800"/>
            <a:chOff x="4456" y="3552"/>
            <a:chExt cx="352" cy="624"/>
          </a:xfrm>
        </p:grpSpPr>
        <p:sp>
          <p:nvSpPr>
            <p:cNvPr id="733249" name="Oval 65"/>
            <p:cNvSpPr>
              <a:spLocks noChangeArrowheads="1"/>
            </p:cNvSpPr>
            <p:nvPr/>
          </p:nvSpPr>
          <p:spPr bwMode="auto">
            <a:xfrm>
              <a:off x="4608" y="3552"/>
              <a:ext cx="200" cy="17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50" name="Line 66"/>
            <p:cNvSpPr>
              <a:spLocks noChangeShapeType="1"/>
            </p:cNvSpPr>
            <p:nvPr/>
          </p:nvSpPr>
          <p:spPr bwMode="auto">
            <a:xfrm flipH="1">
              <a:off x="4536" y="3744"/>
              <a:ext cx="120" cy="2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51" name="Line 67"/>
            <p:cNvSpPr>
              <a:spLocks noChangeShapeType="1"/>
            </p:cNvSpPr>
            <p:nvPr/>
          </p:nvSpPr>
          <p:spPr bwMode="auto">
            <a:xfrm>
              <a:off x="4536" y="3999"/>
              <a:ext cx="12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52" name="Line 68"/>
            <p:cNvSpPr>
              <a:spLocks noChangeShapeType="1"/>
            </p:cNvSpPr>
            <p:nvPr/>
          </p:nvSpPr>
          <p:spPr bwMode="auto">
            <a:xfrm flipH="1">
              <a:off x="4456" y="3999"/>
              <a:ext cx="8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53" name="Line 69"/>
            <p:cNvSpPr>
              <a:spLocks noChangeShapeType="1"/>
            </p:cNvSpPr>
            <p:nvPr/>
          </p:nvSpPr>
          <p:spPr bwMode="auto">
            <a:xfrm>
              <a:off x="4608" y="3840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54" name="Line 70"/>
            <p:cNvSpPr>
              <a:spLocks noChangeShapeType="1"/>
            </p:cNvSpPr>
            <p:nvPr/>
          </p:nvSpPr>
          <p:spPr bwMode="auto">
            <a:xfrm>
              <a:off x="4608" y="3888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3255" name="Text Box 71"/>
          <p:cNvSpPr txBox="1">
            <a:spLocks noChangeArrowheads="1"/>
          </p:cNvSpPr>
          <p:nvPr/>
        </p:nvSpPr>
        <p:spPr bwMode="auto">
          <a:xfrm>
            <a:off x="831850" y="5372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3259" name="AutoShape 75"/>
          <p:cNvSpPr>
            <a:spLocks noChangeArrowheads="1"/>
          </p:cNvSpPr>
          <p:nvPr/>
        </p:nvSpPr>
        <p:spPr bwMode="auto">
          <a:xfrm flipH="1">
            <a:off x="2627313" y="3284538"/>
            <a:ext cx="504825" cy="647700"/>
          </a:xfrm>
          <a:prstGeom prst="flowChartPunchedCard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3260" name="AutoShape 76"/>
          <p:cNvSpPr>
            <a:spLocks noChangeArrowheads="1"/>
          </p:cNvSpPr>
          <p:nvPr/>
        </p:nvSpPr>
        <p:spPr bwMode="auto">
          <a:xfrm flipH="1">
            <a:off x="2627313" y="4076700"/>
            <a:ext cx="504825" cy="647700"/>
          </a:xfrm>
          <a:prstGeom prst="flowChartPunchedCard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3261" name="AutoShape 77"/>
          <p:cNvCxnSpPr>
            <a:cxnSpLocks noChangeShapeType="1"/>
            <a:stCxn id="733259" idx="1"/>
            <a:endCxn id="733191" idx="3"/>
          </p:cNvCxnSpPr>
          <p:nvPr/>
        </p:nvCxnSpPr>
        <p:spPr bwMode="auto">
          <a:xfrm>
            <a:off x="3132138" y="3608388"/>
            <a:ext cx="974725" cy="28733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3262" name="AutoShape 78"/>
          <p:cNvCxnSpPr>
            <a:cxnSpLocks noChangeShapeType="1"/>
            <a:stCxn id="733259" idx="1"/>
            <a:endCxn id="733192" idx="0"/>
          </p:cNvCxnSpPr>
          <p:nvPr/>
        </p:nvCxnSpPr>
        <p:spPr bwMode="auto">
          <a:xfrm flipV="1">
            <a:off x="3132138" y="2924175"/>
            <a:ext cx="2628900" cy="684213"/>
          </a:xfrm>
          <a:prstGeom prst="curvedConnector4">
            <a:avLst>
              <a:gd name="adj1" fmla="val 45171"/>
              <a:gd name="adj2" fmla="val 162875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3263" name="AutoShape 79"/>
          <p:cNvCxnSpPr>
            <a:cxnSpLocks noChangeShapeType="1"/>
            <a:stCxn id="733260" idx="1"/>
            <a:endCxn id="733190" idx="3"/>
          </p:cNvCxnSpPr>
          <p:nvPr/>
        </p:nvCxnSpPr>
        <p:spPr bwMode="auto">
          <a:xfrm>
            <a:off x="3132138" y="4400550"/>
            <a:ext cx="2087562" cy="215900"/>
          </a:xfrm>
          <a:prstGeom prst="curvedConnector3">
            <a:avLst>
              <a:gd name="adj1" fmla="val 23194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3264" name="AutoShape 80"/>
          <p:cNvCxnSpPr>
            <a:cxnSpLocks noChangeShapeType="1"/>
            <a:stCxn id="733189" idx="2"/>
            <a:endCxn id="733260" idx="2"/>
          </p:cNvCxnSpPr>
          <p:nvPr/>
        </p:nvCxnSpPr>
        <p:spPr bwMode="auto">
          <a:xfrm rot="16200000" flipV="1">
            <a:off x="5511006" y="2093119"/>
            <a:ext cx="142875" cy="5405438"/>
          </a:xfrm>
          <a:prstGeom prst="curvedConnector3">
            <a:avLst>
              <a:gd name="adj1" fmla="val -56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33265" name="Group 81"/>
          <p:cNvGrpSpPr>
            <a:grpSpLocks/>
          </p:cNvGrpSpPr>
          <p:nvPr/>
        </p:nvGrpSpPr>
        <p:grpSpPr bwMode="auto">
          <a:xfrm>
            <a:off x="2627313" y="3355975"/>
            <a:ext cx="358775" cy="558800"/>
            <a:chOff x="4456" y="3552"/>
            <a:chExt cx="352" cy="624"/>
          </a:xfrm>
        </p:grpSpPr>
        <p:sp>
          <p:nvSpPr>
            <p:cNvPr id="733266" name="Oval 82"/>
            <p:cNvSpPr>
              <a:spLocks noChangeArrowheads="1"/>
            </p:cNvSpPr>
            <p:nvPr/>
          </p:nvSpPr>
          <p:spPr bwMode="auto">
            <a:xfrm>
              <a:off x="4608" y="3552"/>
              <a:ext cx="200" cy="17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67" name="Line 83"/>
            <p:cNvSpPr>
              <a:spLocks noChangeShapeType="1"/>
            </p:cNvSpPr>
            <p:nvPr/>
          </p:nvSpPr>
          <p:spPr bwMode="auto">
            <a:xfrm flipH="1">
              <a:off x="4536" y="3744"/>
              <a:ext cx="120" cy="2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68" name="Line 84"/>
            <p:cNvSpPr>
              <a:spLocks noChangeShapeType="1"/>
            </p:cNvSpPr>
            <p:nvPr/>
          </p:nvSpPr>
          <p:spPr bwMode="auto">
            <a:xfrm>
              <a:off x="4536" y="3999"/>
              <a:ext cx="12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69" name="Line 85"/>
            <p:cNvSpPr>
              <a:spLocks noChangeShapeType="1"/>
            </p:cNvSpPr>
            <p:nvPr/>
          </p:nvSpPr>
          <p:spPr bwMode="auto">
            <a:xfrm flipH="1">
              <a:off x="4456" y="3999"/>
              <a:ext cx="8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70" name="Line 86"/>
            <p:cNvSpPr>
              <a:spLocks noChangeShapeType="1"/>
            </p:cNvSpPr>
            <p:nvPr/>
          </p:nvSpPr>
          <p:spPr bwMode="auto">
            <a:xfrm>
              <a:off x="4608" y="3840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71" name="Line 87"/>
            <p:cNvSpPr>
              <a:spLocks noChangeShapeType="1"/>
            </p:cNvSpPr>
            <p:nvPr/>
          </p:nvSpPr>
          <p:spPr bwMode="auto">
            <a:xfrm>
              <a:off x="4608" y="3888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33272" name="AutoShape 88"/>
          <p:cNvCxnSpPr>
            <a:cxnSpLocks noChangeShapeType="1"/>
          </p:cNvCxnSpPr>
          <p:nvPr/>
        </p:nvCxnSpPr>
        <p:spPr bwMode="auto">
          <a:xfrm>
            <a:off x="3132138" y="3571875"/>
            <a:ext cx="974725" cy="287338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3273" name="AutoShape 89"/>
          <p:cNvCxnSpPr>
            <a:cxnSpLocks noChangeShapeType="1"/>
          </p:cNvCxnSpPr>
          <p:nvPr/>
        </p:nvCxnSpPr>
        <p:spPr bwMode="auto">
          <a:xfrm flipV="1">
            <a:off x="4572000" y="3211513"/>
            <a:ext cx="936625" cy="6477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33274" name="Group 90"/>
          <p:cNvGrpSpPr>
            <a:grpSpLocks/>
          </p:cNvGrpSpPr>
          <p:nvPr/>
        </p:nvGrpSpPr>
        <p:grpSpPr bwMode="auto">
          <a:xfrm>
            <a:off x="2627313" y="4148138"/>
            <a:ext cx="358775" cy="558800"/>
            <a:chOff x="4456" y="3552"/>
            <a:chExt cx="352" cy="624"/>
          </a:xfrm>
        </p:grpSpPr>
        <p:sp>
          <p:nvSpPr>
            <p:cNvPr id="733275" name="Oval 91"/>
            <p:cNvSpPr>
              <a:spLocks noChangeArrowheads="1"/>
            </p:cNvSpPr>
            <p:nvPr/>
          </p:nvSpPr>
          <p:spPr bwMode="auto">
            <a:xfrm>
              <a:off x="4608" y="3552"/>
              <a:ext cx="200" cy="17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76" name="Line 92"/>
            <p:cNvSpPr>
              <a:spLocks noChangeShapeType="1"/>
            </p:cNvSpPr>
            <p:nvPr/>
          </p:nvSpPr>
          <p:spPr bwMode="auto">
            <a:xfrm flipH="1">
              <a:off x="4536" y="3744"/>
              <a:ext cx="120" cy="2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77" name="Line 93"/>
            <p:cNvSpPr>
              <a:spLocks noChangeShapeType="1"/>
            </p:cNvSpPr>
            <p:nvPr/>
          </p:nvSpPr>
          <p:spPr bwMode="auto">
            <a:xfrm>
              <a:off x="4536" y="3999"/>
              <a:ext cx="12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78" name="Line 94"/>
            <p:cNvSpPr>
              <a:spLocks noChangeShapeType="1"/>
            </p:cNvSpPr>
            <p:nvPr/>
          </p:nvSpPr>
          <p:spPr bwMode="auto">
            <a:xfrm flipH="1">
              <a:off x="4456" y="3999"/>
              <a:ext cx="8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79" name="Line 95"/>
            <p:cNvSpPr>
              <a:spLocks noChangeShapeType="1"/>
            </p:cNvSpPr>
            <p:nvPr/>
          </p:nvSpPr>
          <p:spPr bwMode="auto">
            <a:xfrm>
              <a:off x="4608" y="3840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80" name="Line 96"/>
            <p:cNvSpPr>
              <a:spLocks noChangeShapeType="1"/>
            </p:cNvSpPr>
            <p:nvPr/>
          </p:nvSpPr>
          <p:spPr bwMode="auto">
            <a:xfrm>
              <a:off x="4608" y="3888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3281" name="Group 97"/>
          <p:cNvGrpSpPr>
            <a:grpSpLocks/>
          </p:cNvGrpSpPr>
          <p:nvPr/>
        </p:nvGrpSpPr>
        <p:grpSpPr bwMode="auto">
          <a:xfrm>
            <a:off x="2627313" y="2203450"/>
            <a:ext cx="6340475" cy="2736850"/>
            <a:chOff x="1655" y="1298"/>
            <a:chExt cx="3994" cy="1724"/>
          </a:xfrm>
        </p:grpSpPr>
        <p:sp>
          <p:nvSpPr>
            <p:cNvPr id="733282" name="AutoShape 98"/>
            <p:cNvSpPr>
              <a:spLocks noChangeArrowheads="1"/>
            </p:cNvSpPr>
            <p:nvPr/>
          </p:nvSpPr>
          <p:spPr bwMode="auto">
            <a:xfrm flipH="1">
              <a:off x="3288" y="2614"/>
              <a:ext cx="317" cy="408"/>
            </a:xfrm>
            <a:prstGeom prst="flowChartPunchedCard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83" name="AutoShape 99"/>
            <p:cNvSpPr>
              <a:spLocks noChangeArrowheads="1"/>
            </p:cNvSpPr>
            <p:nvPr/>
          </p:nvSpPr>
          <p:spPr bwMode="auto">
            <a:xfrm flipH="1">
              <a:off x="2595" y="2160"/>
              <a:ext cx="317" cy="408"/>
            </a:xfrm>
            <a:prstGeom prst="flowChartPunchedCar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84" name="AutoShape 100"/>
            <p:cNvSpPr>
              <a:spLocks noChangeArrowheads="1"/>
            </p:cNvSpPr>
            <p:nvPr/>
          </p:nvSpPr>
          <p:spPr bwMode="auto">
            <a:xfrm flipH="1">
              <a:off x="5332" y="1298"/>
              <a:ext cx="317" cy="408"/>
            </a:xfrm>
            <a:prstGeom prst="flowChartPunchedCard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85" name="AutoShape 101"/>
            <p:cNvSpPr>
              <a:spLocks noChangeArrowheads="1"/>
            </p:cNvSpPr>
            <p:nvPr/>
          </p:nvSpPr>
          <p:spPr bwMode="auto">
            <a:xfrm flipH="1">
              <a:off x="1655" y="2478"/>
              <a:ext cx="317" cy="408"/>
            </a:xfrm>
            <a:prstGeom prst="flowChartPunchedCar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86" name="AutoShape 102"/>
            <p:cNvSpPr>
              <a:spLocks noChangeArrowheads="1"/>
            </p:cNvSpPr>
            <p:nvPr/>
          </p:nvSpPr>
          <p:spPr bwMode="auto">
            <a:xfrm flipH="1">
              <a:off x="1655" y="1979"/>
              <a:ext cx="317" cy="408"/>
            </a:xfrm>
            <a:prstGeom prst="flowChartPunchedCard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87" name="AutoShape 103"/>
            <p:cNvSpPr>
              <a:spLocks noChangeArrowheads="1"/>
            </p:cNvSpPr>
            <p:nvPr/>
          </p:nvSpPr>
          <p:spPr bwMode="auto">
            <a:xfrm flipH="1">
              <a:off x="5057" y="2568"/>
              <a:ext cx="317" cy="408"/>
            </a:xfrm>
            <a:prstGeom prst="flowChartPunchedCard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88" name="AutoShape 104"/>
            <p:cNvSpPr>
              <a:spLocks noChangeArrowheads="1"/>
            </p:cNvSpPr>
            <p:nvPr/>
          </p:nvSpPr>
          <p:spPr bwMode="auto">
            <a:xfrm flipH="1">
              <a:off x="4266" y="2115"/>
              <a:ext cx="317" cy="408"/>
            </a:xfrm>
            <a:prstGeom prst="flowChartPunchedCard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89" name="AutoShape 105"/>
            <p:cNvSpPr>
              <a:spLocks noChangeArrowheads="1"/>
            </p:cNvSpPr>
            <p:nvPr/>
          </p:nvSpPr>
          <p:spPr bwMode="auto">
            <a:xfrm flipH="1">
              <a:off x="3470" y="1752"/>
              <a:ext cx="363" cy="453"/>
            </a:xfrm>
            <a:prstGeom prst="flowChartPunchedCard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Rectangle 4"/>
          <p:cNvSpPr txBox="1">
            <a:spLocks noChangeArrowheads="1"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PageRank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TrustRank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 Box 42"/>
          <p:cNvSpPr txBox="1">
            <a:spLocks noChangeArrowheads="1"/>
          </p:cNvSpPr>
          <p:nvPr/>
        </p:nvSpPr>
        <p:spPr bwMode="auto">
          <a:xfrm>
            <a:off x="0" y="914400"/>
            <a:ext cx="81531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Idea: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PRP random jumps favor designated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high-quality pages (B)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such as personal bookmarks, frequently visited pages, etc.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3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0683420"/>
              </p:ext>
            </p:extLst>
          </p:nvPr>
        </p:nvGraphicFramePr>
        <p:xfrm>
          <a:off x="20637" y="2514600"/>
          <a:ext cx="3332163" cy="765175"/>
        </p:xfrm>
        <a:graphic>
          <a:graphicData uri="http://schemas.openxmlformats.org/presentationml/2006/ole">
            <p:oleObj spid="_x0000_s89135" name="Formel" r:id="rId3" imgW="1562100" imgH="457200" progId="Equation.3">
              <p:embed/>
            </p:oleObj>
          </a:graphicData>
        </a:graphic>
      </p:graphicFrame>
      <p:sp>
        <p:nvSpPr>
          <p:cNvPr id="126" name="Text Box 53"/>
          <p:cNvSpPr txBox="1">
            <a:spLocks noChangeArrowheads="1"/>
          </p:cNvSpPr>
          <p:nvPr/>
        </p:nvSpPr>
        <p:spPr bwMode="auto">
          <a:xfrm>
            <a:off x="79374" y="3429000"/>
            <a:ext cx="2511426" cy="10890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Authority (page q)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stationary prob.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of visiting q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7" name="Object 48"/>
          <p:cNvGraphicFramePr>
            <a:graphicFrameLocks noChangeAspect="1"/>
          </p:cNvGraphicFramePr>
          <p:nvPr/>
        </p:nvGraphicFramePr>
        <p:xfrm>
          <a:off x="76200" y="1828800"/>
          <a:ext cx="5770562" cy="595312"/>
        </p:xfrm>
        <a:graphic>
          <a:graphicData uri="http://schemas.openxmlformats.org/presentationml/2006/ole">
            <p:oleObj spid="_x0000_s89136" name="Formel" r:id="rId4" imgW="2705100" imgH="355600" progId="Equation.3">
              <p:embed/>
            </p:oleObj>
          </a:graphicData>
        </a:graphic>
      </p:graphicFrame>
      <p:sp>
        <p:nvSpPr>
          <p:cNvPr id="128" name="Rectangle 127"/>
          <p:cNvSpPr/>
          <p:nvPr/>
        </p:nvSpPr>
        <p:spPr>
          <a:xfrm>
            <a:off x="152400" y="600468"/>
            <a:ext cx="560705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Kamvar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al.: WWW’03,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Gyöngyi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al.: VLDB‘04]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Date Placeholder 1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12" name="Slide Number Placeholder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3" name="Footer Placeholder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8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3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3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3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3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3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3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8" grpId="0" animBg="1"/>
      <p:bldP spid="1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Additional Literature for Chapter IV.6</a:t>
            </a:r>
            <a:endParaRPr lang="en-US"/>
          </a:p>
        </p:txBody>
      </p:sp>
      <p:sp>
        <p:nvSpPr>
          <p:cNvPr id="771075" name="Text Box 3"/>
          <p:cNvSpPr txBox="1">
            <a:spLocks noChangeArrowheads="1"/>
          </p:cNvSpPr>
          <p:nvPr/>
        </p:nvSpPr>
        <p:spPr bwMode="auto">
          <a:xfrm>
            <a:off x="152400" y="1125538"/>
            <a:ext cx="84582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70000"/>
              </a:spcBef>
            </a:pPr>
            <a:r>
              <a:rPr lang="en-US" sz="1800" b="0" u="sng" dirty="0" smtClean="0"/>
              <a:t>Online and Distributed Link Analysis:</a:t>
            </a:r>
          </a:p>
          <a:p>
            <a:pPr>
              <a:buFontTx/>
              <a:buChar char="•"/>
            </a:pPr>
            <a:r>
              <a:rPr lang="en-US" sz="1800" b="0" dirty="0" smtClean="0"/>
              <a:t>S. </a:t>
            </a:r>
            <a:r>
              <a:rPr lang="en-US" sz="1800" b="0" dirty="0" err="1" smtClean="0"/>
              <a:t>Abiteboul</a:t>
            </a:r>
            <a:r>
              <a:rPr lang="en-US" sz="1800" b="0" dirty="0" smtClean="0"/>
              <a:t>, M. </a:t>
            </a:r>
            <a:r>
              <a:rPr lang="en-US" sz="1800" b="0" dirty="0" err="1" smtClean="0"/>
              <a:t>Preda</a:t>
            </a:r>
            <a:r>
              <a:rPr lang="en-US" sz="1800" b="0" dirty="0" smtClean="0"/>
              <a:t>, G. </a:t>
            </a:r>
            <a:r>
              <a:rPr lang="en-US" sz="1800" b="0" dirty="0" err="1" smtClean="0"/>
              <a:t>Cobena</a:t>
            </a:r>
            <a:r>
              <a:rPr lang="en-US" sz="1800" b="0" dirty="0" smtClean="0"/>
              <a:t>:  Adaptive on-line page importance computation,  WWW 2003.</a:t>
            </a:r>
          </a:p>
          <a:p>
            <a:pPr>
              <a:buFontTx/>
              <a:buChar char="•"/>
            </a:pPr>
            <a:r>
              <a:rPr lang="en-US" sz="1800" b="0" dirty="0" smtClean="0"/>
              <a:t>J.X</a:t>
            </a:r>
            <a:r>
              <a:rPr lang="en-US" sz="1800" b="0" dirty="0"/>
              <a:t>. </a:t>
            </a:r>
            <a:r>
              <a:rPr lang="en-US" sz="1800" b="0" dirty="0" err="1"/>
              <a:t>Parreira</a:t>
            </a:r>
            <a:r>
              <a:rPr lang="en-US" sz="1800" b="0" dirty="0"/>
              <a:t>, </a:t>
            </a:r>
            <a:r>
              <a:rPr lang="en-US" sz="1800" b="0" dirty="0" err="1"/>
              <a:t>D.Donata</a:t>
            </a:r>
            <a:r>
              <a:rPr lang="en-US" sz="1800" b="0" dirty="0"/>
              <a:t>, C. Castillo, S. Michel, G. </a:t>
            </a:r>
            <a:r>
              <a:rPr lang="en-US" sz="1800" b="0" dirty="0" err="1"/>
              <a:t>Weikum</a:t>
            </a:r>
            <a:r>
              <a:rPr lang="en-US" sz="1800" b="0" dirty="0"/>
              <a:t>: </a:t>
            </a:r>
            <a:r>
              <a:rPr lang="en-US" sz="1800" b="0" dirty="0">
                <a:solidFill>
                  <a:srgbClr val="000000"/>
                </a:solidFill>
              </a:rPr>
              <a:t>The JXP Method for Robust </a:t>
            </a:r>
            <a:r>
              <a:rPr lang="en-US" sz="1800" b="0" dirty="0" err="1">
                <a:solidFill>
                  <a:srgbClr val="000000"/>
                </a:solidFill>
              </a:rPr>
              <a:t>PageRank</a:t>
            </a:r>
            <a:r>
              <a:rPr lang="en-US" sz="1800" b="0" dirty="0">
                <a:solidFill>
                  <a:srgbClr val="000000"/>
                </a:solidFill>
              </a:rPr>
              <a:t> Approximation in a Peer-to-Peer Web Search Network, </a:t>
            </a:r>
          </a:p>
          <a:p>
            <a:r>
              <a:rPr lang="en-US" sz="1800" b="0" dirty="0">
                <a:solidFill>
                  <a:srgbClr val="000000"/>
                </a:solidFill>
              </a:rPr>
              <a:t>	VLDB Journal 2008</a:t>
            </a:r>
          </a:p>
          <a:p>
            <a:pPr>
              <a:buFontTx/>
              <a:buChar char="•"/>
            </a:pPr>
            <a:r>
              <a:rPr lang="en-US" sz="1800" b="0" dirty="0"/>
              <a:t>D. </a:t>
            </a:r>
            <a:r>
              <a:rPr lang="en-US" sz="1800" b="0" dirty="0" err="1"/>
              <a:t>Kempe</a:t>
            </a:r>
            <a:r>
              <a:rPr lang="en-US" sz="1800" b="0" dirty="0"/>
              <a:t>, F. </a:t>
            </a:r>
            <a:r>
              <a:rPr lang="en-US" sz="1800" b="0" dirty="0" err="1"/>
              <a:t>McSherry</a:t>
            </a:r>
            <a:r>
              <a:rPr lang="en-US" sz="1800" b="0" dirty="0"/>
              <a:t>: A decentralized algorithm for spectral analysis. STOC’04</a:t>
            </a:r>
          </a:p>
          <a:p>
            <a:pPr>
              <a:buFontTx/>
              <a:buChar char="•"/>
            </a:pPr>
            <a:r>
              <a:rPr lang="en-US" sz="1800" b="0" dirty="0"/>
              <a:t>A.Z. </a:t>
            </a:r>
            <a:r>
              <a:rPr lang="en-US" sz="1800" b="0" dirty="0" err="1"/>
              <a:t>Broder</a:t>
            </a:r>
            <a:r>
              <a:rPr lang="en-US" sz="1800" b="0" dirty="0"/>
              <a:t>, R. Lempel, F. </a:t>
            </a:r>
            <a:r>
              <a:rPr lang="en-US" sz="1800" b="0" dirty="0" err="1"/>
              <a:t>Maghoul</a:t>
            </a:r>
            <a:r>
              <a:rPr lang="en-US" sz="1800" b="0" dirty="0"/>
              <a:t>, J.O. Pedersen: Efficient </a:t>
            </a:r>
            <a:r>
              <a:rPr lang="en-US" sz="1800" b="0" dirty="0" err="1"/>
              <a:t>PageRage</a:t>
            </a:r>
            <a:r>
              <a:rPr lang="en-US" sz="1800" b="0" dirty="0"/>
              <a:t> Approximation via Graph Aggregation. Inf. </a:t>
            </a:r>
            <a:r>
              <a:rPr lang="en-US" sz="1800" b="0" dirty="0" err="1"/>
              <a:t>Retr</a:t>
            </a:r>
            <a:r>
              <a:rPr lang="en-US" sz="1800" b="0" dirty="0"/>
              <a:t>. 9(2), </a:t>
            </a:r>
            <a:r>
              <a:rPr lang="en-US" sz="1800" b="0" dirty="0" smtClean="0"/>
              <a:t>2006</a:t>
            </a:r>
          </a:p>
          <a:p>
            <a:endParaRPr lang="en-US" sz="1800" u="sng" dirty="0" smtClean="0"/>
          </a:p>
          <a:p>
            <a:r>
              <a:rPr lang="en-US" sz="1800" u="sng" dirty="0" smtClean="0"/>
              <a:t>Ranking in Social Networks:</a:t>
            </a:r>
            <a:endParaRPr lang="en-US" sz="1800" u="sng" dirty="0" smtClean="0"/>
          </a:p>
          <a:p>
            <a:pPr>
              <a:buFontTx/>
              <a:buChar char="•"/>
            </a:pPr>
            <a:r>
              <a:rPr lang="en-US" sz="1800" dirty="0" smtClean="0"/>
              <a:t>S. </a:t>
            </a:r>
            <a:r>
              <a:rPr lang="en-US" sz="1800" dirty="0" err="1" smtClean="0"/>
              <a:t>Bao</a:t>
            </a:r>
            <a:r>
              <a:rPr lang="en-US" sz="1800" dirty="0" smtClean="0"/>
              <a:t>, X. Wu, B. </a:t>
            </a:r>
            <a:r>
              <a:rPr lang="en-US" sz="1800" dirty="0" err="1" smtClean="0"/>
              <a:t>Fei</a:t>
            </a:r>
            <a:r>
              <a:rPr lang="en-US" sz="1800" dirty="0" smtClean="0"/>
              <a:t>, G. </a:t>
            </a:r>
            <a:r>
              <a:rPr lang="en-US" sz="1800" dirty="0" err="1" smtClean="0"/>
              <a:t>Xue</a:t>
            </a:r>
            <a:r>
              <a:rPr lang="en-US" sz="1800" dirty="0" smtClean="0"/>
              <a:t>, Z. Su, Y. Yu: Optimizing Web Search Using Social Annotations, WWW </a:t>
            </a:r>
            <a:r>
              <a:rPr lang="en-US" sz="1800" dirty="0" smtClean="0"/>
              <a:t>2007</a:t>
            </a:r>
          </a:p>
          <a:p>
            <a:pPr>
              <a:buFontTx/>
              <a:buChar char="•"/>
            </a:pPr>
            <a:r>
              <a:rPr lang="en-US" sz="1800" dirty="0" err="1" smtClean="0"/>
              <a:t>Christoph</a:t>
            </a:r>
            <a:r>
              <a:rPr lang="en-US" sz="1800" dirty="0" smtClean="0"/>
              <a:t> Schmitz, Andreas </a:t>
            </a:r>
            <a:r>
              <a:rPr lang="en-US" sz="1800" dirty="0" err="1" smtClean="0"/>
              <a:t>Hotho</a:t>
            </a:r>
            <a:r>
              <a:rPr lang="en-US" sz="1800" dirty="0" smtClean="0"/>
              <a:t>, Robert </a:t>
            </a:r>
            <a:r>
              <a:rPr lang="en-US" sz="1800" dirty="0" err="1" smtClean="0"/>
              <a:t>Jäschke</a:t>
            </a:r>
            <a:r>
              <a:rPr lang="en-US" sz="1800" dirty="0" smtClean="0"/>
              <a:t>, </a:t>
            </a:r>
            <a:r>
              <a:rPr lang="en-US" sz="1800" dirty="0" err="1" smtClean="0"/>
              <a:t>Gerd</a:t>
            </a:r>
            <a:r>
              <a:rPr lang="en-US" sz="1800" dirty="0" smtClean="0"/>
              <a:t> </a:t>
            </a:r>
            <a:r>
              <a:rPr lang="en-US" sz="1800" dirty="0" err="1" smtClean="0"/>
              <a:t>Stumme</a:t>
            </a:r>
            <a:r>
              <a:rPr lang="en-US" sz="1800" dirty="0" smtClean="0"/>
              <a:t>: </a:t>
            </a:r>
            <a:r>
              <a:rPr lang="en-US" sz="1800" dirty="0" smtClean="0"/>
              <a:t>Content Aggregation on Knowledge Bases Using Graph Clustering. ESWC </a:t>
            </a:r>
            <a:r>
              <a:rPr lang="en-US" sz="1800" dirty="0" smtClean="0"/>
              <a:t>2006</a:t>
            </a:r>
            <a:endParaRPr lang="en-US" sz="1800" dirty="0" smtClean="0"/>
          </a:p>
          <a:p>
            <a:pPr>
              <a:buFontTx/>
              <a:buChar char="•"/>
            </a:pPr>
            <a:r>
              <a:rPr lang="en-US" sz="1800" dirty="0" smtClean="0"/>
              <a:t>Andreas </a:t>
            </a:r>
            <a:r>
              <a:rPr lang="en-US" sz="1800" dirty="0" err="1" smtClean="0"/>
              <a:t>Hotho</a:t>
            </a:r>
            <a:r>
              <a:rPr lang="en-US" sz="1800" dirty="0" smtClean="0"/>
              <a:t>, Robert </a:t>
            </a:r>
            <a:r>
              <a:rPr lang="en-US" sz="1800" dirty="0" err="1" smtClean="0"/>
              <a:t>Jäschke</a:t>
            </a:r>
            <a:r>
              <a:rPr lang="en-US" sz="1800" dirty="0" smtClean="0"/>
              <a:t>, </a:t>
            </a:r>
            <a:r>
              <a:rPr lang="en-US" sz="1800" dirty="0" err="1" smtClean="0"/>
              <a:t>Christoph</a:t>
            </a:r>
            <a:r>
              <a:rPr lang="en-US" sz="1800" dirty="0" smtClean="0"/>
              <a:t> Schmitz, </a:t>
            </a:r>
            <a:r>
              <a:rPr lang="en-US" sz="1800" dirty="0" err="1" smtClean="0"/>
              <a:t>Gerd</a:t>
            </a:r>
            <a:r>
              <a:rPr lang="en-US" sz="1800" dirty="0" smtClean="0"/>
              <a:t> </a:t>
            </a:r>
            <a:r>
              <a:rPr lang="en-US" sz="1800" dirty="0" err="1" smtClean="0"/>
              <a:t>Stumme</a:t>
            </a:r>
            <a:r>
              <a:rPr lang="en-US" sz="1800" dirty="0" smtClean="0"/>
              <a:t>: </a:t>
            </a:r>
            <a:r>
              <a:rPr lang="en-US" sz="1800" dirty="0" err="1" smtClean="0"/>
              <a:t>FolkRank</a:t>
            </a:r>
            <a:r>
              <a:rPr lang="en-US" sz="1800" dirty="0" smtClean="0"/>
              <a:t> : A Ranking Algorithm for </a:t>
            </a:r>
            <a:r>
              <a:rPr lang="en-US" sz="1800" dirty="0" err="1" smtClean="0"/>
              <a:t>Folksonomies</a:t>
            </a:r>
            <a:r>
              <a:rPr lang="en-US" sz="1800" dirty="0" smtClean="0"/>
              <a:t>. LWA </a:t>
            </a:r>
            <a:r>
              <a:rPr lang="en-US" sz="1800" dirty="0" smtClean="0"/>
              <a:t>2006</a:t>
            </a:r>
            <a:endParaRPr lang="en-US" sz="1800" dirty="0" smtClean="0"/>
          </a:p>
          <a:p>
            <a:pPr>
              <a:buFontTx/>
              <a:buChar char="•"/>
            </a:pPr>
            <a:endParaRPr lang="en-US" sz="1800" dirty="0"/>
          </a:p>
          <a:p>
            <a:endParaRPr lang="en-US" sz="18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Summary of Chapter IV</a:t>
            </a:r>
            <a:endParaRPr lang="en-US"/>
          </a:p>
        </p:txBody>
      </p:sp>
      <p:sp>
        <p:nvSpPr>
          <p:cNvPr id="769027" name="Text Box 3"/>
          <p:cNvSpPr txBox="1">
            <a:spLocks noChangeArrowheads="1"/>
          </p:cNvSpPr>
          <p:nvPr/>
        </p:nvSpPr>
        <p:spPr bwMode="auto">
          <a:xfrm>
            <a:off x="71170" y="838200"/>
            <a:ext cx="899663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PageRank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etc. are major achievements for better Web search.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Improvements compared to in-/out-degree mostly for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highly 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specific queries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best results with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 content ranking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function.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Link analysis built on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well-founded theory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but full understanding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of sensitivity and special properties still missing.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Personalized link analysis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promising and viable.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Link spam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major problem; addressed by statistical methods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(but may need deeper adversary theory).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Online and distributed link analysis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practically viable.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Link analysis has potential for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generalization to social networks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1" name="Rectangle 3"/>
          <p:cNvSpPr>
            <a:spLocks noChangeArrowheads="1"/>
          </p:cNvSpPr>
          <p:nvPr/>
        </p:nvSpPr>
        <p:spPr bwMode="auto">
          <a:xfrm>
            <a:off x="357609" y="5334000"/>
            <a:ext cx="5846537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Counter Measures: </a:t>
            </a:r>
            <a:r>
              <a:rPr lang="en-US" sz="3600" dirty="0" err="1" smtClean="0"/>
              <a:t>TrustRank</a:t>
            </a:r>
            <a:r>
              <a:rPr lang="en-US" sz="3600" dirty="0" smtClean="0"/>
              <a:t> and </a:t>
            </a:r>
            <a:r>
              <a:rPr lang="en-US" sz="3600" dirty="0" err="1" smtClean="0"/>
              <a:t>BadRank</a:t>
            </a:r>
            <a:endParaRPr lang="en-US" sz="3600" dirty="0"/>
          </a:p>
        </p:txBody>
      </p:sp>
      <p:sp>
        <p:nvSpPr>
          <p:cNvPr id="734213" name="Text Box 5"/>
          <p:cNvSpPr txBox="1">
            <a:spLocks noChangeArrowheads="1"/>
          </p:cNvSpPr>
          <p:nvPr/>
        </p:nvSpPr>
        <p:spPr bwMode="auto">
          <a:xfrm>
            <a:off x="304800" y="3044825"/>
            <a:ext cx="829586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BadRank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Start with explicit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set B of blacklisted pages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define random-jump vector r by setting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=1/|B| if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B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and 0 else.</a:t>
            </a:r>
            <a:endParaRPr lang="en-US" sz="600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Propagate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BadRank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mass to predecessors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34214" name="Object 6"/>
          <p:cNvGraphicFramePr>
            <a:graphicFrameLocks noChangeAspect="1"/>
          </p:cNvGraphicFramePr>
          <p:nvPr/>
        </p:nvGraphicFramePr>
        <p:xfrm>
          <a:off x="450850" y="4568825"/>
          <a:ext cx="6783388" cy="612775"/>
        </p:xfrm>
        <a:graphic>
          <a:graphicData uri="http://schemas.openxmlformats.org/presentationml/2006/ole">
            <p:oleObj spid="_x0000_s90142" name="Formel" r:id="rId3" imgW="3111480" imgH="279360" progId="Equation.3">
              <p:embed/>
            </p:oleObj>
          </a:graphicData>
        </a:graphic>
      </p:graphicFrame>
      <p:sp>
        <p:nvSpPr>
          <p:cNvPr id="734215" name="Text Box 7"/>
          <p:cNvSpPr txBox="1">
            <a:spLocks noChangeArrowheads="1"/>
          </p:cNvSpPr>
          <p:nvPr/>
        </p:nvSpPr>
        <p:spPr bwMode="auto">
          <a:xfrm>
            <a:off x="357609" y="5257800"/>
            <a:ext cx="58465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Problems: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Difficult maintenance of explicit page lists 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Difficult to understand (&amp; guarantee) effects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4217" name="Text Box 9"/>
          <p:cNvSpPr txBox="1">
            <a:spLocks noChangeArrowheads="1"/>
          </p:cNvSpPr>
          <p:nvPr/>
        </p:nvSpPr>
        <p:spPr bwMode="auto">
          <a:xfrm>
            <a:off x="293656" y="728008"/>
            <a:ext cx="85455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TrustRank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Start with explicit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set T of trusted pages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with trust values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define random-jump vector r by setting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= 1/|T|  if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T, and 0 else.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Propagate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TrustRank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mass to successors: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34218" name="Object 10"/>
          <p:cNvGraphicFramePr>
            <a:graphicFrameLocks noChangeAspect="1"/>
          </p:cNvGraphicFramePr>
          <p:nvPr/>
        </p:nvGraphicFramePr>
        <p:xfrm>
          <a:off x="454025" y="2282825"/>
          <a:ext cx="6599238" cy="612775"/>
        </p:xfrm>
        <a:graphic>
          <a:graphicData uri="http://schemas.openxmlformats.org/presentationml/2006/ole">
            <p:oleObj spid="_x0000_s90143" name="Formel" r:id="rId4" imgW="3022560" imgH="279360" progId="Equation.3">
              <p:embed/>
            </p:oleObj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1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3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3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1" animBg="1"/>
      <p:bldP spid="734213" grpId="0"/>
      <p:bldP spid="734215" grpId="0"/>
      <p:bldP spid="7342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Spam, Damn Spam, and Statistics</a:t>
            </a:r>
            <a:endParaRPr lang="en-US"/>
          </a:p>
        </p:txBody>
      </p:sp>
      <p:sp>
        <p:nvSpPr>
          <p:cNvPr id="735235" name="Text Box 3"/>
          <p:cNvSpPr txBox="1">
            <a:spLocks noChangeArrowheads="1"/>
          </p:cNvSpPr>
          <p:nvPr/>
        </p:nvSpPr>
        <p:spPr bwMode="auto">
          <a:xfrm>
            <a:off x="323850" y="914400"/>
            <a:ext cx="6861174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Spam detection based on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statistical deviation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Content spam: 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compare the word frequency distribution 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to the general distribution in “good sites”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Link spam: 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find outliers in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outdegree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indegree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distributions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and inspect intersection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5236" name="Picture 4" descr="indegree-withsp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5975"/>
            <a:ext cx="3167063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5237" name="Picture 5" descr="outdegree-withsp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55975"/>
            <a:ext cx="3241675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5238" name="Text Box 6"/>
          <p:cNvSpPr txBox="1">
            <a:spLocks noChangeArrowheads="1"/>
          </p:cNvSpPr>
          <p:nvPr/>
        </p:nvSpPr>
        <p:spPr bwMode="auto">
          <a:xfrm>
            <a:off x="698500" y="6140450"/>
            <a:ext cx="5629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Source: D.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Fetterly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Manasse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Najork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WebDB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2004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5239" name="Rectangle 7"/>
          <p:cNvSpPr>
            <a:spLocks noChangeArrowheads="1"/>
          </p:cNvSpPr>
          <p:nvPr/>
        </p:nvSpPr>
        <p:spPr bwMode="auto">
          <a:xfrm>
            <a:off x="6588125" y="3429000"/>
            <a:ext cx="29527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Typical for the Web: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P[degree=k] ~ (1/k)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 2.1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indegrees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1" hangingPunct="1">
              <a:buFont typeface="Symbol" pitchFamily="18" charset="2"/>
              <a:buChar char="a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2.7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outdegrees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Zipfian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distribution)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8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SpamRank </a:t>
            </a:r>
            <a:r>
              <a:rPr lang="en-US" sz="2200" smtClean="0">
                <a:solidFill>
                  <a:schemeClr val="tx1"/>
                </a:solidFill>
              </a:rPr>
              <a:t>[Benczur et al. 2005]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736261" name="Text Box 5"/>
          <p:cNvSpPr txBox="1">
            <a:spLocks noChangeArrowheads="1"/>
          </p:cNvSpPr>
          <p:nvPr/>
        </p:nvSpPr>
        <p:spPr bwMode="auto">
          <a:xfrm>
            <a:off x="200784" y="765175"/>
            <a:ext cx="876534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Key idea: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Inspect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 distribution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among a suspected page’s neighborhood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 a power-law graph.</a:t>
            </a:r>
          </a:p>
          <a:p>
            <a:pPr>
              <a:buFont typeface="Symbol" pitchFamily="18" charset="2"/>
              <a:buChar char="®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Should also be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power-law distributed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and deviation is suspicious</a:t>
            </a:r>
          </a:p>
          <a:p>
            <a:pPr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(e.g., pages that receive their PR from very many low-PR pages).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6262" name="Text Box 6"/>
          <p:cNvSpPr txBox="1">
            <a:spLocks noChangeArrowheads="1"/>
          </p:cNvSpPr>
          <p:nvPr/>
        </p:nvSpPr>
        <p:spPr bwMode="auto">
          <a:xfrm>
            <a:off x="201670" y="2924175"/>
            <a:ext cx="833273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u="sng" dirty="0" smtClean="0">
                <a:cs typeface="Times New Roman" pitchFamily="18" charset="0"/>
              </a:rPr>
              <a:t>3-Phase computation:</a:t>
            </a:r>
          </a:p>
          <a:p>
            <a:pPr>
              <a:buFontTx/>
              <a:buAutoNum type="arabicParenR"/>
            </a:pPr>
            <a:r>
              <a:rPr lang="en-US" b="0" dirty="0" smtClean="0">
                <a:cs typeface="Times New Roman" pitchFamily="18" charset="0"/>
              </a:rPr>
              <a:t>For each page q and supporter p compute approximate PPR(q) </a:t>
            </a:r>
          </a:p>
          <a:p>
            <a:r>
              <a:rPr lang="en-US" b="0" dirty="0" smtClean="0">
                <a:cs typeface="Times New Roman" pitchFamily="18" charset="0"/>
              </a:rPr>
              <a:t>	with random-jump vector </a:t>
            </a:r>
            <a:r>
              <a:rPr lang="en-US" b="0" dirty="0" err="1" smtClean="0">
                <a:cs typeface="Times New Roman" pitchFamily="18" charset="0"/>
              </a:rPr>
              <a:t>r</a:t>
            </a:r>
            <a:r>
              <a:rPr lang="en-US" b="0" baseline="-25000" dirty="0" err="1" smtClean="0">
                <a:cs typeface="Times New Roman" pitchFamily="18" charset="0"/>
              </a:rPr>
              <a:t>p</a:t>
            </a:r>
            <a:r>
              <a:rPr lang="en-US" b="0" dirty="0" smtClean="0">
                <a:cs typeface="Times New Roman" pitchFamily="18" charset="0"/>
              </a:rPr>
              <a:t>=1, and 0 otherwise.</a:t>
            </a:r>
          </a:p>
          <a:p>
            <a:r>
              <a:rPr lang="en-US" b="0" dirty="0" smtClean="0">
                <a:cs typeface="Times New Roman" pitchFamily="18" charset="0"/>
              </a:rPr>
              <a:t>      </a:t>
            </a:r>
            <a:r>
              <a:rPr lang="en-US" b="0" dirty="0" smtClean="0">
                <a:latin typeface="Times"/>
                <a:cs typeface="Times"/>
              </a:rPr>
              <a:t>→ </a:t>
            </a:r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PPR</a:t>
            </a:r>
            <a:r>
              <a:rPr lang="en-US" b="1" baseline="-25000" dirty="0" err="1" smtClean="0">
                <a:solidFill>
                  <a:srgbClr val="002060"/>
                </a:solidFill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(q)</a:t>
            </a:r>
            <a:r>
              <a:rPr lang="en-US" b="0" dirty="0" smtClean="0">
                <a:cs typeface="Times New Roman" pitchFamily="18" charset="0"/>
              </a:rPr>
              <a:t> is interpreted as 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support of p for q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>
              <a:buFontTx/>
              <a:buAutoNum type="arabicParenR" startAt="2"/>
            </a:pPr>
            <a:r>
              <a:rPr lang="en-US" b="0" dirty="0" smtClean="0">
                <a:cs typeface="Times New Roman" pitchFamily="18" charset="0"/>
              </a:rPr>
              <a:t>For each page p compute a penalty based on PPR vectors.</a:t>
            </a:r>
          </a:p>
          <a:p>
            <a:pPr>
              <a:buFontTx/>
              <a:buAutoNum type="arabicParenR" startAt="2"/>
            </a:pPr>
            <a:r>
              <a:rPr lang="en-US" b="0" dirty="0" smtClean="0">
                <a:cs typeface="Times New Roman" pitchFamily="18" charset="0"/>
              </a:rPr>
              <a:t>Define one PPR vector with penalties as random-jump </a:t>
            </a:r>
            <a:r>
              <a:rPr lang="en-US" b="0" dirty="0" err="1" smtClean="0">
                <a:cs typeface="Times New Roman" pitchFamily="18" charset="0"/>
              </a:rPr>
              <a:t>prob’s</a:t>
            </a:r>
            <a:endParaRPr lang="en-US" b="0" dirty="0" smtClean="0">
              <a:cs typeface="Times New Roman" pitchFamily="18" charset="0"/>
            </a:endParaRPr>
          </a:p>
          <a:p>
            <a:r>
              <a:rPr lang="en-US" b="0" dirty="0" smtClean="0">
                <a:cs typeface="Times New Roman" pitchFamily="18" charset="0"/>
              </a:rPr>
              <a:t>      and compute </a:t>
            </a:r>
            <a:r>
              <a:rPr lang="en-US" b="0" dirty="0" err="1" smtClean="0">
                <a:cs typeface="Times New Roman" pitchFamily="18" charset="0"/>
              </a:rPr>
              <a:t>SpamRank</a:t>
            </a:r>
            <a:r>
              <a:rPr lang="en-US" b="0" dirty="0" smtClean="0">
                <a:cs typeface="Times New Roman" pitchFamily="18" charset="0"/>
              </a:rPr>
              <a:t> as “personalized” </a:t>
            </a:r>
            <a:r>
              <a:rPr lang="en-US" b="0" dirty="0" err="1" smtClean="0">
                <a:cs typeface="Times New Roman" pitchFamily="18" charset="0"/>
              </a:rPr>
              <a:t>BadRank</a:t>
            </a:r>
            <a:r>
              <a:rPr lang="en-US" b="0" dirty="0" smtClean="0">
                <a:cs typeface="Times New Roman" pitchFamily="18" charset="0"/>
              </a:rPr>
              <a:t>.</a:t>
            </a:r>
            <a:endParaRPr lang="en-US" b="0" dirty="0">
              <a:cs typeface="Times New Roman" pitchFamily="18" charset="0"/>
            </a:endParaRPr>
          </a:p>
        </p:txBody>
      </p:sp>
      <p:sp>
        <p:nvSpPr>
          <p:cNvPr id="736263" name="Text Box 7"/>
          <p:cNvSpPr txBox="1">
            <a:spLocks noChangeArrowheads="1"/>
          </p:cNvSpPr>
          <p:nvPr/>
        </p:nvSpPr>
        <p:spPr bwMode="auto">
          <a:xfrm>
            <a:off x="395288" y="5805488"/>
            <a:ext cx="7094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→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TrueAuthority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(p) =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PageRank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(p) –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SpamRank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(p)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9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62" grpId="0"/>
      <p:bldP spid="7362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SpamRank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739331" name="Picture 3" descr="benczur-pagera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05439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9332" name="Picture 4" descr="benczur-spamra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00544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9333" name="Text Box 5"/>
          <p:cNvSpPr txBox="1">
            <a:spLocks noChangeArrowheads="1"/>
          </p:cNvSpPr>
          <p:nvPr/>
        </p:nvSpPr>
        <p:spPr bwMode="auto">
          <a:xfrm>
            <a:off x="1676400" y="5311914"/>
            <a:ext cx="50946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Distribution of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PageRank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SpamRank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Mass 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over Web-Page Categories (1000 pages sample)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9334" name="Text Box 6"/>
          <p:cNvSpPr txBox="1">
            <a:spLocks noChangeArrowheads="1"/>
          </p:cNvSpPr>
          <p:nvPr/>
        </p:nvSpPr>
        <p:spPr bwMode="auto">
          <a:xfrm>
            <a:off x="1447800" y="6107668"/>
            <a:ext cx="54863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Benczur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AIRWeb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Workshop 2005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90713"/>
            <a:ext cx="2895600" cy="19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08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Estimate “Spam Mass”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Gyöngyi</a:t>
            </a:r>
            <a:r>
              <a:rPr lang="en-US" sz="2000" dirty="0" smtClean="0">
                <a:solidFill>
                  <a:schemeClr val="tx1"/>
                </a:solidFill>
              </a:rPr>
              <a:t> et al.: VLDB 05/06]</a:t>
            </a:r>
            <a:endParaRPr lang="en-US" dirty="0"/>
          </a:p>
        </p:txBody>
      </p:sp>
      <p:sp>
        <p:nvSpPr>
          <p:cNvPr id="99" name="Date Placeholder 9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en-US"/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1" name="Footer Placeholder 1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304800" y="1173540"/>
            <a:ext cx="3642344" cy="15696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Naïve approach: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Only consider number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immediate in-neighbors for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spam detection.</a:t>
            </a:r>
          </a:p>
        </p:txBody>
      </p:sp>
      <p:graphicFrame>
        <p:nvGraphicFramePr>
          <p:cNvPr id="88081" name="Object 17"/>
          <p:cNvGraphicFramePr>
            <a:graphicFrameLocks noChangeAspect="1"/>
          </p:cNvGraphicFramePr>
          <p:nvPr/>
        </p:nvGraphicFramePr>
        <p:xfrm>
          <a:off x="381000" y="4542135"/>
          <a:ext cx="4622800" cy="863600"/>
        </p:xfrm>
        <a:graphic>
          <a:graphicData uri="http://schemas.openxmlformats.org/presentationml/2006/ole">
            <p:oleObj spid="_x0000_s88081" name="Formel" r:id="rId3" imgW="2120760" imgH="393480" progId="Equation.3">
              <p:embed/>
            </p:oleObj>
          </a:graphicData>
        </a:graphic>
      </p:graphicFrame>
      <p:grpSp>
        <p:nvGrpSpPr>
          <p:cNvPr id="145" name="Group 144"/>
          <p:cNvGrpSpPr/>
          <p:nvPr/>
        </p:nvGrpSpPr>
        <p:grpSpPr>
          <a:xfrm>
            <a:off x="4447618" y="1371600"/>
            <a:ext cx="4239182" cy="1752600"/>
            <a:chOff x="1981200" y="2514600"/>
            <a:chExt cx="4239182" cy="1752600"/>
          </a:xfrm>
        </p:grpSpPr>
        <p:grpSp>
          <p:nvGrpSpPr>
            <p:cNvPr id="141" name="Group 140"/>
            <p:cNvGrpSpPr/>
            <p:nvPr/>
          </p:nvGrpSpPr>
          <p:grpSpPr>
            <a:xfrm>
              <a:off x="1981200" y="2514600"/>
              <a:ext cx="4239182" cy="1752600"/>
              <a:chOff x="2390218" y="2819400"/>
              <a:chExt cx="4239182" cy="1752600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2771218" y="3024664"/>
                <a:ext cx="381000" cy="381000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771218" y="3786664"/>
                <a:ext cx="381000" cy="381000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390218" y="3024664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399000" y="372213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838018" y="3405664"/>
                <a:ext cx="381000" cy="381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0" name="Straight Arrow Connector 109"/>
              <p:cNvCxnSpPr>
                <a:stCxn id="104" idx="6"/>
                <a:endCxn id="108" idx="1"/>
              </p:cNvCxnSpPr>
              <p:nvPr/>
            </p:nvCxnSpPr>
            <p:spPr>
              <a:xfrm>
                <a:off x="3152218" y="3215164"/>
                <a:ext cx="741596" cy="24629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105" idx="6"/>
                <a:endCxn id="108" idx="3"/>
              </p:cNvCxnSpPr>
              <p:nvPr/>
            </p:nvCxnSpPr>
            <p:spPr>
              <a:xfrm flipV="1">
                <a:off x="3152218" y="3730868"/>
                <a:ext cx="741596" cy="24629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Oval 116"/>
              <p:cNvSpPr/>
              <p:nvPr/>
            </p:nvSpPr>
            <p:spPr>
              <a:xfrm>
                <a:off x="5895418" y="2834164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895418" y="41910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4828618" y="3405664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0" name="Straight Arrow Connector 119"/>
              <p:cNvCxnSpPr>
                <a:stCxn id="117" idx="2"/>
                <a:endCxn id="119" idx="7"/>
              </p:cNvCxnSpPr>
              <p:nvPr/>
            </p:nvCxnSpPr>
            <p:spPr>
              <a:xfrm flipH="1">
                <a:off x="5153822" y="3024664"/>
                <a:ext cx="741596" cy="43679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stCxn id="118" idx="2"/>
                <a:endCxn id="119" idx="5"/>
              </p:cNvCxnSpPr>
              <p:nvPr/>
            </p:nvCxnSpPr>
            <p:spPr>
              <a:xfrm flipH="1" flipV="1">
                <a:off x="5153822" y="3730868"/>
                <a:ext cx="741596" cy="6506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/>
              <p:cNvSpPr/>
              <p:nvPr/>
            </p:nvSpPr>
            <p:spPr>
              <a:xfrm>
                <a:off x="5895418" y="3405664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0" name="Straight Arrow Connector 129"/>
              <p:cNvCxnSpPr>
                <a:stCxn id="119" idx="2"/>
                <a:endCxn id="108" idx="6"/>
              </p:cNvCxnSpPr>
              <p:nvPr/>
            </p:nvCxnSpPr>
            <p:spPr>
              <a:xfrm flipH="1">
                <a:off x="4219018" y="3596164"/>
                <a:ext cx="6096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/>
              <p:cNvSpPr txBox="1"/>
              <p:nvPr/>
            </p:nvSpPr>
            <p:spPr>
              <a:xfrm>
                <a:off x="4828618" y="3036332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6276418" y="2819400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6276418" y="3405664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6276418" y="412646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baseline="-25000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7" name="Straight Arrow Connector 136"/>
              <p:cNvCxnSpPr>
                <a:stCxn id="125" idx="2"/>
                <a:endCxn id="119" idx="6"/>
              </p:cNvCxnSpPr>
              <p:nvPr/>
            </p:nvCxnSpPr>
            <p:spPr>
              <a:xfrm flipH="1">
                <a:off x="5209618" y="3596164"/>
                <a:ext cx="6858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3873284" y="29718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5524036" y="34290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8082" name="Object 18"/>
          <p:cNvGraphicFramePr>
            <a:graphicFrameLocks noChangeAspect="1"/>
          </p:cNvGraphicFramePr>
          <p:nvPr/>
        </p:nvGraphicFramePr>
        <p:xfrm>
          <a:off x="381000" y="3352800"/>
          <a:ext cx="7532688" cy="777875"/>
        </p:xfrm>
        <a:graphic>
          <a:graphicData uri="http://schemas.openxmlformats.org/presentationml/2006/ole">
            <p:oleObj spid="_x0000_s88082" name="Formel" r:id="rId4" imgW="2705040" imgH="355320" progId="Equation.3">
              <p:embed/>
            </p:oleObj>
          </a:graphicData>
        </a:graphic>
      </p:graphicFrame>
      <p:sp>
        <p:nvSpPr>
          <p:cNvPr id="146" name="Text Box 5"/>
          <p:cNvSpPr txBox="1">
            <a:spLocks noChangeArrowheads="1"/>
          </p:cNvSpPr>
          <p:nvPr/>
        </p:nvSpPr>
        <p:spPr bwMode="auto">
          <a:xfrm>
            <a:off x="322919" y="2895600"/>
            <a:ext cx="38651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Consider general PR formula:</a:t>
            </a:r>
          </a:p>
        </p:txBody>
      </p:sp>
      <p:sp>
        <p:nvSpPr>
          <p:cNvPr id="147" name="Text Box 5"/>
          <p:cNvSpPr txBox="1">
            <a:spLocks noChangeArrowheads="1"/>
          </p:cNvSpPr>
          <p:nvPr/>
        </p:nvSpPr>
        <p:spPr bwMode="auto">
          <a:xfrm>
            <a:off x="323607" y="4262735"/>
            <a:ext cx="40959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the above graph, we obtain</a:t>
            </a:r>
          </a:p>
        </p:txBody>
      </p:sp>
      <p:graphicFrame>
        <p:nvGraphicFramePr>
          <p:cNvPr id="88084" name="Object 20"/>
          <p:cNvGraphicFramePr>
            <a:graphicFrameLocks noChangeAspect="1"/>
          </p:cNvGraphicFramePr>
          <p:nvPr/>
        </p:nvGraphicFramePr>
        <p:xfrm>
          <a:off x="1492250" y="5227935"/>
          <a:ext cx="2851150" cy="863600"/>
        </p:xfrm>
        <a:graphic>
          <a:graphicData uri="http://schemas.openxmlformats.org/presentationml/2006/ole">
            <p:oleObj spid="_x0000_s88084" name="Formel" r:id="rId5" imgW="1307880" imgH="393480" progId="Equation.3">
              <p:embed/>
            </p:oleObj>
          </a:graphicData>
        </a:graphic>
      </p:graphicFrame>
      <p:sp>
        <p:nvSpPr>
          <p:cNvPr id="152" name="Text Box 5"/>
          <p:cNvSpPr txBox="1">
            <a:spLocks noChangeArrowheads="1"/>
          </p:cNvSpPr>
          <p:nvPr/>
        </p:nvSpPr>
        <p:spPr bwMode="auto">
          <a:xfrm>
            <a:off x="381000" y="5405735"/>
            <a:ext cx="10134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</a:t>
            </a:r>
          </a:p>
        </p:txBody>
      </p:sp>
      <p:sp>
        <p:nvSpPr>
          <p:cNvPr id="153" name="Text Box 5"/>
          <p:cNvSpPr txBox="1">
            <a:spLocks noChangeArrowheads="1"/>
          </p:cNvSpPr>
          <p:nvPr/>
        </p:nvSpPr>
        <p:spPr bwMode="auto">
          <a:xfrm>
            <a:off x="381000" y="5939135"/>
            <a:ext cx="3089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due to spam pages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6" name="Text Box 5"/>
          <p:cNvSpPr txBox="1">
            <a:spLocks noChangeArrowheads="1"/>
          </p:cNvSpPr>
          <p:nvPr/>
        </p:nvSpPr>
        <p:spPr bwMode="auto">
          <a:xfrm>
            <a:off x="6096001" y="4343400"/>
            <a:ext cx="2895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0.15 and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 ≥ ceil(1/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= 2, the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largest part of PR(x)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comes from spam pages!</a:t>
            </a:r>
          </a:p>
        </p:txBody>
      </p:sp>
      <p:sp>
        <p:nvSpPr>
          <p:cNvPr id="163" name="Right Brace 162"/>
          <p:cNvSpPr/>
          <p:nvPr/>
        </p:nvSpPr>
        <p:spPr>
          <a:xfrm>
            <a:off x="5285818" y="4343400"/>
            <a:ext cx="609600" cy="2057399"/>
          </a:xfrm>
          <a:prstGeom prst="rightBrace">
            <a:avLst>
              <a:gd name="adj1" fmla="val 4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/>
          <p:cNvSpPr txBox="1"/>
          <p:nvPr/>
        </p:nvSpPr>
        <p:spPr>
          <a:xfrm>
            <a:off x="4371418" y="1066800"/>
            <a:ext cx="14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“good” pages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809818" y="1066800"/>
            <a:ext cx="128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spam pages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63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52" grpId="0"/>
      <p:bldP spid="153" grpId="0"/>
      <p:bldP spid="156" grpId="0"/>
      <p:bldP spid="1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SpamMass</a:t>
            </a:r>
            <a:r>
              <a:rPr lang="en-US" dirty="0" smtClean="0"/>
              <a:t> Score 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Gyöngyi</a:t>
            </a:r>
            <a:r>
              <a:rPr lang="en-US" sz="2000" dirty="0" smtClean="0">
                <a:solidFill>
                  <a:schemeClr val="tx1"/>
                </a:solidFill>
              </a:rPr>
              <a:t> et al.: VLDB 05/06]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40355" name="Text Box 3"/>
          <p:cNvSpPr txBox="1">
            <a:spLocks noChangeArrowheads="1"/>
          </p:cNvSpPr>
          <p:nvPr/>
        </p:nvSpPr>
        <p:spPr bwMode="auto">
          <a:xfrm>
            <a:off x="222250" y="1054833"/>
            <a:ext cx="8083550" cy="46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 contribution of page p to page q: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0356" name="Object 4"/>
          <p:cNvGraphicFramePr>
            <a:graphicFrameLocks noChangeAspect="1"/>
          </p:cNvGraphicFramePr>
          <p:nvPr/>
        </p:nvGraphicFramePr>
        <p:xfrm>
          <a:off x="347663" y="1716088"/>
          <a:ext cx="6491287" cy="1027112"/>
        </p:xfrm>
        <a:graphic>
          <a:graphicData uri="http://schemas.openxmlformats.org/presentationml/2006/ole">
            <p:oleObj spid="_x0000_s91194" name="Formel" r:id="rId3" imgW="2895480" imgH="457200" progId="Equation.3">
              <p:embed/>
            </p:oleObj>
          </a:graphicData>
        </a:graphic>
      </p:graphicFrame>
      <p:sp>
        <p:nvSpPr>
          <p:cNvPr id="740357" name="Text Box 5"/>
          <p:cNvSpPr txBox="1">
            <a:spLocks noChangeArrowheads="1"/>
          </p:cNvSpPr>
          <p:nvPr/>
        </p:nvSpPr>
        <p:spPr bwMode="auto">
          <a:xfrm>
            <a:off x="204720" y="3832225"/>
            <a:ext cx="8797986" cy="245605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Method: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Assume Web W is partitioned into good pages W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bad pages W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Assume that “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 core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V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known.</a:t>
            </a:r>
          </a:p>
          <a:p>
            <a:pPr>
              <a:lnSpc>
                <a:spcPct val="120000"/>
              </a:lnSpc>
            </a:pPr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Estimate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SpamMass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page q: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relative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SpamMass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q: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0358" name="Text Box 6"/>
          <p:cNvSpPr txBox="1">
            <a:spLocks noChangeArrowheads="1"/>
          </p:cNvSpPr>
          <p:nvPr/>
        </p:nvSpPr>
        <p:spPr bwMode="auto">
          <a:xfrm>
            <a:off x="228600" y="2852738"/>
            <a:ext cx="8083550" cy="46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 of page q:</a:t>
            </a:r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6019800" y="2140803"/>
            <a:ext cx="2840842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Compute by PPR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with jump to p only</a:t>
            </a:r>
          </a:p>
        </p:txBody>
      </p:sp>
      <p:graphicFrame>
        <p:nvGraphicFramePr>
          <p:cNvPr id="740360" name="Object 8"/>
          <p:cNvGraphicFramePr>
            <a:graphicFrameLocks noChangeAspect="1"/>
          </p:cNvGraphicFramePr>
          <p:nvPr/>
        </p:nvGraphicFramePr>
        <p:xfrm>
          <a:off x="2268538" y="2852738"/>
          <a:ext cx="3735387" cy="628650"/>
        </p:xfrm>
        <a:graphic>
          <a:graphicData uri="http://schemas.openxmlformats.org/presentationml/2006/ole">
            <p:oleObj spid="_x0000_s91195" name="Formel" r:id="rId4" imgW="1663560" imgH="279360" progId="Equation.3">
              <p:embed/>
            </p:oleObj>
          </a:graphicData>
        </a:graphic>
      </p:graphicFrame>
      <p:graphicFrame>
        <p:nvGraphicFramePr>
          <p:cNvPr id="740361" name="Object 9"/>
          <p:cNvGraphicFramePr>
            <a:graphicFrameLocks noChangeAspect="1"/>
          </p:cNvGraphicFramePr>
          <p:nvPr/>
        </p:nvGraphicFramePr>
        <p:xfrm>
          <a:off x="4211638" y="5257800"/>
          <a:ext cx="4505325" cy="628650"/>
        </p:xfrm>
        <a:graphic>
          <a:graphicData uri="http://schemas.openxmlformats.org/presentationml/2006/ole">
            <p:oleObj spid="_x0000_s91196" name="Formel" r:id="rId5" imgW="2006280" imgH="279360" progId="Equation.3">
              <p:embed/>
            </p:oleObj>
          </a:graphicData>
        </a:graphic>
      </p:graphicFrame>
      <p:graphicFrame>
        <p:nvGraphicFramePr>
          <p:cNvPr id="740362" name="Object 10"/>
          <p:cNvGraphicFramePr>
            <a:graphicFrameLocks noChangeAspect="1"/>
          </p:cNvGraphicFramePr>
          <p:nvPr/>
        </p:nvGraphicFramePr>
        <p:xfrm>
          <a:off x="4211638" y="5791200"/>
          <a:ext cx="3535362" cy="457200"/>
        </p:xfrm>
        <a:graphic>
          <a:graphicData uri="http://schemas.openxmlformats.org/presentationml/2006/ole">
            <p:oleObj spid="_x0000_s91197" name="Formel" r:id="rId6" imgW="1574640" imgH="203040" progId="Equation.3">
              <p:embed/>
            </p:oleObj>
          </a:graphicData>
        </a:graphic>
      </p:graphicFrame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24, 2011</a:t>
            </a:r>
            <a:endParaRPr lang="de-DE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3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7" grpId="0" animBg="1"/>
      <p:bldP spid="7403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3164</Words>
  <Application>Microsoft Office PowerPoint</Application>
  <PresentationFormat>On-screen Show (4:3)</PresentationFormat>
  <Paragraphs>546</Paragraphs>
  <Slides>31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Times New Roman</vt:lpstr>
      <vt:lpstr>Times</vt:lpstr>
      <vt:lpstr>Calibri</vt:lpstr>
      <vt:lpstr>Symbol</vt:lpstr>
      <vt:lpstr>Lucida Handwriting</vt:lpstr>
      <vt:lpstr>Office Theme</vt:lpstr>
      <vt:lpstr>Formel</vt:lpstr>
      <vt:lpstr>IV.5 Link Spam: Not Just E-mails Anymore</vt:lpstr>
      <vt:lpstr>Content Spam vs. Link Spam</vt:lpstr>
      <vt:lpstr>Slide 3</vt:lpstr>
      <vt:lpstr>Counter Measures: TrustRank and BadRank</vt:lpstr>
      <vt:lpstr>Spam, Damn Spam, and Statistics</vt:lpstr>
      <vt:lpstr>SpamRank [Benczur et al. 2005]</vt:lpstr>
      <vt:lpstr>SpamRank  Experimental Results</vt:lpstr>
      <vt:lpstr>How to Estimate “Spam Mass” [Gyöngyi et al.: VLDB 05/06]</vt:lpstr>
      <vt:lpstr>SpamMass Score  [Gyöngyi et al.: VLDB 05/06]</vt:lpstr>
      <vt:lpstr>Learning Spam Features [Drost/Scheffer 2005]</vt:lpstr>
      <vt:lpstr>IV.6 Online and Distributed Link Analysis</vt:lpstr>
      <vt:lpstr>Online Link Analysis  [Abiteboul et al.: WWW 2003]</vt:lpstr>
      <vt:lpstr>OPIC Algorithm (Online Page Importance Computation) </vt:lpstr>
      <vt:lpstr>OPIC Importance Measure</vt:lpstr>
      <vt:lpstr>Adaptive OPIC for Evolving Link Graph</vt:lpstr>
      <vt:lpstr>Distributed Link Analysis</vt:lpstr>
      <vt:lpstr>Decentralized PageRank in P2P Network</vt:lpstr>
      <vt:lpstr>JXP (Juxtaposed Approximate PageRank)  [J.X. Parreira et al.: WebDB 05, VLDB 06, VLDB Journal]</vt:lpstr>
      <vt:lpstr>JXP Algorithm at Work (1)</vt:lpstr>
      <vt:lpstr>JXP Algorithm at Work (2)</vt:lpstr>
      <vt:lpstr>JXP Algorithm at Work (3)</vt:lpstr>
      <vt:lpstr>JXP Algorithm at Work (4)</vt:lpstr>
      <vt:lpstr>Outlook: Social Networks</vt:lpstr>
      <vt:lpstr>Slide 24</vt:lpstr>
      <vt:lpstr>Slide 25</vt:lpstr>
      <vt:lpstr>Slide 26</vt:lpstr>
      <vt:lpstr>Slide 27</vt:lpstr>
      <vt:lpstr>Slide 28</vt:lpstr>
      <vt:lpstr>Additional Literature for Chapter IV.5</vt:lpstr>
      <vt:lpstr>Additional Literature for Chapter IV.6</vt:lpstr>
      <vt:lpstr>Summary of Chapter IV</vt:lpstr>
    </vt:vector>
  </TitlesOfParts>
  <Company>Max-Planck-Institut für Informatik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Theobald</dc:creator>
  <cp:lastModifiedBy>Martin Theobald</cp:lastModifiedBy>
  <cp:revision>250</cp:revision>
  <dcterms:created xsi:type="dcterms:W3CDTF">2011-09-27T11:16:58Z</dcterms:created>
  <dcterms:modified xsi:type="dcterms:W3CDTF">2011-11-25T08:33:57Z</dcterms:modified>
</cp:coreProperties>
</file>