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33" r:id="rId3"/>
    <p:sldId id="316" r:id="rId4"/>
    <p:sldId id="317" r:id="rId5"/>
    <p:sldId id="318" r:id="rId6"/>
    <p:sldId id="320" r:id="rId7"/>
    <p:sldId id="426" r:id="rId8"/>
    <p:sldId id="427" r:id="rId9"/>
    <p:sldId id="428" r:id="rId10"/>
    <p:sldId id="429" r:id="rId11"/>
    <p:sldId id="325" r:id="rId12"/>
    <p:sldId id="322" r:id="rId13"/>
    <p:sldId id="430" r:id="rId14"/>
    <p:sldId id="425" r:id="rId15"/>
    <p:sldId id="323" r:id="rId16"/>
    <p:sldId id="324" r:id="rId17"/>
    <p:sldId id="375" r:id="rId18"/>
    <p:sldId id="326" r:id="rId19"/>
    <p:sldId id="327" r:id="rId20"/>
    <p:sldId id="328" r:id="rId21"/>
    <p:sldId id="407" r:id="rId22"/>
    <p:sldId id="408" r:id="rId23"/>
    <p:sldId id="334" r:id="rId24"/>
    <p:sldId id="335" r:id="rId25"/>
    <p:sldId id="336" r:id="rId26"/>
    <p:sldId id="339" r:id="rId27"/>
    <p:sldId id="340" r:id="rId28"/>
    <p:sldId id="341" r:id="rId29"/>
    <p:sldId id="342" r:id="rId30"/>
  </p:sldIdLst>
  <p:sldSz cx="9144000" cy="6858000" type="screen4x3"/>
  <p:notesSz cx="6797675" cy="9928225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  <p:embeddedFont>
      <p:font typeface="Times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33CC33"/>
    <a:srgbClr val="003399"/>
    <a:srgbClr val="FFFFFF"/>
    <a:srgbClr val="C0504D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138" d="100"/>
          <a:sy n="138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916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7858F-6E61-45E4-9B6F-2180CE3E7710}" type="slidenum">
              <a:rPr lang="de-DE"/>
              <a:pPr/>
              <a:t>20</a:t>
            </a:fld>
            <a:endParaRPr lang="de-DE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0514-CA69-44FA-967D-7613E21D83D9}" type="slidenum">
              <a:rPr lang="de-DE"/>
              <a:pPr/>
              <a:t>23</a:t>
            </a:fld>
            <a:endParaRPr lang="de-DE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08E27-14A7-461A-B409-76B3429174FF}" type="slidenum">
              <a:rPr lang="de-DE"/>
              <a:pPr/>
              <a:t>24</a:t>
            </a:fld>
            <a:endParaRPr lang="de-DE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C01F1-89A9-43D6-A9E4-0F68274FC837}" type="slidenum">
              <a:rPr lang="de-DE"/>
              <a:pPr/>
              <a:t>25</a:t>
            </a:fld>
            <a:endParaRPr lang="de-DE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4455A-C8DC-4DF2-9EA2-71626B4CC5E9}" type="slidenum">
              <a:rPr lang="de-DE"/>
              <a:pPr/>
              <a:t>26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65B44-A7CE-444A-8CE8-028579D653A4}" type="slidenum">
              <a:rPr lang="de-DE"/>
              <a:pPr/>
              <a:t>27</a:t>
            </a:fld>
            <a:endParaRPr lang="de-DE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9B665-69EB-46C8-8E5F-B0F7C08DFC13}" type="slidenum">
              <a:rPr lang="de-DE"/>
              <a:pPr/>
              <a:t>28</a:t>
            </a:fld>
            <a:endParaRPr lang="de-DE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2187-15DB-4845-8384-5479B2BB5C78}" type="slidenum">
              <a:rPr lang="de-DE"/>
              <a:pPr/>
              <a:t>29</a:t>
            </a:fld>
            <a:endParaRPr lang="de-DE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4CFB0-E8CC-458A-B848-DB6F0CC81324}" type="slidenum">
              <a:rPr lang="de-DE"/>
              <a:pPr/>
              <a:t>11</a:t>
            </a:fld>
            <a:endParaRPr lang="de-DE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9AB-7178-4EA8-8ACC-B65392ED699A}" type="slidenum">
              <a:rPr lang="de-DE"/>
              <a:pPr/>
              <a:t>12</a:t>
            </a:fld>
            <a:endParaRPr lang="de-DE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7763" cy="3719513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17" y="4715588"/>
            <a:ext cx="4986242" cy="4467064"/>
          </a:xfrm>
        </p:spPr>
        <p:txBody>
          <a:bodyPr/>
          <a:lstStyle/>
          <a:p>
            <a:endParaRPr lang="de-DE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1986-6CE8-4ACB-8911-FC01CAB40618}" type="slidenum">
              <a:rPr lang="de-DE"/>
              <a:pPr/>
              <a:t>14</a:t>
            </a:fld>
            <a:endParaRPr lang="de-D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A76FF-AB0D-465A-8C06-B66C1277E7C0}" type="slidenum">
              <a:rPr lang="de-DE"/>
              <a:pPr/>
              <a:t>15</a:t>
            </a:fld>
            <a:endParaRPr lang="de-DE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7763" cy="371951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17" y="4715588"/>
            <a:ext cx="4986242" cy="4467064"/>
          </a:xfrm>
        </p:spPr>
        <p:txBody>
          <a:bodyPr/>
          <a:lstStyle/>
          <a:p>
            <a:endParaRPr lang="de-DE" sz="1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5DDDA-9532-4D66-9909-E6FB4E8306CC}" type="slidenum">
              <a:rPr lang="de-DE"/>
              <a:pPr/>
              <a:t>16</a:t>
            </a:fld>
            <a:endParaRPr lang="de-D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5DDDA-9532-4D66-9909-E6FB4E8306CC}" type="slidenum">
              <a:rPr lang="de-DE"/>
              <a:pPr/>
              <a:t>17</a:t>
            </a:fld>
            <a:endParaRPr lang="de-D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9CE09-6329-4F27-A217-53B24460EFC6}" type="slidenum">
              <a:rPr lang="de-DE"/>
              <a:pPr/>
              <a:t>18</a:t>
            </a:fld>
            <a:endParaRPr lang="de-DE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9B37D-933B-4004-8EAE-277F0DC92D51}" type="slidenum">
              <a:rPr lang="de-DE"/>
              <a:pPr/>
              <a:t>19</a:t>
            </a:fld>
            <a:endParaRPr lang="de-DE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November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60" r:id="rId8"/>
    <p:sldLayoutId id="2147483662" r:id="rId9"/>
    <p:sldLayoutId id="2147483663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blog.blogspot.com/2008/11/sorting-1pb-with-mapreduce.html" TargetMode="External"/><Relationship Id="rId2" Type="http://schemas.openxmlformats.org/officeDocument/2006/relationships/hyperlink" Target="http://developer.yahoo.com/blogs/hadoop/posts/2009/05/hadoop_sorts_a_petabyte_in_162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V:</a:t>
            </a:r>
            <a:br>
              <a:rPr lang="en-US" b="1" dirty="0" smtClean="0"/>
            </a:br>
            <a:r>
              <a:rPr lang="en-US" b="1" dirty="0" smtClean="0"/>
              <a:t>Indexing &amp; Searching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724178"/>
            <a:ext cx="8839200" cy="676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Google Data Center anno 2004</a:t>
            </a:r>
          </a:p>
          <a:p>
            <a:pPr>
              <a:buNone/>
            </a:pPr>
            <a:r>
              <a:rPr lang="en-US" sz="2000" dirty="0" smtClean="0"/>
              <a:t>Source: J. Dean: WSDM 2009 Keynote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477000" cy="488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Different Query Types</a:t>
            </a:r>
            <a:endParaRPr lang="en-US"/>
          </a:p>
        </p:txBody>
      </p:sp>
      <p:sp>
        <p:nvSpPr>
          <p:cNvPr id="444477" name="Text Box 61"/>
          <p:cNvSpPr txBox="1">
            <a:spLocks noChangeArrowheads="1"/>
          </p:cNvSpPr>
          <p:nvPr/>
        </p:nvSpPr>
        <p:spPr bwMode="auto">
          <a:xfrm>
            <a:off x="250825" y="762000"/>
            <a:ext cx="4679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Conjunctive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queries: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words in q =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required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78" name="Text Box 62"/>
          <p:cNvSpPr txBox="1">
            <a:spLocks noChangeArrowheads="1"/>
          </p:cNvSpPr>
          <p:nvPr/>
        </p:nvSpPr>
        <p:spPr bwMode="auto">
          <a:xfrm>
            <a:off x="250825" y="1676400"/>
            <a:ext cx="4079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Disjunctive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andish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”) queries: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subset of q words qualifies,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of q yields higher score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79" name="Text Box 63"/>
          <p:cNvSpPr txBox="1">
            <a:spLocks noChangeArrowheads="1"/>
          </p:cNvSpPr>
          <p:nvPr/>
        </p:nvSpPr>
        <p:spPr bwMode="auto">
          <a:xfrm>
            <a:off x="250825" y="2895600"/>
            <a:ext cx="4738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Mixed-mode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queries 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 =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0" name="Text Box 64"/>
          <p:cNvSpPr txBox="1">
            <a:spLocks noChangeArrowheads="1"/>
          </p:cNvSpPr>
          <p:nvPr/>
        </p:nvSpPr>
        <p:spPr bwMode="auto">
          <a:xfrm>
            <a:off x="250825" y="3810000"/>
            <a:ext cx="4996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Phrase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queries 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queries: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 = “q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1" name="Text Box 65"/>
          <p:cNvSpPr txBox="1">
            <a:spLocks noChangeArrowheads="1"/>
          </p:cNvSpPr>
          <p:nvPr/>
        </p:nvSpPr>
        <p:spPr bwMode="auto">
          <a:xfrm>
            <a:off x="250825" y="4731603"/>
            <a:ext cx="4777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Vague-match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(approximate)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queries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tolerance to spelling variants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3" name="AutoShape 67"/>
          <p:cNvSpPr>
            <a:spLocks/>
          </p:cNvSpPr>
          <p:nvPr/>
        </p:nvSpPr>
        <p:spPr bwMode="auto">
          <a:xfrm>
            <a:off x="5219700" y="908050"/>
            <a:ext cx="503238" cy="2818547"/>
          </a:xfrm>
          <a:prstGeom prst="rightBrace">
            <a:avLst>
              <a:gd name="adj1" fmla="val 54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5" name="Text Box 69"/>
          <p:cNvSpPr txBox="1">
            <a:spLocks noChangeArrowheads="1"/>
          </p:cNvSpPr>
          <p:nvPr/>
        </p:nvSpPr>
        <p:spPr bwMode="auto">
          <a:xfrm>
            <a:off x="5865824" y="609600"/>
            <a:ext cx="259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relevant docs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list processing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inverted indexes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6" name="Text Box 70"/>
          <p:cNvSpPr txBox="1">
            <a:spLocks noChangeArrowheads="1"/>
          </p:cNvSpPr>
          <p:nvPr/>
        </p:nvSpPr>
        <p:spPr bwMode="auto">
          <a:xfrm>
            <a:off x="5867400" y="4953000"/>
            <a:ext cx="2242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 Chapter III.5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487" name="Text Box 71"/>
          <p:cNvSpPr txBox="1">
            <a:spLocks noChangeArrowheads="1"/>
          </p:cNvSpPr>
          <p:nvPr/>
        </p:nvSpPr>
        <p:spPr bwMode="auto">
          <a:xfrm>
            <a:off x="5867400" y="1887343"/>
            <a:ext cx="3002745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Including variant: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scan &amp; merge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only subset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lists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lookup long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or negated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lists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only for best result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candidates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50825" y="5631359"/>
            <a:ext cx="4804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Structured queries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XML-IR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//article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[about(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.//title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“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Harry Potter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”)]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//sec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67"/>
          <p:cNvSpPr>
            <a:spLocks/>
          </p:cNvSpPr>
          <p:nvPr/>
        </p:nvSpPr>
        <p:spPr bwMode="auto">
          <a:xfrm>
            <a:off x="5211762" y="3962400"/>
            <a:ext cx="503238" cy="2590800"/>
          </a:xfrm>
          <a:prstGeom prst="rightBrace">
            <a:avLst>
              <a:gd name="adj1" fmla="val 54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0" grpId="0"/>
      <p:bldP spid="444481" grpId="0"/>
      <p:bldP spid="444483" grpId="0" animBg="1"/>
      <p:bldP spid="444485" grpId="0"/>
      <p:bldP spid="444486" grpId="0"/>
      <p:bldP spid="444487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325"/>
            <a:ext cx="8534400" cy="549275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Indexing with Inverted Lists</a:t>
            </a:r>
            <a:endParaRPr lang="en-US" sz="4000"/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0" y="2709863"/>
            <a:ext cx="1936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index lists 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postings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score)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sorted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6934200" y="2764405"/>
            <a:ext cx="216918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Google: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Mio. terms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 20 Bio. docs</a:t>
            </a: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 10 TB index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0" y="1701800"/>
            <a:ext cx="8388350" cy="2500313"/>
            <a:chOff x="0" y="1701800"/>
            <a:chExt cx="8388350" cy="2500313"/>
          </a:xfrm>
        </p:grpSpPr>
        <p:sp>
          <p:nvSpPr>
            <p:cNvPr id="187398" name="Rectangle 6"/>
            <p:cNvSpPr>
              <a:spLocks noChangeArrowheads="1"/>
            </p:cNvSpPr>
            <p:nvPr/>
          </p:nvSpPr>
          <p:spPr bwMode="auto">
            <a:xfrm>
              <a:off x="2195513" y="2493963"/>
              <a:ext cx="719137" cy="1511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9" name="Rectangle 17"/>
            <p:cNvSpPr>
              <a:spLocks noChangeArrowheads="1"/>
            </p:cNvSpPr>
            <p:nvPr/>
          </p:nvSpPr>
          <p:spPr bwMode="auto">
            <a:xfrm>
              <a:off x="4140200" y="2493963"/>
              <a:ext cx="719138" cy="16970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7" name="Rectangle 25"/>
            <p:cNvSpPr>
              <a:spLocks noChangeArrowheads="1"/>
            </p:cNvSpPr>
            <p:nvPr/>
          </p:nvSpPr>
          <p:spPr bwMode="auto">
            <a:xfrm>
              <a:off x="6191250" y="2493963"/>
              <a:ext cx="719138" cy="1008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395" name="AutoShape 3"/>
            <p:cNvSpPr>
              <a:spLocks noChangeArrowheads="1"/>
            </p:cNvSpPr>
            <p:nvPr/>
          </p:nvSpPr>
          <p:spPr bwMode="auto">
            <a:xfrm>
              <a:off x="611188" y="1701800"/>
              <a:ext cx="7777162" cy="863600"/>
            </a:xfrm>
            <a:prstGeom prst="triangle">
              <a:avLst>
                <a:gd name="adj" fmla="val 5000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396" name="Text Box 4"/>
            <p:cNvSpPr txBox="1">
              <a:spLocks noChangeArrowheads="1"/>
            </p:cNvSpPr>
            <p:nvPr/>
          </p:nvSpPr>
          <p:spPr bwMode="auto">
            <a:xfrm>
              <a:off x="2051050" y="2205038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professor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397" name="Text Box 5"/>
            <p:cNvSpPr txBox="1">
              <a:spLocks noChangeArrowheads="1"/>
            </p:cNvSpPr>
            <p:nvPr/>
          </p:nvSpPr>
          <p:spPr bwMode="auto">
            <a:xfrm>
              <a:off x="3490913" y="1901825"/>
              <a:ext cx="2224087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B+ tree on terms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399" name="Text Box 7"/>
            <p:cNvSpPr txBox="1">
              <a:spLocks noChangeArrowheads="1"/>
            </p:cNvSpPr>
            <p:nvPr/>
          </p:nvSpPr>
          <p:spPr bwMode="auto">
            <a:xfrm>
              <a:off x="2122488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17: 0.3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0" name="Text Box 8"/>
            <p:cNvSpPr txBox="1">
              <a:spLocks noChangeArrowheads="1"/>
            </p:cNvSpPr>
            <p:nvPr/>
          </p:nvSpPr>
          <p:spPr bwMode="auto">
            <a:xfrm>
              <a:off x="2122488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44: 0.4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1" name="Text Box 9"/>
            <p:cNvSpPr txBox="1">
              <a:spLocks noChangeArrowheads="1"/>
            </p:cNvSpPr>
            <p:nvPr/>
          </p:nvSpPr>
          <p:spPr bwMode="auto">
            <a:xfrm rot="-5400000">
              <a:off x="2073275" y="3551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2" name="Text Box 10"/>
            <p:cNvSpPr txBox="1">
              <a:spLocks noChangeArrowheads="1"/>
            </p:cNvSpPr>
            <p:nvPr/>
          </p:nvSpPr>
          <p:spPr bwMode="auto">
            <a:xfrm>
              <a:off x="3995738" y="2205038"/>
              <a:ext cx="1022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research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3" name="Text Box 11"/>
            <p:cNvSpPr txBox="1">
              <a:spLocks noChangeArrowheads="1"/>
            </p:cNvSpPr>
            <p:nvPr/>
          </p:nvSpPr>
          <p:spPr bwMode="auto">
            <a:xfrm>
              <a:off x="3275013" y="2060575"/>
              <a:ext cx="450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4" name="Text Box 12"/>
            <p:cNvSpPr txBox="1">
              <a:spLocks noChangeArrowheads="1"/>
            </p:cNvSpPr>
            <p:nvPr/>
          </p:nvSpPr>
          <p:spPr bwMode="auto">
            <a:xfrm>
              <a:off x="6227763" y="2205038"/>
              <a:ext cx="552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xml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5" name="Text Box 13"/>
            <p:cNvSpPr txBox="1">
              <a:spLocks noChangeArrowheads="1"/>
            </p:cNvSpPr>
            <p:nvPr/>
          </p:nvSpPr>
          <p:spPr bwMode="auto">
            <a:xfrm>
              <a:off x="5435600" y="2060575"/>
              <a:ext cx="450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6" name="Text Box 14"/>
            <p:cNvSpPr txBox="1">
              <a:spLocks noChangeArrowheads="1"/>
            </p:cNvSpPr>
            <p:nvPr/>
          </p:nvSpPr>
          <p:spPr bwMode="auto">
            <a:xfrm>
              <a:off x="2122488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52: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7" name="Text Box 15"/>
            <p:cNvSpPr txBox="1">
              <a:spLocks noChangeArrowheads="1"/>
            </p:cNvSpPr>
            <p:nvPr/>
          </p:nvSpPr>
          <p:spPr bwMode="auto">
            <a:xfrm>
              <a:off x="2122488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53: 0.8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08" name="Text Box 16"/>
            <p:cNvSpPr txBox="1">
              <a:spLocks noChangeArrowheads="1"/>
            </p:cNvSpPr>
            <p:nvPr/>
          </p:nvSpPr>
          <p:spPr bwMode="auto">
            <a:xfrm>
              <a:off x="2122488" y="33575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55: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0" name="Text Box 18"/>
            <p:cNvSpPr txBox="1">
              <a:spLocks noChangeArrowheads="1"/>
            </p:cNvSpPr>
            <p:nvPr/>
          </p:nvSpPr>
          <p:spPr bwMode="auto">
            <a:xfrm>
              <a:off x="4067175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12: 0.5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1" name="Text Box 19"/>
            <p:cNvSpPr txBox="1">
              <a:spLocks noChangeArrowheads="1"/>
            </p:cNvSpPr>
            <p:nvPr/>
          </p:nvSpPr>
          <p:spPr bwMode="auto">
            <a:xfrm>
              <a:off x="4067175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14: 0.4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2" name="Text Box 20"/>
            <p:cNvSpPr txBox="1">
              <a:spLocks noChangeArrowheads="1"/>
            </p:cNvSpPr>
            <p:nvPr/>
          </p:nvSpPr>
          <p:spPr bwMode="auto">
            <a:xfrm rot="-5400000">
              <a:off x="4052888" y="37671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3" name="Text Box 21"/>
            <p:cNvSpPr txBox="1">
              <a:spLocks noChangeArrowheads="1"/>
            </p:cNvSpPr>
            <p:nvPr/>
          </p:nvSpPr>
          <p:spPr bwMode="auto">
            <a:xfrm>
              <a:off x="4067175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28: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4" name="Text Box 22"/>
            <p:cNvSpPr txBox="1">
              <a:spLocks noChangeArrowheads="1"/>
            </p:cNvSpPr>
            <p:nvPr/>
          </p:nvSpPr>
          <p:spPr bwMode="auto">
            <a:xfrm>
              <a:off x="4067175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44: 0.2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5" name="Text Box 23"/>
            <p:cNvSpPr txBox="1">
              <a:spLocks noChangeArrowheads="1"/>
            </p:cNvSpPr>
            <p:nvPr/>
          </p:nvSpPr>
          <p:spPr bwMode="auto">
            <a:xfrm>
              <a:off x="4067175" y="33575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51: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6" name="Text Box 24"/>
            <p:cNvSpPr txBox="1">
              <a:spLocks noChangeArrowheads="1"/>
            </p:cNvSpPr>
            <p:nvPr/>
          </p:nvSpPr>
          <p:spPr bwMode="auto">
            <a:xfrm>
              <a:off x="4067175" y="35734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52: 0.3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8" name="Text Box 26"/>
            <p:cNvSpPr txBox="1">
              <a:spLocks noChangeArrowheads="1"/>
            </p:cNvSpPr>
            <p:nvPr/>
          </p:nvSpPr>
          <p:spPr bwMode="auto">
            <a:xfrm>
              <a:off x="6119813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17: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19" name="Text Box 27"/>
            <p:cNvSpPr txBox="1">
              <a:spLocks noChangeArrowheads="1"/>
            </p:cNvSpPr>
            <p:nvPr/>
          </p:nvSpPr>
          <p:spPr bwMode="auto">
            <a:xfrm>
              <a:off x="6119813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28: 0.7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0" name="Text Box 28"/>
            <p:cNvSpPr txBox="1">
              <a:spLocks noChangeArrowheads="1"/>
            </p:cNvSpPr>
            <p:nvPr/>
          </p:nvSpPr>
          <p:spPr bwMode="auto">
            <a:xfrm rot="-5400000">
              <a:off x="6070600" y="31194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1" name="Text Box 29"/>
            <p:cNvSpPr txBox="1">
              <a:spLocks noChangeArrowheads="1"/>
            </p:cNvSpPr>
            <p:nvPr/>
          </p:nvSpPr>
          <p:spPr bwMode="auto">
            <a:xfrm>
              <a:off x="2122488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17: 0.3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2" name="Text Box 30"/>
            <p:cNvSpPr txBox="1">
              <a:spLocks noChangeArrowheads="1"/>
            </p:cNvSpPr>
            <p:nvPr/>
          </p:nvSpPr>
          <p:spPr bwMode="auto">
            <a:xfrm>
              <a:off x="6121400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17: 0.1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3" name="Text Box 31"/>
            <p:cNvSpPr txBox="1">
              <a:spLocks noChangeArrowheads="1"/>
            </p:cNvSpPr>
            <p:nvPr/>
          </p:nvSpPr>
          <p:spPr bwMode="auto">
            <a:xfrm>
              <a:off x="2122488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0.4</a:t>
              </a:r>
              <a:endPara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4" name="Text Box 32"/>
            <p:cNvSpPr txBox="1">
              <a:spLocks noChangeArrowheads="1"/>
            </p:cNvSpPr>
            <p:nvPr/>
          </p:nvSpPr>
          <p:spPr bwMode="auto">
            <a:xfrm>
              <a:off x="4065588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0.2</a:t>
              </a:r>
              <a:endPara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5" name="Text Box 33"/>
            <p:cNvSpPr txBox="1">
              <a:spLocks noChangeArrowheads="1"/>
            </p:cNvSpPr>
            <p:nvPr/>
          </p:nvSpPr>
          <p:spPr bwMode="auto">
            <a:xfrm>
              <a:off x="6119813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11: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428" name="Text Box 36"/>
            <p:cNvSpPr txBox="1">
              <a:spLocks noChangeArrowheads="1"/>
            </p:cNvSpPr>
            <p:nvPr/>
          </p:nvSpPr>
          <p:spPr bwMode="auto">
            <a:xfrm>
              <a:off x="0" y="1701800"/>
              <a:ext cx="15971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q: {professor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research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xml}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60376" y="663071"/>
            <a:ext cx="837440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Vector space model suggests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term-document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data is sparse and queries are even very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sparse.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inverted index lists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terms as keys for B+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685800" y="4267200"/>
            <a:ext cx="771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terms can be full words, word stems, word pairs, substrings, N-grams, etc.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(whatever “dictionary terms” we prefer for the application)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31" name="Text Box 39"/>
          <p:cNvSpPr txBox="1">
            <a:spLocks noChangeArrowheads="1"/>
          </p:cNvSpPr>
          <p:nvPr/>
        </p:nvSpPr>
        <p:spPr bwMode="auto">
          <a:xfrm>
            <a:off x="74574" y="4953000"/>
            <a:ext cx="8139601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Index-list entries in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order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fast Boolean operations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Many techniques for excellent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index lists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Additional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position index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needed for phrases, proximity, etc.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(or other pre-computed data structures)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6" grpId="0"/>
      <p:bldP spid="187427" grpId="0"/>
      <p:bldP spid="1874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1035050" y="3894140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>
            <a:off x="1447800" y="3886200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673100" y="3887789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2482850" y="392271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2895600" y="391477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2120900" y="3916363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3778250" y="392271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4191000" y="391477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3416300" y="3916363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5226050" y="3913193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5638800" y="3905253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4864100" y="3906842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>
            <a:off x="6597650" y="393065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>
            <a:off x="7010400" y="3922714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>
            <a:off x="6235700" y="3924303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7893050" y="3894140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8305800" y="3886200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7531100" y="3887789"/>
            <a:ext cx="0" cy="49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B+-Tree Index for Term Dictionary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724400"/>
            <a:ext cx="9067800" cy="16002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B-tree:</a:t>
            </a:r>
            <a:r>
              <a:rPr lang="en-US" sz="2200" dirty="0" smtClean="0"/>
              <a:t> balanced tree with internal nodes of ≤m fan-out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B</a:t>
            </a:r>
            <a:r>
              <a:rPr lang="en-US" sz="2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2200" b="1" dirty="0" smtClean="0">
                <a:solidFill>
                  <a:srgbClr val="002060"/>
                </a:solidFill>
              </a:rPr>
              <a:t>-tree:</a:t>
            </a:r>
            <a:r>
              <a:rPr lang="en-US" sz="2200" dirty="0" smtClean="0"/>
              <a:t> leaf nodes additionally linked via pointers for efficient range scans</a:t>
            </a:r>
          </a:p>
          <a:p>
            <a:r>
              <a:rPr lang="en-US" sz="2200" dirty="0" smtClean="0"/>
              <a:t>For </a:t>
            </a:r>
            <a:r>
              <a:rPr lang="en-US" sz="2200" b="1" dirty="0" smtClean="0">
                <a:solidFill>
                  <a:srgbClr val="002060"/>
                </a:solidFill>
              </a:rPr>
              <a:t>term dictionary</a:t>
            </a:r>
            <a:r>
              <a:rPr lang="en-US" sz="2200" b="1" dirty="0" smtClean="0"/>
              <a:t>:</a:t>
            </a:r>
            <a:r>
              <a:rPr lang="en-US" sz="2200" dirty="0" smtClean="0"/>
              <a:t> Leaf entries point to inverted list entries on local disk and/or node in compute cluster</a:t>
            </a:r>
          </a:p>
          <a:p>
            <a:endParaRPr lang="en-US" sz="2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73100" y="1066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200000">
            <a:off x="4126707" y="775494"/>
            <a:ext cx="781051" cy="1211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[A-I]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[J-Z]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6457156" y="1575593"/>
            <a:ext cx="768351" cy="1427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[J-K]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[L-Q]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[R-Z]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2058986" y="1593852"/>
            <a:ext cx="855665" cy="1325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[A-D]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[E-F]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[G-I]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590799" y="1497015"/>
            <a:ext cx="1320798" cy="33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122864" y="1447802"/>
            <a:ext cx="1811336" cy="457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 rot="16200000">
            <a:off x="673893" y="2902745"/>
            <a:ext cx="781052" cy="1223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[A-B]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[C]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[D]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 rot="16200000">
            <a:off x="2207419" y="3140870"/>
            <a:ext cx="561975" cy="1008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[E]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[F]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 rot="16200000">
            <a:off x="3524250" y="3027363"/>
            <a:ext cx="561975" cy="1228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[G]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[H]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 rot="16200000">
            <a:off x="4938713" y="3032126"/>
            <a:ext cx="561975" cy="120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 rot="16200000">
            <a:off x="6330156" y="3124995"/>
            <a:ext cx="561975" cy="1036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 rot="16200000">
            <a:off x="7637462" y="3044827"/>
            <a:ext cx="561975" cy="1181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1142999" y="2684465"/>
            <a:ext cx="990599" cy="439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2514600" y="2684464"/>
            <a:ext cx="0" cy="644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5122863" y="2673350"/>
            <a:ext cx="1289704" cy="690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6615112" y="2673351"/>
            <a:ext cx="168274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7129463" y="2673350"/>
            <a:ext cx="871536" cy="690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12567" y="838200"/>
            <a:ext cx="114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 =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2895600" y="2684466"/>
            <a:ext cx="844550" cy="676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1600" y="848380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Keywords [A-Z]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Inverted Index for Posting Lists</a:t>
            </a:r>
            <a:endParaRPr lang="en-US" dirty="0"/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9959" name="Text Box 55"/>
          <p:cNvSpPr txBox="1">
            <a:spLocks noChangeArrowheads="1"/>
          </p:cNvSpPr>
          <p:nvPr/>
        </p:nvSpPr>
        <p:spPr bwMode="auto">
          <a:xfrm>
            <a:off x="5416550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60" name="Text Box 56"/>
          <p:cNvSpPr txBox="1">
            <a:spLocks noChangeArrowheads="1"/>
          </p:cNvSpPr>
          <p:nvPr/>
        </p:nvSpPr>
        <p:spPr bwMode="auto">
          <a:xfrm>
            <a:off x="4673533" y="1214021"/>
            <a:ext cx="42418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ndex-list entries usually stored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ascending order of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(for efficient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merge joins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descending order of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per-term score 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impact-ordered lists 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top-k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style pruning).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Usually compressed and divided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block sizes which are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convenient for disk operations.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800" y="1206500"/>
            <a:ext cx="3968750" cy="4584700"/>
            <a:chOff x="304800" y="1206500"/>
            <a:chExt cx="3968750" cy="4584700"/>
          </a:xfrm>
        </p:grpSpPr>
        <p:sp>
          <p:nvSpPr>
            <p:cNvPr id="379906" name="AutoShape 2"/>
            <p:cNvSpPr>
              <a:spLocks noChangeArrowheads="1"/>
            </p:cNvSpPr>
            <p:nvPr/>
          </p:nvSpPr>
          <p:spPr bwMode="auto">
            <a:xfrm>
              <a:off x="579437" y="3703638"/>
              <a:ext cx="3694113" cy="2087562"/>
            </a:xfrm>
            <a:prstGeom prst="can">
              <a:avLst>
                <a:gd name="adj" fmla="val 16861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sz="2800" b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08" name="Rectangle 4"/>
            <p:cNvSpPr>
              <a:spLocks noChangeArrowheads="1"/>
            </p:cNvSpPr>
            <p:nvPr/>
          </p:nvSpPr>
          <p:spPr bwMode="auto">
            <a:xfrm>
              <a:off x="785812" y="4271963"/>
              <a:ext cx="3382963" cy="360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09" name="Rectangle 5"/>
            <p:cNvSpPr>
              <a:spLocks noChangeArrowheads="1"/>
            </p:cNvSpPr>
            <p:nvPr/>
          </p:nvSpPr>
          <p:spPr bwMode="auto">
            <a:xfrm>
              <a:off x="746125" y="4200525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0" name="Rectangle 6"/>
            <p:cNvSpPr>
              <a:spLocks noChangeArrowheads="1"/>
            </p:cNvSpPr>
            <p:nvPr/>
          </p:nvSpPr>
          <p:spPr bwMode="auto">
            <a:xfrm>
              <a:off x="706437" y="4167188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782637" y="4745038"/>
              <a:ext cx="3382963" cy="360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2" name="Rectangle 8"/>
            <p:cNvSpPr>
              <a:spLocks noChangeArrowheads="1"/>
            </p:cNvSpPr>
            <p:nvPr/>
          </p:nvSpPr>
          <p:spPr bwMode="auto">
            <a:xfrm>
              <a:off x="741362" y="4672013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3" name="Rectangle 9"/>
            <p:cNvSpPr>
              <a:spLocks noChangeArrowheads="1"/>
            </p:cNvSpPr>
            <p:nvPr/>
          </p:nvSpPr>
          <p:spPr bwMode="auto">
            <a:xfrm>
              <a:off x="704850" y="4633913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788987" y="5248275"/>
              <a:ext cx="3382963" cy="360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5" name="Rectangle 11"/>
            <p:cNvSpPr>
              <a:spLocks noChangeArrowheads="1"/>
            </p:cNvSpPr>
            <p:nvPr/>
          </p:nvSpPr>
          <p:spPr bwMode="auto">
            <a:xfrm>
              <a:off x="744537" y="5170488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6" name="Rectangle 12"/>
            <p:cNvSpPr>
              <a:spLocks noChangeArrowheads="1"/>
            </p:cNvSpPr>
            <p:nvPr/>
          </p:nvSpPr>
          <p:spPr bwMode="auto">
            <a:xfrm>
              <a:off x="704850" y="5121275"/>
              <a:ext cx="3384550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7" name="AutoShape 13"/>
            <p:cNvSpPr>
              <a:spLocks noChangeArrowheads="1"/>
            </p:cNvSpPr>
            <p:nvPr/>
          </p:nvSpPr>
          <p:spPr bwMode="auto">
            <a:xfrm>
              <a:off x="725487" y="1676400"/>
              <a:ext cx="1860550" cy="1612900"/>
            </a:xfrm>
            <a:prstGeom prst="flowChartMultidocumen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000" b="0" baseline="-1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18" name="Text Box 14"/>
            <p:cNvSpPr txBox="1">
              <a:spLocks noChangeArrowheads="1"/>
            </p:cNvSpPr>
            <p:nvPr/>
          </p:nvSpPr>
          <p:spPr bwMode="auto">
            <a:xfrm>
              <a:off x="1036637" y="3644900"/>
              <a:ext cx="2628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Index lists</a:t>
              </a:r>
            </a:p>
          </p:txBody>
        </p:sp>
        <p:sp>
          <p:nvSpPr>
            <p:cNvPr id="379919" name="Rectangle 15"/>
            <p:cNvSpPr>
              <a:spLocks noChangeArrowheads="1"/>
            </p:cNvSpPr>
            <p:nvPr/>
          </p:nvSpPr>
          <p:spPr bwMode="auto">
            <a:xfrm>
              <a:off x="635000" y="4095750"/>
              <a:ext cx="34178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20" name="Text Box 16"/>
            <p:cNvSpPr txBox="1">
              <a:spLocks noChangeArrowheads="1"/>
            </p:cNvSpPr>
            <p:nvPr/>
          </p:nvSpPr>
          <p:spPr bwMode="auto">
            <a:xfrm>
              <a:off x="769937" y="2293937"/>
              <a:ext cx="1450975" cy="677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49288" eaLnBrk="1" hangingPunct="1">
                <a:lnSpc>
                  <a:spcPct val="70000"/>
                </a:lnSpc>
              </a:pP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s(t</a:t>
              </a:r>
              <a:r>
                <a:rPr lang="en-US" sz="1800" baseline="-1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,d</a:t>
              </a:r>
              <a:r>
                <a:rPr lang="en-US" sz="1800" baseline="-1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en-US" sz="18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0.9</a:t>
              </a:r>
              <a:endPara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s(t</a:t>
              </a:r>
              <a:r>
                <a:rPr lang="en-US" sz="1800" baseline="-1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,d</a:t>
              </a:r>
              <a:r>
                <a:rPr lang="en-US" sz="1800" baseline="-1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= 0.2</a:t>
              </a:r>
            </a:p>
          </p:txBody>
        </p:sp>
        <p:sp>
          <p:nvSpPr>
            <p:cNvPr id="379921" name="Text Box 17"/>
            <p:cNvSpPr txBox="1">
              <a:spLocks noChangeArrowheads="1"/>
            </p:cNvSpPr>
            <p:nvPr/>
          </p:nvSpPr>
          <p:spPr bwMode="auto">
            <a:xfrm>
              <a:off x="3621087" y="4213225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79922" name="Text Box 18"/>
            <p:cNvSpPr txBox="1">
              <a:spLocks noChangeArrowheads="1"/>
            </p:cNvSpPr>
            <p:nvPr/>
          </p:nvSpPr>
          <p:spPr bwMode="auto">
            <a:xfrm>
              <a:off x="304800" y="1206500"/>
              <a:ext cx="28424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Documents: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i="1" baseline="-1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…, d</a:t>
              </a:r>
              <a:r>
                <a:rPr lang="en-US" sz="2400" i="1" baseline="-1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cxnSp>
          <p:nvCxnSpPr>
            <p:cNvPr id="379923" name="AutoShape 19"/>
            <p:cNvCxnSpPr>
              <a:cxnSpLocks noChangeShapeType="1"/>
            </p:cNvCxnSpPr>
            <p:nvPr/>
          </p:nvCxnSpPr>
          <p:spPr bwMode="auto">
            <a:xfrm rot="10800000" flipV="1">
              <a:off x="536575" y="2063750"/>
              <a:ext cx="144462" cy="2752725"/>
            </a:xfrm>
            <a:prstGeom prst="bentConnector3">
              <a:avLst>
                <a:gd name="adj1" fmla="val 258241"/>
              </a:avLst>
            </a:prstGeom>
            <a:noFill/>
            <a:ln w="57150">
              <a:solidFill>
                <a:srgbClr val="DDDDD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79924" name="Rectangle 20"/>
            <p:cNvSpPr>
              <a:spLocks noChangeArrowheads="1"/>
            </p:cNvSpPr>
            <p:nvPr/>
          </p:nvSpPr>
          <p:spPr bwMode="auto">
            <a:xfrm>
              <a:off x="633412" y="4559300"/>
              <a:ext cx="341788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25" name="Text Box 21"/>
            <p:cNvSpPr txBox="1">
              <a:spLocks noChangeArrowheads="1"/>
            </p:cNvSpPr>
            <p:nvPr/>
          </p:nvSpPr>
          <p:spPr bwMode="auto">
            <a:xfrm>
              <a:off x="3621087" y="464978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79926" name="Rectangle 22"/>
            <p:cNvSpPr>
              <a:spLocks noChangeArrowheads="1"/>
            </p:cNvSpPr>
            <p:nvPr/>
          </p:nvSpPr>
          <p:spPr bwMode="auto">
            <a:xfrm>
              <a:off x="633412" y="5030788"/>
              <a:ext cx="341788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27" name="Text Box 23"/>
            <p:cNvSpPr txBox="1">
              <a:spLocks noChangeArrowheads="1"/>
            </p:cNvSpPr>
            <p:nvPr/>
          </p:nvSpPr>
          <p:spPr bwMode="auto">
            <a:xfrm>
              <a:off x="3621087" y="5162550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79928" name="Rectangle 24"/>
            <p:cNvSpPr>
              <a:spLocks noChangeArrowheads="1"/>
            </p:cNvSpPr>
            <p:nvPr/>
          </p:nvSpPr>
          <p:spPr bwMode="auto">
            <a:xfrm>
              <a:off x="1012825" y="4098925"/>
              <a:ext cx="596900" cy="433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29" name="Text Box 25"/>
            <p:cNvSpPr txBox="1">
              <a:spLocks noChangeArrowheads="1"/>
            </p:cNvSpPr>
            <p:nvPr/>
          </p:nvSpPr>
          <p:spPr bwMode="auto">
            <a:xfrm>
              <a:off x="650875" y="4073525"/>
              <a:ext cx="3698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i="1" baseline="-1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79930" name="Text Box 26"/>
            <p:cNvSpPr txBox="1">
              <a:spLocks noChangeArrowheads="1"/>
            </p:cNvSpPr>
            <p:nvPr/>
          </p:nvSpPr>
          <p:spPr bwMode="auto">
            <a:xfrm>
              <a:off x="1068387" y="404971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d10</a:t>
              </a: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0.9</a:t>
              </a:r>
              <a:endPara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31" name="Line 27"/>
            <p:cNvSpPr>
              <a:spLocks noChangeShapeType="1"/>
            </p:cNvSpPr>
            <p:nvPr/>
          </p:nvSpPr>
          <p:spPr bwMode="auto">
            <a:xfrm flipH="1">
              <a:off x="1008062" y="4094163"/>
              <a:ext cx="0" cy="43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32" name="Text Box 28"/>
            <p:cNvSpPr txBox="1">
              <a:spLocks noChangeArrowheads="1"/>
            </p:cNvSpPr>
            <p:nvPr/>
          </p:nvSpPr>
          <p:spPr bwMode="auto">
            <a:xfrm>
              <a:off x="2552700" y="405606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d67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0.7</a:t>
              </a:r>
            </a:p>
          </p:txBody>
        </p:sp>
        <p:sp>
          <p:nvSpPr>
            <p:cNvPr id="379933" name="Text Box 29"/>
            <p:cNvSpPr txBox="1">
              <a:spLocks noChangeArrowheads="1"/>
            </p:cNvSpPr>
            <p:nvPr/>
          </p:nvSpPr>
          <p:spPr bwMode="auto">
            <a:xfrm>
              <a:off x="3092450" y="4056063"/>
              <a:ext cx="5000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d88</a:t>
              </a: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379934" name="Text Box 30"/>
            <p:cNvSpPr txBox="1">
              <a:spLocks noChangeArrowheads="1"/>
            </p:cNvSpPr>
            <p:nvPr/>
          </p:nvSpPr>
          <p:spPr bwMode="auto">
            <a:xfrm>
              <a:off x="2552700" y="4524375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d23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379935" name="Text Box 31"/>
            <p:cNvSpPr txBox="1">
              <a:spLocks noChangeArrowheads="1"/>
            </p:cNvSpPr>
            <p:nvPr/>
          </p:nvSpPr>
          <p:spPr bwMode="auto">
            <a:xfrm>
              <a:off x="3092450" y="4524375"/>
              <a:ext cx="5000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d78</a:t>
              </a: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0.1</a:t>
              </a:r>
            </a:p>
          </p:txBody>
        </p:sp>
        <p:sp>
          <p:nvSpPr>
            <p:cNvPr id="379936" name="Text Box 32"/>
            <p:cNvSpPr txBox="1">
              <a:spLocks noChangeArrowheads="1"/>
            </p:cNvSpPr>
            <p:nvPr/>
          </p:nvSpPr>
          <p:spPr bwMode="auto">
            <a:xfrm>
              <a:off x="2551112" y="498951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d88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379937" name="Text Box 33"/>
            <p:cNvSpPr txBox="1">
              <a:spLocks noChangeArrowheads="1"/>
            </p:cNvSpPr>
            <p:nvPr/>
          </p:nvSpPr>
          <p:spPr bwMode="auto">
            <a:xfrm>
              <a:off x="3090862" y="498951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d99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0.1</a:t>
              </a:r>
            </a:p>
          </p:txBody>
        </p:sp>
        <p:sp>
          <p:nvSpPr>
            <p:cNvPr id="379938" name="Rectangle 34"/>
            <p:cNvSpPr>
              <a:spLocks noChangeArrowheads="1"/>
            </p:cNvSpPr>
            <p:nvPr/>
          </p:nvSpPr>
          <p:spPr bwMode="auto">
            <a:xfrm>
              <a:off x="1606550" y="4098925"/>
              <a:ext cx="503237" cy="433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39" name="Rectangle 35"/>
            <p:cNvSpPr>
              <a:spLocks noChangeArrowheads="1"/>
            </p:cNvSpPr>
            <p:nvPr/>
          </p:nvSpPr>
          <p:spPr bwMode="auto">
            <a:xfrm>
              <a:off x="2106612" y="4100513"/>
              <a:ext cx="469900" cy="430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0" name="Text Box 36"/>
            <p:cNvSpPr txBox="1">
              <a:spLocks noChangeArrowheads="1"/>
            </p:cNvSpPr>
            <p:nvPr/>
          </p:nvSpPr>
          <p:spPr bwMode="auto">
            <a:xfrm>
              <a:off x="1579562" y="4056063"/>
              <a:ext cx="5000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d23</a:t>
              </a: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79941" name="Text Box 37"/>
            <p:cNvSpPr txBox="1">
              <a:spLocks noChangeArrowheads="1"/>
            </p:cNvSpPr>
            <p:nvPr/>
          </p:nvSpPr>
          <p:spPr bwMode="auto">
            <a:xfrm>
              <a:off x="2111375" y="405606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d54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79943" name="Rectangle 39"/>
            <p:cNvSpPr>
              <a:spLocks noChangeArrowheads="1"/>
            </p:cNvSpPr>
            <p:nvPr/>
          </p:nvSpPr>
          <p:spPr bwMode="auto">
            <a:xfrm>
              <a:off x="1011237" y="4557713"/>
              <a:ext cx="596900" cy="4333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4" name="Rectangle 40"/>
            <p:cNvSpPr>
              <a:spLocks noChangeArrowheads="1"/>
            </p:cNvSpPr>
            <p:nvPr/>
          </p:nvSpPr>
          <p:spPr bwMode="auto">
            <a:xfrm>
              <a:off x="1604962" y="4557713"/>
              <a:ext cx="503238" cy="4333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5" name="Rectangle 41"/>
            <p:cNvSpPr>
              <a:spLocks noChangeArrowheads="1"/>
            </p:cNvSpPr>
            <p:nvPr/>
          </p:nvSpPr>
          <p:spPr bwMode="auto">
            <a:xfrm>
              <a:off x="2105025" y="4559300"/>
              <a:ext cx="469900" cy="4302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6" name="Rectangle 42"/>
            <p:cNvSpPr>
              <a:spLocks noChangeArrowheads="1"/>
            </p:cNvSpPr>
            <p:nvPr/>
          </p:nvSpPr>
          <p:spPr bwMode="auto">
            <a:xfrm>
              <a:off x="1009650" y="5029200"/>
              <a:ext cx="596900" cy="433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7" name="Rectangle 43"/>
            <p:cNvSpPr>
              <a:spLocks noChangeArrowheads="1"/>
            </p:cNvSpPr>
            <p:nvPr/>
          </p:nvSpPr>
          <p:spPr bwMode="auto">
            <a:xfrm>
              <a:off x="1603375" y="5029200"/>
              <a:ext cx="503237" cy="433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8" name="Rectangle 44"/>
            <p:cNvSpPr>
              <a:spLocks noChangeArrowheads="1"/>
            </p:cNvSpPr>
            <p:nvPr/>
          </p:nvSpPr>
          <p:spPr bwMode="auto">
            <a:xfrm>
              <a:off x="2103437" y="5030788"/>
              <a:ext cx="469900" cy="430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49" name="Text Box 45"/>
            <p:cNvSpPr txBox="1">
              <a:spLocks noChangeArrowheads="1"/>
            </p:cNvSpPr>
            <p:nvPr/>
          </p:nvSpPr>
          <p:spPr bwMode="auto">
            <a:xfrm>
              <a:off x="650875" y="4537075"/>
              <a:ext cx="3698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i="1" baseline="-1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9950" name="Text Box 46"/>
            <p:cNvSpPr txBox="1">
              <a:spLocks noChangeArrowheads="1"/>
            </p:cNvSpPr>
            <p:nvPr/>
          </p:nvSpPr>
          <p:spPr bwMode="auto">
            <a:xfrm>
              <a:off x="1068387" y="4518025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d10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79951" name="Line 47"/>
            <p:cNvSpPr>
              <a:spLocks noChangeShapeType="1"/>
            </p:cNvSpPr>
            <p:nvPr/>
          </p:nvSpPr>
          <p:spPr bwMode="auto">
            <a:xfrm flipH="1">
              <a:off x="1008062" y="4562475"/>
              <a:ext cx="0" cy="43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52" name="Text Box 48"/>
            <p:cNvSpPr txBox="1">
              <a:spLocks noChangeArrowheads="1"/>
            </p:cNvSpPr>
            <p:nvPr/>
          </p:nvSpPr>
          <p:spPr bwMode="auto">
            <a:xfrm>
              <a:off x="1579562" y="4524375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d12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379953" name="Text Box 49"/>
            <p:cNvSpPr txBox="1">
              <a:spLocks noChangeArrowheads="1"/>
            </p:cNvSpPr>
            <p:nvPr/>
          </p:nvSpPr>
          <p:spPr bwMode="auto">
            <a:xfrm>
              <a:off x="2111375" y="4524375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d17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379954" name="Text Box 50"/>
            <p:cNvSpPr txBox="1">
              <a:spLocks noChangeArrowheads="1"/>
            </p:cNvSpPr>
            <p:nvPr/>
          </p:nvSpPr>
          <p:spPr bwMode="auto">
            <a:xfrm>
              <a:off x="649287" y="5006975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i="1" baseline="-1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79955" name="Text Box 51"/>
            <p:cNvSpPr txBox="1">
              <a:spLocks noChangeArrowheads="1"/>
            </p:cNvSpPr>
            <p:nvPr/>
          </p:nvSpPr>
          <p:spPr bwMode="auto">
            <a:xfrm>
              <a:off x="1066800" y="4989513"/>
              <a:ext cx="5000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d10</a:t>
              </a: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0.7</a:t>
              </a:r>
            </a:p>
          </p:txBody>
        </p:sp>
        <p:sp>
          <p:nvSpPr>
            <p:cNvPr id="379956" name="Line 52"/>
            <p:cNvSpPr>
              <a:spLocks noChangeShapeType="1"/>
            </p:cNvSpPr>
            <p:nvPr/>
          </p:nvSpPr>
          <p:spPr bwMode="auto">
            <a:xfrm flipH="1">
              <a:off x="1008062" y="5029200"/>
              <a:ext cx="0" cy="433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957" name="Text Box 53"/>
            <p:cNvSpPr txBox="1">
              <a:spLocks noChangeArrowheads="1"/>
            </p:cNvSpPr>
            <p:nvPr/>
          </p:nvSpPr>
          <p:spPr bwMode="auto">
            <a:xfrm>
              <a:off x="1577975" y="498951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d12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379958" name="Text Box 54"/>
            <p:cNvSpPr txBox="1">
              <a:spLocks noChangeArrowheads="1"/>
            </p:cNvSpPr>
            <p:nvPr/>
          </p:nvSpPr>
          <p:spPr bwMode="auto">
            <a:xfrm>
              <a:off x="2109787" y="4989513"/>
              <a:ext cx="5004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>
                <a:lnSpc>
                  <a:spcPct val="90000"/>
                </a:lnSpc>
              </a:pPr>
              <a:r>
                <a:rPr lang="en-US" sz="1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d23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49288" eaLnBrk="1" hangingPunct="1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  <p:sp>
          <p:nvSpPr>
            <p:cNvPr id="379942" name="Rectangle 38"/>
            <p:cNvSpPr>
              <a:spLocks noChangeArrowheads="1"/>
            </p:cNvSpPr>
            <p:nvPr/>
          </p:nvSpPr>
          <p:spPr bwMode="auto">
            <a:xfrm>
              <a:off x="779462" y="2019300"/>
              <a:ext cx="523875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1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000" baseline="-1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 rot="16200000">
            <a:off x="-100027" y="3212357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549275"/>
          </a:xfrm>
        </p:spPr>
        <p:txBody>
          <a:bodyPr>
            <a:normAutofit fontScale="90000"/>
          </a:bodyPr>
          <a:lstStyle/>
          <a:p>
            <a:r>
              <a:rPr lang="en-US" sz="4000"/>
              <a:t>Query Processing on Inverted Lists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4675" y="4648200"/>
            <a:ext cx="360387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Join-then-sort algorithm: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    </a:t>
            </a:r>
            <a:endParaRPr lang="en-US" sz="24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0" y="3048000"/>
            <a:ext cx="9396413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u="sng" dirty="0" smtClean="0">
                <a:latin typeface="Times New Roman" pitchFamily="18" charset="0"/>
              </a:rPr>
              <a:t>Given:</a:t>
            </a:r>
            <a:r>
              <a:rPr lang="en-US" sz="2400" dirty="0" smtClean="0">
                <a:latin typeface="Times New Roman" pitchFamily="18" charset="0"/>
              </a:rPr>
              <a:t> query q = t</a:t>
            </a:r>
            <a:r>
              <a:rPr lang="en-US" sz="2400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</a:rPr>
              <a:t> t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... </a:t>
            </a:r>
            <a:r>
              <a:rPr lang="en-US" sz="2400" dirty="0" err="1" smtClean="0">
                <a:latin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</a:rPr>
              <a:t> with z (conjunctive) keywords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           similarity scoring function </a:t>
            </a:r>
            <a:r>
              <a:rPr lang="en-US" sz="2400" b="1" i="1" dirty="0" smtClean="0">
                <a:latin typeface="Times New Roman" pitchFamily="18" charset="0"/>
              </a:rPr>
              <a:t>score(</a:t>
            </a:r>
            <a:r>
              <a:rPr lang="en-US" sz="2400" b="1" i="1" dirty="0" err="1" smtClean="0">
                <a:latin typeface="Times New Roman" pitchFamily="18" charset="0"/>
              </a:rPr>
              <a:t>q,d</a:t>
            </a:r>
            <a:r>
              <a:rPr lang="en-US" sz="2400" b="1" i="1" dirty="0" smtClean="0">
                <a:latin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</a:rPr>
              <a:t> for docs </a:t>
            </a:r>
            <a:r>
              <a:rPr lang="en-US" sz="2400" dirty="0" err="1" smtClean="0">
                <a:latin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sym typeface="Symbol" pitchFamily="18" charset="2"/>
              </a:rPr>
              <a:t>D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, e.g.: 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           with </a:t>
            </a:r>
            <a:r>
              <a:rPr lang="en-US" sz="2400" dirty="0" err="1" smtClean="0">
                <a:latin typeface="Times New Roman" pitchFamily="18" charset="0"/>
              </a:rPr>
              <a:t>precomputed</a:t>
            </a:r>
            <a:r>
              <a:rPr lang="en-US" sz="2400" dirty="0" smtClean="0">
                <a:latin typeface="Times New Roman" pitchFamily="18" charset="0"/>
              </a:rPr>
              <a:t> scores (index weights) </a:t>
            </a:r>
            <a:r>
              <a:rPr lang="en-US" sz="2400" dirty="0" err="1" smtClean="0">
                <a:latin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</a:rPr>
              <a:t>(d) for which q</a:t>
            </a:r>
            <a:r>
              <a:rPr lang="en-US" sz="2400" baseline="-25000" dirty="0" smtClean="0">
                <a:latin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≠0</a:t>
            </a:r>
          </a:p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r>
              <a:rPr lang="en-US" sz="2400" u="sng" dirty="0" smtClean="0">
                <a:latin typeface="Times New Roman" pitchFamily="18" charset="0"/>
              </a:rPr>
              <a:t>Find:</a:t>
            </a:r>
            <a:r>
              <a:rPr lang="en-US" sz="2400" dirty="0" smtClean="0">
                <a:latin typeface="Times New Roman" pitchFamily="18" charset="0"/>
              </a:rPr>
              <a:t>   top-k results for </a:t>
            </a:r>
            <a:r>
              <a:rPr lang="en-US" sz="2400" b="1" i="1" dirty="0" smtClean="0">
                <a:latin typeface="Times New Roman" pitchFamily="18" charset="0"/>
              </a:rPr>
              <a:t>score(</a:t>
            </a:r>
            <a:r>
              <a:rPr lang="en-US" sz="2400" b="1" i="1" dirty="0" err="1" smtClean="0">
                <a:latin typeface="Times New Roman" pitchFamily="18" charset="0"/>
              </a:rPr>
              <a:t>q,d</a:t>
            </a:r>
            <a:r>
              <a:rPr lang="en-US" sz="2400" b="1" i="1" dirty="0" smtClean="0">
                <a:latin typeface="Times New Roman" pitchFamily="18" charset="0"/>
              </a:rPr>
              <a:t>) =</a:t>
            </a:r>
            <a:r>
              <a:rPr lang="en-US" sz="2400" b="1" i="1" dirty="0" err="1" smtClean="0">
                <a:latin typeface="Times New Roman" pitchFamily="18" charset="0"/>
              </a:rPr>
              <a:t>aggr</a:t>
            </a:r>
            <a:r>
              <a:rPr lang="en-US" sz="2400" b="1" i="1" dirty="0" smtClean="0">
                <a:latin typeface="Times New Roman" pitchFamily="18" charset="0"/>
              </a:rPr>
              <a:t>{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 b="1" i="1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(d)</a:t>
            </a:r>
            <a:r>
              <a:rPr lang="en-US" sz="2400" b="1" i="1" dirty="0" smtClean="0">
                <a:latin typeface="Times New Roman" pitchFamily="18" charset="0"/>
              </a:rPr>
              <a:t>}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(e.g.: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iq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(d)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189480" name="Object 40"/>
          <p:cNvGraphicFramePr>
            <a:graphicFrameLocks noChangeAspect="1"/>
          </p:cNvGraphicFramePr>
          <p:nvPr/>
        </p:nvGraphicFramePr>
        <p:xfrm>
          <a:off x="7924800" y="3352800"/>
          <a:ext cx="625475" cy="468312"/>
        </p:xfrm>
        <a:graphic>
          <a:graphicData uri="http://schemas.openxmlformats.org/presentationml/2006/ole">
            <p:oleObj spid="_x0000_s193548" name="Equation" r:id="rId4" imgW="304668" imgH="241195" progId="">
              <p:embed/>
            </p:oleObj>
          </a:graphicData>
        </a:graphic>
      </p:graphicFrame>
      <p:sp>
        <p:nvSpPr>
          <p:cNvPr id="189482" name="Text Box 42"/>
          <p:cNvSpPr txBox="1">
            <a:spLocks noChangeArrowheads="1"/>
          </p:cNvSpPr>
          <p:nvPr/>
        </p:nvSpPr>
        <p:spPr bwMode="auto">
          <a:xfrm>
            <a:off x="1401763" y="5008563"/>
            <a:ext cx="70564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top-k  (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[term=t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] (index)	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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DocId</a:t>
            </a:r>
            <a:endParaRPr lang="en-US" sz="2400" baseline="-25000" dirty="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[term=t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] (index)	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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DocId</a:t>
            </a:r>
            <a:endParaRPr lang="en-US" sz="2400" baseline="-25000" dirty="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       ...             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	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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DocId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[term=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] (index)              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order by 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desc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76200" y="1617663"/>
            <a:ext cx="1936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index lists 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postings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score)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sorted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76200" y="609600"/>
            <a:ext cx="8388350" cy="2500313"/>
            <a:chOff x="0" y="1701800"/>
            <a:chExt cx="8388350" cy="2500313"/>
          </a:xfrm>
        </p:grpSpPr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2195513" y="2493963"/>
              <a:ext cx="719137" cy="1511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4140200" y="2493963"/>
              <a:ext cx="719138" cy="16462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6191250" y="2493963"/>
              <a:ext cx="719138" cy="1008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3"/>
            <p:cNvSpPr>
              <a:spLocks noChangeArrowheads="1"/>
            </p:cNvSpPr>
            <p:nvPr/>
          </p:nvSpPr>
          <p:spPr bwMode="auto">
            <a:xfrm>
              <a:off x="611188" y="1701800"/>
              <a:ext cx="7777162" cy="863600"/>
            </a:xfrm>
            <a:prstGeom prst="triangle">
              <a:avLst>
                <a:gd name="adj" fmla="val 5000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2051050" y="2205038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professor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3490913" y="1901825"/>
              <a:ext cx="2224087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B+ tree on terms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122488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17: 0.3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22488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44: 0.4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 rot="-5400000">
              <a:off x="2073275" y="3551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3995738" y="2205038"/>
              <a:ext cx="1022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research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3275013" y="2060575"/>
              <a:ext cx="450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6227763" y="2205038"/>
              <a:ext cx="552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xml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5435600" y="2060575"/>
              <a:ext cx="450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2122488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52: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2122488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53: 0.8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2122488" y="33575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55: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4067175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12: 0.5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4067175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14: 0.4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 rot="-5400000">
              <a:off x="4052888" y="37671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4067175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28: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4067175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44: 0.2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4067175" y="33575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51: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4067175" y="35734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52: 0.3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6119813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17: 0.1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6119813" y="29257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28: 0.7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 rot="-5400000">
              <a:off x="6070600" y="31194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2122488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17: 0.3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6121400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17: 0.1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2122488" y="27098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0.4</a:t>
              </a:r>
              <a:endPara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4065588" y="31416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0.2</a:t>
              </a:r>
              <a:endPara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6119813" y="2493963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11: 0.6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0" y="1701800"/>
              <a:ext cx="15971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q: {professor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research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xml}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78" grpId="0"/>
      <p:bldP spid="189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Index List Processing by Merge Join</a:t>
            </a:r>
            <a:endParaRPr lang="en-US"/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179388" y="762000"/>
            <a:ext cx="8307082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Keep L(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ascending order of doc ids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Delta encoding: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compress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by actually storing the gaps between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successive doc ids (or using some more sophisticated prefix-free code).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179388" y="2133600"/>
            <a:ext cx="8640762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QP may start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those L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lists that are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 and have high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"/>
                <a:cs typeface="Times"/>
              </a:rPr>
              <a:t>→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Candidates need to be looked up in other lists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1366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15684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20002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24320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2865438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349250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392430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435610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521970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27"/>
          <p:cNvSpPr>
            <a:spLocks noChangeArrowheads="1"/>
          </p:cNvSpPr>
          <p:nvPr/>
        </p:nvSpPr>
        <p:spPr bwMode="auto">
          <a:xfrm>
            <a:off x="58737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63055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673735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7167562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39750" y="4967287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4787900" y="50196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1136650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33"/>
          <p:cNvSpPr>
            <a:spLocks noChangeArrowheads="1"/>
          </p:cNvSpPr>
          <p:nvPr/>
        </p:nvSpPr>
        <p:spPr bwMode="auto">
          <a:xfrm>
            <a:off x="1568450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2000250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5"/>
          <p:cNvSpPr>
            <a:spLocks noChangeArrowheads="1"/>
          </p:cNvSpPr>
          <p:nvPr/>
        </p:nvSpPr>
        <p:spPr bwMode="auto">
          <a:xfrm>
            <a:off x="2432050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28654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34877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8"/>
          <p:cNvSpPr>
            <a:spLocks noChangeArrowheads="1"/>
          </p:cNvSpPr>
          <p:nvPr/>
        </p:nvSpPr>
        <p:spPr bwMode="auto">
          <a:xfrm>
            <a:off x="39195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9"/>
          <p:cNvSpPr>
            <a:spLocks noChangeArrowheads="1"/>
          </p:cNvSpPr>
          <p:nvPr/>
        </p:nvSpPr>
        <p:spPr bwMode="auto">
          <a:xfrm>
            <a:off x="43513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52149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58753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42"/>
          <p:cNvSpPr>
            <a:spLocks noChangeArrowheads="1"/>
          </p:cNvSpPr>
          <p:nvPr/>
        </p:nvSpPr>
        <p:spPr bwMode="auto">
          <a:xfrm>
            <a:off x="63071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67389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7172325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45"/>
          <p:cNvSpPr txBox="1">
            <a:spLocks noChangeArrowheads="1"/>
          </p:cNvSpPr>
          <p:nvPr/>
        </p:nvSpPr>
        <p:spPr bwMode="auto">
          <a:xfrm>
            <a:off x="539750" y="5884862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b="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4783138" y="59372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 Box 47"/>
          <p:cNvSpPr txBox="1">
            <a:spLocks noChangeArrowheads="1"/>
          </p:cNvSpPr>
          <p:nvPr/>
        </p:nvSpPr>
        <p:spPr bwMode="auto">
          <a:xfrm>
            <a:off x="1208088" y="5092700"/>
            <a:ext cx="6466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2     4      9    16    59       66   128  135 291  311     315  591 672  899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63"/>
          <p:cNvSpPr txBox="1">
            <a:spLocks noChangeArrowheads="1"/>
          </p:cNvSpPr>
          <p:nvPr/>
        </p:nvSpPr>
        <p:spPr bwMode="auto">
          <a:xfrm>
            <a:off x="1187450" y="6029325"/>
            <a:ext cx="6417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1     2      3     5      8        17     21   35   39    46        52   66    75   88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64"/>
          <p:cNvSpPr txBox="1">
            <a:spLocks noChangeArrowheads="1"/>
          </p:cNvSpPr>
          <p:nvPr/>
        </p:nvSpPr>
        <p:spPr bwMode="auto">
          <a:xfrm>
            <a:off x="7531100" y="5019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65"/>
          <p:cNvSpPr txBox="1">
            <a:spLocks noChangeArrowheads="1"/>
          </p:cNvSpPr>
          <p:nvPr/>
        </p:nvSpPr>
        <p:spPr bwMode="auto">
          <a:xfrm>
            <a:off x="7583488" y="5956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AutoShape 66"/>
          <p:cNvCxnSpPr>
            <a:cxnSpLocks noChangeShapeType="1"/>
            <a:stCxn id="68" idx="0"/>
            <a:endCxn id="75" idx="0"/>
          </p:cNvCxnSpPr>
          <p:nvPr/>
        </p:nvCxnSpPr>
        <p:spPr bwMode="auto">
          <a:xfrm rot="5400000" flipH="1" flipV="1">
            <a:off x="2530475" y="3841750"/>
            <a:ext cx="12700" cy="2355850"/>
          </a:xfrm>
          <a:prstGeom prst="curved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5" name="AutoShape 68"/>
          <p:cNvCxnSpPr>
            <a:cxnSpLocks noChangeShapeType="1"/>
            <a:stCxn id="85" idx="0"/>
            <a:endCxn id="90" idx="0"/>
          </p:cNvCxnSpPr>
          <p:nvPr/>
        </p:nvCxnSpPr>
        <p:spPr bwMode="auto">
          <a:xfrm rot="5400000" flipH="1" flipV="1">
            <a:off x="2528094" y="4761706"/>
            <a:ext cx="12700" cy="2351088"/>
          </a:xfrm>
          <a:prstGeom prst="curved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6" name="AutoShape 69"/>
          <p:cNvCxnSpPr>
            <a:cxnSpLocks noChangeShapeType="1"/>
            <a:stCxn id="90" idx="0"/>
            <a:endCxn id="94" idx="0"/>
          </p:cNvCxnSpPr>
          <p:nvPr/>
        </p:nvCxnSpPr>
        <p:spPr bwMode="auto">
          <a:xfrm rot="5400000" flipH="1" flipV="1">
            <a:off x="4897438" y="4743450"/>
            <a:ext cx="12700" cy="2387600"/>
          </a:xfrm>
          <a:prstGeom prst="curved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7" name="AutoShape 70"/>
          <p:cNvCxnSpPr>
            <a:cxnSpLocks noChangeShapeType="1"/>
            <a:stCxn id="75" idx="0"/>
            <a:endCxn id="79" idx="0"/>
          </p:cNvCxnSpPr>
          <p:nvPr/>
        </p:nvCxnSpPr>
        <p:spPr bwMode="auto">
          <a:xfrm rot="5400000" flipH="1" flipV="1">
            <a:off x="4899025" y="3829050"/>
            <a:ext cx="12700" cy="2381250"/>
          </a:xfrm>
          <a:prstGeom prst="curved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" name="AutoShape 71"/>
          <p:cNvCxnSpPr>
            <a:cxnSpLocks noChangeShapeType="1"/>
            <a:stCxn id="79" idx="0"/>
            <a:endCxn id="109" idx="0"/>
          </p:cNvCxnSpPr>
          <p:nvPr/>
        </p:nvCxnSpPr>
        <p:spPr bwMode="auto">
          <a:xfrm rot="5400000" flipV="1">
            <a:off x="7169944" y="3939381"/>
            <a:ext cx="1587" cy="216217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8121650" y="5019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73"/>
          <p:cNvSpPr txBox="1">
            <a:spLocks noChangeArrowheads="1"/>
          </p:cNvSpPr>
          <p:nvPr/>
        </p:nvSpPr>
        <p:spPr bwMode="auto">
          <a:xfrm>
            <a:off x="8051800" y="59563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AutoShape 74"/>
          <p:cNvCxnSpPr>
            <a:cxnSpLocks noChangeShapeType="1"/>
            <a:stCxn id="94" idx="0"/>
            <a:endCxn id="110" idx="0"/>
          </p:cNvCxnSpPr>
          <p:nvPr/>
        </p:nvCxnSpPr>
        <p:spPr bwMode="auto">
          <a:xfrm rot="5400000" flipV="1">
            <a:off x="7127082" y="4901406"/>
            <a:ext cx="19050" cy="2090737"/>
          </a:xfrm>
          <a:prstGeom prst="curvedConnector3">
            <a:avLst>
              <a:gd name="adj1" fmla="val -12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2" name="Rectangle 75"/>
          <p:cNvSpPr>
            <a:spLocks noChangeArrowheads="1"/>
          </p:cNvSpPr>
          <p:nvPr/>
        </p:nvSpPr>
        <p:spPr bwMode="auto">
          <a:xfrm>
            <a:off x="1079500" y="58118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76"/>
          <p:cNvSpPr>
            <a:spLocks noChangeArrowheads="1"/>
          </p:cNvSpPr>
          <p:nvPr/>
        </p:nvSpPr>
        <p:spPr bwMode="auto">
          <a:xfrm>
            <a:off x="1079500" y="4876800"/>
            <a:ext cx="504825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77"/>
          <p:cNvSpPr>
            <a:spLocks noChangeArrowheads="1"/>
          </p:cNvSpPr>
          <p:nvPr/>
        </p:nvSpPr>
        <p:spPr bwMode="auto">
          <a:xfrm>
            <a:off x="1511300" y="58118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1943100" y="58118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1511300" y="4876800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80"/>
          <p:cNvSpPr>
            <a:spLocks noChangeArrowheads="1"/>
          </p:cNvSpPr>
          <p:nvPr/>
        </p:nvSpPr>
        <p:spPr bwMode="auto">
          <a:xfrm>
            <a:off x="2374900" y="58118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81"/>
          <p:cNvSpPr>
            <a:spLocks noChangeArrowheads="1"/>
          </p:cNvSpPr>
          <p:nvPr/>
        </p:nvSpPr>
        <p:spPr bwMode="auto">
          <a:xfrm>
            <a:off x="2808288" y="5811837"/>
            <a:ext cx="503237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82"/>
          <p:cNvSpPr>
            <a:spLocks noChangeArrowheads="1"/>
          </p:cNvSpPr>
          <p:nvPr/>
        </p:nvSpPr>
        <p:spPr bwMode="auto">
          <a:xfrm>
            <a:off x="1943100" y="4876800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83"/>
          <p:cNvSpPr>
            <a:spLocks noChangeArrowheads="1"/>
          </p:cNvSpPr>
          <p:nvPr/>
        </p:nvSpPr>
        <p:spPr bwMode="auto">
          <a:xfrm>
            <a:off x="2374900" y="4876800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84"/>
          <p:cNvSpPr>
            <a:spLocks noChangeArrowheads="1"/>
          </p:cNvSpPr>
          <p:nvPr/>
        </p:nvSpPr>
        <p:spPr bwMode="auto">
          <a:xfrm>
            <a:off x="3430588" y="5811837"/>
            <a:ext cx="503237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85"/>
          <p:cNvSpPr>
            <a:spLocks noChangeArrowheads="1"/>
          </p:cNvSpPr>
          <p:nvPr/>
        </p:nvSpPr>
        <p:spPr bwMode="auto">
          <a:xfrm>
            <a:off x="5818188" y="5811837"/>
            <a:ext cx="503237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2808288" y="4876800"/>
            <a:ext cx="503237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AutoShape 87"/>
          <p:cNvCxnSpPr>
            <a:cxnSpLocks noChangeShapeType="1"/>
          </p:cNvCxnSpPr>
          <p:nvPr/>
        </p:nvCxnSpPr>
        <p:spPr bwMode="auto">
          <a:xfrm rot="5400000" flipH="1" flipV="1">
            <a:off x="4891088" y="4749799"/>
            <a:ext cx="12700" cy="2387600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4463878" y="5509180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skip!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0338" y="3017985"/>
            <a:ext cx="8659812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avoid having to uncompress the entire list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encoded into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(i.e., blocks)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compressed entries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skip pointer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at the start of each block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sqrt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 evenly spaced skip pointers for list of length n.</a:t>
            </a:r>
            <a:endParaRPr lang="en-US" sz="2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 List Processing by Hash Join</a:t>
            </a:r>
            <a:endParaRPr lang="en-US" dirty="0"/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179388" y="722369"/>
            <a:ext cx="7813357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Keep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ascending order of scores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(e.g., TF*IDF).</a:t>
            </a:r>
          </a:p>
          <a:p>
            <a:pPr>
              <a:lnSpc>
                <a:spcPct val="110000"/>
              </a:lnSpc>
            </a:pP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Delta Encoding: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compress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by storing the gaps between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successive scores (often combined with variable-length encoding).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179388" y="2017713"/>
            <a:ext cx="8640762" cy="26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QP may start with those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lists that are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 and have high scores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schedule may vary adaptively to scores.</a:t>
            </a:r>
          </a:p>
          <a:p>
            <a:pPr>
              <a:lnSpc>
                <a:spcPct val="110000"/>
              </a:lnSpc>
            </a:pP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"/>
                <a:cs typeface="Times"/>
              </a:rPr>
              <a:t>→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Candidates can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immediately be looked up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in other lists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"/>
                <a:cs typeface="Times"/>
              </a:rPr>
              <a:t>→ Can </a:t>
            </a:r>
            <a:r>
              <a:rPr lang="en-US" sz="2200" b="1" dirty="0" smtClean="0">
                <a:solidFill>
                  <a:srgbClr val="002060"/>
                </a:solidFill>
                <a:latin typeface="Times"/>
                <a:cs typeface="Times"/>
              </a:rPr>
              <a:t>aggregate candidate scores </a:t>
            </a:r>
            <a:r>
              <a:rPr lang="en-US" sz="2200" dirty="0" smtClean="0">
                <a:latin typeface="Times"/>
                <a:cs typeface="Times"/>
              </a:rPr>
              <a:t>on-the-fly.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11366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15684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20002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24320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2865438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349250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392430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435610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521970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58737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63055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673735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7167562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59" name="Text Box 31"/>
          <p:cNvSpPr txBox="1">
            <a:spLocks noChangeArrowheads="1"/>
          </p:cNvSpPr>
          <p:nvPr/>
        </p:nvSpPr>
        <p:spPr bwMode="auto">
          <a:xfrm>
            <a:off x="539750" y="4662487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4787900" y="4714875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0" name="Rectangle 32"/>
          <p:cNvSpPr>
            <a:spLocks noChangeArrowheads="1"/>
          </p:cNvSpPr>
          <p:nvPr/>
        </p:nvSpPr>
        <p:spPr bwMode="auto">
          <a:xfrm>
            <a:off x="1136650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>
            <a:off x="1568450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2" name="Rectangle 34"/>
          <p:cNvSpPr>
            <a:spLocks noChangeArrowheads="1"/>
          </p:cNvSpPr>
          <p:nvPr/>
        </p:nvSpPr>
        <p:spPr bwMode="auto">
          <a:xfrm>
            <a:off x="2000250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>
            <a:off x="2432050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28654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>
            <a:off x="34877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6" name="Rectangle 38"/>
          <p:cNvSpPr>
            <a:spLocks noChangeArrowheads="1"/>
          </p:cNvSpPr>
          <p:nvPr/>
        </p:nvSpPr>
        <p:spPr bwMode="auto">
          <a:xfrm>
            <a:off x="39195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>
            <a:off x="43513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8" name="Rectangle 40"/>
          <p:cNvSpPr>
            <a:spLocks noChangeArrowheads="1"/>
          </p:cNvSpPr>
          <p:nvPr/>
        </p:nvSpPr>
        <p:spPr bwMode="auto">
          <a:xfrm>
            <a:off x="52149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69" name="Rectangle 41"/>
          <p:cNvSpPr>
            <a:spLocks noChangeArrowheads="1"/>
          </p:cNvSpPr>
          <p:nvPr/>
        </p:nvSpPr>
        <p:spPr bwMode="auto">
          <a:xfrm>
            <a:off x="58753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70" name="Rectangle 42"/>
          <p:cNvSpPr>
            <a:spLocks noChangeArrowheads="1"/>
          </p:cNvSpPr>
          <p:nvPr/>
        </p:nvSpPr>
        <p:spPr bwMode="auto">
          <a:xfrm>
            <a:off x="63071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71" name="Rectangle 43"/>
          <p:cNvSpPr>
            <a:spLocks noChangeArrowheads="1"/>
          </p:cNvSpPr>
          <p:nvPr/>
        </p:nvSpPr>
        <p:spPr bwMode="auto">
          <a:xfrm>
            <a:off x="67389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72" name="Rectangle 44"/>
          <p:cNvSpPr>
            <a:spLocks noChangeArrowheads="1"/>
          </p:cNvSpPr>
          <p:nvPr/>
        </p:nvSpPr>
        <p:spPr bwMode="auto">
          <a:xfrm>
            <a:off x="7172325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73" name="Text Box 45"/>
          <p:cNvSpPr txBox="1">
            <a:spLocks noChangeArrowheads="1"/>
          </p:cNvSpPr>
          <p:nvPr/>
        </p:nvSpPr>
        <p:spPr bwMode="auto">
          <a:xfrm>
            <a:off x="539750" y="5580062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 b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="0" baseline="-2500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52974" name="Rectangle 46"/>
          <p:cNvSpPr>
            <a:spLocks noChangeArrowheads="1"/>
          </p:cNvSpPr>
          <p:nvPr/>
        </p:nvSpPr>
        <p:spPr bwMode="auto">
          <a:xfrm>
            <a:off x="4783138" y="5632450"/>
            <a:ext cx="4318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75" name="Text Box 47"/>
          <p:cNvSpPr txBox="1">
            <a:spLocks noChangeArrowheads="1"/>
          </p:cNvSpPr>
          <p:nvPr/>
        </p:nvSpPr>
        <p:spPr bwMode="auto">
          <a:xfrm>
            <a:off x="1131887" y="4750355"/>
            <a:ext cx="6564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66     2    672   4    899    128  135    1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591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 16    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315   59   291 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311</a:t>
            </a:r>
            <a:endParaRPr lang="de-D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91" name="Text Box 63"/>
          <p:cNvSpPr txBox="1">
            <a:spLocks noChangeArrowheads="1"/>
          </p:cNvSpPr>
          <p:nvPr/>
        </p:nvSpPr>
        <p:spPr bwMode="auto">
          <a:xfrm>
            <a:off x="1136650" y="5678269"/>
            <a:ext cx="688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75    1     17     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66    88     3   672     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5         8     21   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35   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de-D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92" name="Text Box 64"/>
          <p:cNvSpPr txBox="1">
            <a:spLocks noChangeArrowheads="1"/>
          </p:cNvSpPr>
          <p:nvPr/>
        </p:nvSpPr>
        <p:spPr bwMode="auto">
          <a:xfrm>
            <a:off x="7531100" y="4714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2993" name="Text Box 65"/>
          <p:cNvSpPr txBox="1">
            <a:spLocks noChangeArrowheads="1"/>
          </p:cNvSpPr>
          <p:nvPr/>
        </p:nvSpPr>
        <p:spPr bwMode="auto">
          <a:xfrm>
            <a:off x="7583488" y="5651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3000" name="Text Box 72"/>
          <p:cNvSpPr txBox="1">
            <a:spLocks noChangeArrowheads="1"/>
          </p:cNvSpPr>
          <p:nvPr/>
        </p:nvSpPr>
        <p:spPr bwMode="auto">
          <a:xfrm>
            <a:off x="8121650" y="4714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3001" name="Text Box 73"/>
          <p:cNvSpPr txBox="1">
            <a:spLocks noChangeArrowheads="1"/>
          </p:cNvSpPr>
          <p:nvPr/>
        </p:nvSpPr>
        <p:spPr bwMode="auto">
          <a:xfrm>
            <a:off x="8051800" y="56515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3003" name="Rectangle 75"/>
          <p:cNvSpPr>
            <a:spLocks noChangeArrowheads="1"/>
          </p:cNvSpPr>
          <p:nvPr/>
        </p:nvSpPr>
        <p:spPr bwMode="auto">
          <a:xfrm>
            <a:off x="1079500" y="55070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04" name="Rectangle 76"/>
          <p:cNvSpPr>
            <a:spLocks noChangeArrowheads="1"/>
          </p:cNvSpPr>
          <p:nvPr/>
        </p:nvSpPr>
        <p:spPr bwMode="auto">
          <a:xfrm>
            <a:off x="1079500" y="4572000"/>
            <a:ext cx="504825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05" name="Rectangle 77"/>
          <p:cNvSpPr>
            <a:spLocks noChangeArrowheads="1"/>
          </p:cNvSpPr>
          <p:nvPr/>
        </p:nvSpPr>
        <p:spPr bwMode="auto">
          <a:xfrm>
            <a:off x="1511300" y="55070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06" name="Rectangle 78"/>
          <p:cNvSpPr>
            <a:spLocks noChangeArrowheads="1"/>
          </p:cNvSpPr>
          <p:nvPr/>
        </p:nvSpPr>
        <p:spPr bwMode="auto">
          <a:xfrm>
            <a:off x="2392362" y="55070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07" name="Rectangle 79"/>
          <p:cNvSpPr>
            <a:spLocks noChangeArrowheads="1"/>
          </p:cNvSpPr>
          <p:nvPr/>
        </p:nvSpPr>
        <p:spPr bwMode="auto">
          <a:xfrm>
            <a:off x="1511300" y="4572000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09" name="Rectangle 81"/>
          <p:cNvSpPr>
            <a:spLocks noChangeArrowheads="1"/>
          </p:cNvSpPr>
          <p:nvPr/>
        </p:nvSpPr>
        <p:spPr bwMode="auto">
          <a:xfrm>
            <a:off x="3452019" y="5507037"/>
            <a:ext cx="503237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010" name="Rectangle 82"/>
          <p:cNvSpPr>
            <a:spLocks noChangeArrowheads="1"/>
          </p:cNvSpPr>
          <p:nvPr/>
        </p:nvSpPr>
        <p:spPr bwMode="auto">
          <a:xfrm>
            <a:off x="1943100" y="4572000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Date Placeholder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cxnSp>
        <p:nvCxnSpPr>
          <p:cNvPr id="65" name="AutoShape 66"/>
          <p:cNvCxnSpPr>
            <a:cxnSpLocks noChangeShapeType="1"/>
            <a:stCxn id="252944" idx="2"/>
            <a:endCxn id="252965" idx="0"/>
          </p:cNvCxnSpPr>
          <p:nvPr/>
        </p:nvCxnSpPr>
        <p:spPr bwMode="auto">
          <a:xfrm rot="16200000" flipH="1">
            <a:off x="2285207" y="4214018"/>
            <a:ext cx="485775" cy="2351088"/>
          </a:xfrm>
          <a:prstGeom prst="curvedConnector3">
            <a:avLst>
              <a:gd name="adj1" fmla="val 599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" name="AutoShape 66"/>
          <p:cNvCxnSpPr>
            <a:cxnSpLocks noChangeShapeType="1"/>
            <a:stCxn id="252961" idx="0"/>
            <a:endCxn id="252951" idx="2"/>
          </p:cNvCxnSpPr>
          <p:nvPr/>
        </p:nvCxnSpPr>
        <p:spPr bwMode="auto">
          <a:xfrm rot="5400000" flipH="1" flipV="1">
            <a:off x="2935288" y="3995738"/>
            <a:ext cx="485775" cy="2787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8" name="Rectangle 82"/>
          <p:cNvSpPr>
            <a:spLocks noChangeArrowheads="1"/>
          </p:cNvSpPr>
          <p:nvPr/>
        </p:nvSpPr>
        <p:spPr bwMode="auto">
          <a:xfrm>
            <a:off x="4320381" y="4572001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AutoShape 66"/>
          <p:cNvCxnSpPr>
            <a:cxnSpLocks noChangeShapeType="1"/>
            <a:stCxn id="252960" idx="2"/>
          </p:cNvCxnSpPr>
          <p:nvPr/>
        </p:nvCxnSpPr>
        <p:spPr bwMode="auto">
          <a:xfrm rot="16200000" flipH="1">
            <a:off x="1955801" y="5460999"/>
            <a:ext cx="488951" cy="169545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984532" y="6336268"/>
            <a:ext cx="29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97" name="AutoShape 66"/>
          <p:cNvCxnSpPr>
            <a:cxnSpLocks noChangeShapeType="1"/>
            <a:stCxn id="252945" idx="2"/>
            <a:endCxn id="252963" idx="0"/>
          </p:cNvCxnSpPr>
          <p:nvPr/>
        </p:nvCxnSpPr>
        <p:spPr bwMode="auto">
          <a:xfrm rot="16200000" flipH="1">
            <a:off x="1973263" y="4957762"/>
            <a:ext cx="48577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7" name="Rectangle 82"/>
          <p:cNvSpPr>
            <a:spLocks noChangeArrowheads="1"/>
          </p:cNvSpPr>
          <p:nvPr/>
        </p:nvSpPr>
        <p:spPr bwMode="auto">
          <a:xfrm>
            <a:off x="4754562" y="5507037"/>
            <a:ext cx="503238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AutoShape 66"/>
          <p:cNvCxnSpPr>
            <a:cxnSpLocks noChangeShapeType="1"/>
            <a:stCxn id="252946" idx="2"/>
            <a:endCxn id="252974" idx="0"/>
          </p:cNvCxnSpPr>
          <p:nvPr/>
        </p:nvCxnSpPr>
        <p:spPr bwMode="auto">
          <a:xfrm rot="16200000" flipH="1">
            <a:off x="3364707" y="3998118"/>
            <a:ext cx="485775" cy="27828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03" grpId="0" animBg="1"/>
      <p:bldP spid="253004" grpId="0" animBg="1"/>
      <p:bldP spid="253005" grpId="0" animBg="1"/>
      <p:bldP spid="253006" grpId="0" animBg="1"/>
      <p:bldP spid="253007" grpId="0" animBg="1"/>
      <p:bldP spid="253009" grpId="0" animBg="1"/>
      <p:bldP spid="253010" grpId="0" animBg="1"/>
      <p:bldP spid="88" grpId="0" animBg="1"/>
      <p:bldP spid="93" grpId="0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Index Construction and Updates</a:t>
            </a:r>
            <a:endParaRPr lang="en-US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-1423988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4" name="Text Box 64"/>
          <p:cNvSpPr txBox="1">
            <a:spLocks noChangeArrowheads="1"/>
          </p:cNvSpPr>
          <p:nvPr/>
        </p:nvSpPr>
        <p:spPr bwMode="auto">
          <a:xfrm>
            <a:off x="304800" y="838200"/>
            <a:ext cx="8728672" cy="422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construction: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(docId, termId, score) triples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from docs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 be partitioned &amp; parallelized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scores need idf (estimates)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entries termId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(primary)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(secondary)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disk-based merge sort (build runs, write to temp, merge runs)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 be partitioned &amp; parallelized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index from sorted file(s),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using large batches for disk I/O,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compress sorted entries (delta-encoding, etc.)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reate dictionary entries for fast access during query processing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5" name="Text Box 65"/>
          <p:cNvSpPr txBox="1">
            <a:spLocks noChangeArrowheads="1"/>
          </p:cNvSpPr>
          <p:nvPr/>
        </p:nvSpPr>
        <p:spPr bwMode="auto">
          <a:xfrm>
            <a:off x="304800" y="5021961"/>
            <a:ext cx="7772512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updating: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collect large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batches of updates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separate file(s)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periodically sort these files 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merge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them with index lists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3" name="AutoShape 7"/>
          <p:cNvSpPr>
            <a:spLocks noChangeArrowheads="1"/>
          </p:cNvSpPr>
          <p:nvPr/>
        </p:nvSpPr>
        <p:spPr bwMode="auto">
          <a:xfrm>
            <a:off x="7543800" y="1844675"/>
            <a:ext cx="1547812" cy="2808288"/>
          </a:xfrm>
          <a:prstGeom prst="can">
            <a:avLst>
              <a:gd name="adj" fmla="val 426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2" name="Rectangle 96"/>
          <p:cNvSpPr>
            <a:spLocks noChangeArrowheads="1"/>
          </p:cNvSpPr>
          <p:nvPr/>
        </p:nvSpPr>
        <p:spPr bwMode="auto">
          <a:xfrm>
            <a:off x="5076825" y="2492375"/>
            <a:ext cx="503238" cy="5746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3" name="Rectangle 97"/>
          <p:cNvSpPr>
            <a:spLocks noChangeArrowheads="1"/>
          </p:cNvSpPr>
          <p:nvPr/>
        </p:nvSpPr>
        <p:spPr bwMode="auto">
          <a:xfrm>
            <a:off x="5148263" y="3933825"/>
            <a:ext cx="503237" cy="5746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4" name="Rectangle 98"/>
          <p:cNvSpPr>
            <a:spLocks noChangeArrowheads="1"/>
          </p:cNvSpPr>
          <p:nvPr/>
        </p:nvSpPr>
        <p:spPr bwMode="auto">
          <a:xfrm>
            <a:off x="5148263" y="5300663"/>
            <a:ext cx="503237" cy="5746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1" name="Rectangle 95"/>
          <p:cNvSpPr>
            <a:spLocks noChangeArrowheads="1"/>
          </p:cNvSpPr>
          <p:nvPr/>
        </p:nvSpPr>
        <p:spPr bwMode="auto">
          <a:xfrm>
            <a:off x="5076825" y="1125538"/>
            <a:ext cx="503238" cy="5746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Map-Reduce Parallelism for Index Building</a:t>
            </a:r>
            <a:endParaRPr lang="en-US" sz="3600"/>
          </a:p>
        </p:txBody>
      </p:sp>
      <p:sp>
        <p:nvSpPr>
          <p:cNvPr id="423942" name="AutoShape 6"/>
          <p:cNvSpPr>
            <a:spLocks noChangeArrowheads="1"/>
          </p:cNvSpPr>
          <p:nvPr/>
        </p:nvSpPr>
        <p:spPr bwMode="auto">
          <a:xfrm>
            <a:off x="52387" y="1916113"/>
            <a:ext cx="1547813" cy="2808287"/>
          </a:xfrm>
          <a:prstGeom prst="can">
            <a:avLst>
              <a:gd name="adj" fmla="val 453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1835150" y="1989138"/>
            <a:ext cx="1223963" cy="4318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1835150" y="1989138"/>
            <a:ext cx="1133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Extractor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2" name="AutoShape 16"/>
          <p:cNvSpPr>
            <a:spLocks noChangeArrowheads="1"/>
          </p:cNvSpPr>
          <p:nvPr/>
        </p:nvSpPr>
        <p:spPr bwMode="auto">
          <a:xfrm>
            <a:off x="231775" y="2708275"/>
            <a:ext cx="288925" cy="4333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3" name="AutoShape 17"/>
          <p:cNvSpPr>
            <a:spLocks noChangeArrowheads="1"/>
          </p:cNvSpPr>
          <p:nvPr/>
        </p:nvSpPr>
        <p:spPr bwMode="auto">
          <a:xfrm>
            <a:off x="663575" y="2924175"/>
            <a:ext cx="288925" cy="4333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4" name="AutoShape 18"/>
          <p:cNvSpPr>
            <a:spLocks noChangeArrowheads="1"/>
          </p:cNvSpPr>
          <p:nvPr/>
        </p:nvSpPr>
        <p:spPr bwMode="auto">
          <a:xfrm>
            <a:off x="303212" y="3357563"/>
            <a:ext cx="288925" cy="4333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5" name="AutoShape 19"/>
          <p:cNvSpPr>
            <a:spLocks noChangeArrowheads="1"/>
          </p:cNvSpPr>
          <p:nvPr/>
        </p:nvSpPr>
        <p:spPr bwMode="auto">
          <a:xfrm>
            <a:off x="1095375" y="3141663"/>
            <a:ext cx="288925" cy="4333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6" name="AutoShape 20"/>
          <p:cNvSpPr>
            <a:spLocks noChangeArrowheads="1"/>
          </p:cNvSpPr>
          <p:nvPr/>
        </p:nvSpPr>
        <p:spPr bwMode="auto">
          <a:xfrm>
            <a:off x="736600" y="3573463"/>
            <a:ext cx="288925" cy="4333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7" name="AutoShape 21"/>
          <p:cNvSpPr>
            <a:spLocks noChangeArrowheads="1"/>
          </p:cNvSpPr>
          <p:nvPr/>
        </p:nvSpPr>
        <p:spPr bwMode="auto">
          <a:xfrm>
            <a:off x="376237" y="3933825"/>
            <a:ext cx="288925" cy="4333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8" name="AutoShape 22"/>
          <p:cNvSpPr>
            <a:spLocks noChangeArrowheads="1"/>
          </p:cNvSpPr>
          <p:nvPr/>
        </p:nvSpPr>
        <p:spPr bwMode="auto">
          <a:xfrm>
            <a:off x="1023937" y="4076700"/>
            <a:ext cx="288925" cy="4333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59" name="Rectangle 23"/>
          <p:cNvSpPr>
            <a:spLocks noChangeArrowheads="1"/>
          </p:cNvSpPr>
          <p:nvPr/>
        </p:nvSpPr>
        <p:spPr bwMode="auto">
          <a:xfrm>
            <a:off x="1908175" y="4724400"/>
            <a:ext cx="1223963" cy="4318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0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133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Extractor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 flipV="1">
            <a:off x="1547813" y="2420938"/>
            <a:ext cx="7905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2" name="Line 26"/>
          <p:cNvSpPr>
            <a:spLocks noChangeShapeType="1"/>
          </p:cNvSpPr>
          <p:nvPr/>
        </p:nvSpPr>
        <p:spPr bwMode="auto">
          <a:xfrm>
            <a:off x="1547813" y="3500438"/>
            <a:ext cx="9350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3" name="Text Box 27"/>
          <p:cNvSpPr txBox="1">
            <a:spLocks noChangeArrowheads="1"/>
          </p:cNvSpPr>
          <p:nvPr/>
        </p:nvSpPr>
        <p:spPr bwMode="auto">
          <a:xfrm>
            <a:off x="2051050" y="5949950"/>
            <a:ext cx="853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4" name="Rectangle 28"/>
          <p:cNvSpPr>
            <a:spLocks noChangeArrowheads="1"/>
          </p:cNvSpPr>
          <p:nvPr/>
        </p:nvSpPr>
        <p:spPr bwMode="auto">
          <a:xfrm>
            <a:off x="3635375" y="1125538"/>
            <a:ext cx="504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>
            <a:off x="3635375" y="12684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6" name="Line 30"/>
          <p:cNvSpPr>
            <a:spLocks noChangeShapeType="1"/>
          </p:cNvSpPr>
          <p:nvPr/>
        </p:nvSpPr>
        <p:spPr bwMode="auto">
          <a:xfrm>
            <a:off x="3635375" y="14128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67" name="Line 31"/>
          <p:cNvSpPr>
            <a:spLocks noChangeShapeType="1"/>
          </p:cNvSpPr>
          <p:nvPr/>
        </p:nvSpPr>
        <p:spPr bwMode="auto">
          <a:xfrm>
            <a:off x="3635375" y="15573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3635375" y="2493963"/>
            <a:ext cx="504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71" name="Line 35"/>
          <p:cNvSpPr>
            <a:spLocks noChangeShapeType="1"/>
          </p:cNvSpPr>
          <p:nvPr/>
        </p:nvSpPr>
        <p:spPr bwMode="auto">
          <a:xfrm>
            <a:off x="3635375" y="26368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72" name="Line 36"/>
          <p:cNvSpPr>
            <a:spLocks noChangeShapeType="1"/>
          </p:cNvSpPr>
          <p:nvPr/>
        </p:nvSpPr>
        <p:spPr bwMode="auto">
          <a:xfrm>
            <a:off x="3635375" y="27813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73" name="Line 37"/>
          <p:cNvSpPr>
            <a:spLocks noChangeShapeType="1"/>
          </p:cNvSpPr>
          <p:nvPr/>
        </p:nvSpPr>
        <p:spPr bwMode="auto">
          <a:xfrm>
            <a:off x="3635375" y="29257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2" name="Text Box 46"/>
          <p:cNvSpPr txBox="1">
            <a:spLocks noChangeArrowheads="1"/>
          </p:cNvSpPr>
          <p:nvPr/>
        </p:nvSpPr>
        <p:spPr bwMode="auto">
          <a:xfrm>
            <a:off x="3563938" y="76517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a..c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3" name="Text Box 47"/>
          <p:cNvSpPr txBox="1">
            <a:spLocks noChangeArrowheads="1"/>
          </p:cNvSpPr>
          <p:nvPr/>
        </p:nvSpPr>
        <p:spPr bwMode="auto">
          <a:xfrm>
            <a:off x="3563938" y="21336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u..z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4" name="Text Box 48"/>
          <p:cNvSpPr txBox="1">
            <a:spLocks noChangeArrowheads="1"/>
          </p:cNvSpPr>
          <p:nvPr/>
        </p:nvSpPr>
        <p:spPr bwMode="auto">
          <a:xfrm rot="5400000">
            <a:off x="3850180" y="17790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5" name="Line 49"/>
          <p:cNvSpPr>
            <a:spLocks noChangeShapeType="1"/>
          </p:cNvSpPr>
          <p:nvPr/>
        </p:nvSpPr>
        <p:spPr bwMode="auto">
          <a:xfrm flipV="1">
            <a:off x="3203575" y="1700213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6" name="Line 50"/>
          <p:cNvSpPr>
            <a:spLocks noChangeShapeType="1"/>
          </p:cNvSpPr>
          <p:nvPr/>
        </p:nvSpPr>
        <p:spPr bwMode="auto">
          <a:xfrm>
            <a:off x="3203575" y="206057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7" name="Rectangle 51"/>
          <p:cNvSpPr>
            <a:spLocks noChangeArrowheads="1"/>
          </p:cNvSpPr>
          <p:nvPr/>
        </p:nvSpPr>
        <p:spPr bwMode="auto">
          <a:xfrm>
            <a:off x="3706813" y="3933825"/>
            <a:ext cx="504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8" name="Line 52"/>
          <p:cNvSpPr>
            <a:spLocks noChangeShapeType="1"/>
          </p:cNvSpPr>
          <p:nvPr/>
        </p:nvSpPr>
        <p:spPr bwMode="auto">
          <a:xfrm>
            <a:off x="3706813" y="4076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89" name="Line 53"/>
          <p:cNvSpPr>
            <a:spLocks noChangeShapeType="1"/>
          </p:cNvSpPr>
          <p:nvPr/>
        </p:nvSpPr>
        <p:spPr bwMode="auto">
          <a:xfrm>
            <a:off x="3706813" y="42211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0" name="Line 54"/>
          <p:cNvSpPr>
            <a:spLocks noChangeShapeType="1"/>
          </p:cNvSpPr>
          <p:nvPr/>
        </p:nvSpPr>
        <p:spPr bwMode="auto">
          <a:xfrm>
            <a:off x="3706813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1" name="Rectangle 55"/>
          <p:cNvSpPr>
            <a:spLocks noChangeArrowheads="1"/>
          </p:cNvSpPr>
          <p:nvPr/>
        </p:nvSpPr>
        <p:spPr bwMode="auto">
          <a:xfrm>
            <a:off x="3706813" y="5302250"/>
            <a:ext cx="504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2" name="Line 56"/>
          <p:cNvSpPr>
            <a:spLocks noChangeShapeType="1"/>
          </p:cNvSpPr>
          <p:nvPr/>
        </p:nvSpPr>
        <p:spPr bwMode="auto">
          <a:xfrm>
            <a:off x="3706813" y="54451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3" name="Line 57"/>
          <p:cNvSpPr>
            <a:spLocks noChangeShapeType="1"/>
          </p:cNvSpPr>
          <p:nvPr/>
        </p:nvSpPr>
        <p:spPr bwMode="auto">
          <a:xfrm>
            <a:off x="3706813" y="55895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4" name="Line 58"/>
          <p:cNvSpPr>
            <a:spLocks noChangeShapeType="1"/>
          </p:cNvSpPr>
          <p:nvPr/>
        </p:nvSpPr>
        <p:spPr bwMode="auto">
          <a:xfrm>
            <a:off x="3706813" y="57340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5" name="Text Box 59"/>
          <p:cNvSpPr txBox="1">
            <a:spLocks noChangeArrowheads="1"/>
          </p:cNvSpPr>
          <p:nvPr/>
        </p:nvSpPr>
        <p:spPr bwMode="auto">
          <a:xfrm>
            <a:off x="3635375" y="3573463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a..c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6" name="Text Box 60"/>
          <p:cNvSpPr txBox="1">
            <a:spLocks noChangeArrowheads="1"/>
          </p:cNvSpPr>
          <p:nvPr/>
        </p:nvSpPr>
        <p:spPr bwMode="auto">
          <a:xfrm>
            <a:off x="3635375" y="49418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u..z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7" name="Text Box 61"/>
          <p:cNvSpPr txBox="1">
            <a:spLocks noChangeArrowheads="1"/>
          </p:cNvSpPr>
          <p:nvPr/>
        </p:nvSpPr>
        <p:spPr bwMode="auto">
          <a:xfrm rot="5400000">
            <a:off x="3921618" y="4587359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8" name="Line 62"/>
          <p:cNvSpPr>
            <a:spLocks noChangeShapeType="1"/>
          </p:cNvSpPr>
          <p:nvPr/>
        </p:nvSpPr>
        <p:spPr bwMode="auto">
          <a:xfrm flipV="1">
            <a:off x="3275013" y="4508500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999" name="Line 63"/>
          <p:cNvSpPr>
            <a:spLocks noChangeShapeType="1"/>
          </p:cNvSpPr>
          <p:nvPr/>
        </p:nvSpPr>
        <p:spPr bwMode="auto">
          <a:xfrm>
            <a:off x="3275013" y="48688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0" name="Text Box 64"/>
          <p:cNvSpPr txBox="1">
            <a:spLocks noChangeArrowheads="1"/>
          </p:cNvSpPr>
          <p:nvPr/>
        </p:nvSpPr>
        <p:spPr bwMode="auto">
          <a:xfrm rot="5400000">
            <a:off x="1905493" y="322052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1" name="Rectangle 65"/>
          <p:cNvSpPr>
            <a:spLocks noChangeArrowheads="1"/>
          </p:cNvSpPr>
          <p:nvPr/>
        </p:nvSpPr>
        <p:spPr bwMode="auto">
          <a:xfrm>
            <a:off x="5075238" y="1125538"/>
            <a:ext cx="504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2" name="Line 66"/>
          <p:cNvSpPr>
            <a:spLocks noChangeShapeType="1"/>
          </p:cNvSpPr>
          <p:nvPr/>
        </p:nvSpPr>
        <p:spPr bwMode="auto">
          <a:xfrm>
            <a:off x="5075238" y="12684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3" name="Line 67"/>
          <p:cNvSpPr>
            <a:spLocks noChangeShapeType="1"/>
          </p:cNvSpPr>
          <p:nvPr/>
        </p:nvSpPr>
        <p:spPr bwMode="auto">
          <a:xfrm>
            <a:off x="5075238" y="14128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4" name="Line 68"/>
          <p:cNvSpPr>
            <a:spLocks noChangeShapeType="1"/>
          </p:cNvSpPr>
          <p:nvPr/>
        </p:nvSpPr>
        <p:spPr bwMode="auto">
          <a:xfrm>
            <a:off x="5075238" y="15573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5" name="Rectangle 69"/>
          <p:cNvSpPr>
            <a:spLocks noChangeArrowheads="1"/>
          </p:cNvSpPr>
          <p:nvPr/>
        </p:nvSpPr>
        <p:spPr bwMode="auto">
          <a:xfrm>
            <a:off x="5075238" y="2493963"/>
            <a:ext cx="504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6" name="Line 70"/>
          <p:cNvSpPr>
            <a:spLocks noChangeShapeType="1"/>
          </p:cNvSpPr>
          <p:nvPr/>
        </p:nvSpPr>
        <p:spPr bwMode="auto">
          <a:xfrm>
            <a:off x="5075238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7" name="Line 71"/>
          <p:cNvSpPr>
            <a:spLocks noChangeShapeType="1"/>
          </p:cNvSpPr>
          <p:nvPr/>
        </p:nvSpPr>
        <p:spPr bwMode="auto">
          <a:xfrm>
            <a:off x="5075238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8" name="Line 72"/>
          <p:cNvSpPr>
            <a:spLocks noChangeShapeType="1"/>
          </p:cNvSpPr>
          <p:nvPr/>
        </p:nvSpPr>
        <p:spPr bwMode="auto">
          <a:xfrm>
            <a:off x="5075238" y="29257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09" name="Text Box 73"/>
          <p:cNvSpPr txBox="1">
            <a:spLocks noChangeArrowheads="1"/>
          </p:cNvSpPr>
          <p:nvPr/>
        </p:nvSpPr>
        <p:spPr bwMode="auto">
          <a:xfrm>
            <a:off x="5003800" y="765175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a..c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0" name="Text Box 74"/>
          <p:cNvSpPr txBox="1">
            <a:spLocks noChangeArrowheads="1"/>
          </p:cNvSpPr>
          <p:nvPr/>
        </p:nvSpPr>
        <p:spPr bwMode="auto">
          <a:xfrm>
            <a:off x="5003800" y="21336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u..z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1" name="Text Box 75"/>
          <p:cNvSpPr txBox="1">
            <a:spLocks noChangeArrowheads="1"/>
          </p:cNvSpPr>
          <p:nvPr/>
        </p:nvSpPr>
        <p:spPr bwMode="auto">
          <a:xfrm rot="5400000">
            <a:off x="5290043" y="17790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2" name="Rectangle 76"/>
          <p:cNvSpPr>
            <a:spLocks noChangeArrowheads="1"/>
          </p:cNvSpPr>
          <p:nvPr/>
        </p:nvSpPr>
        <p:spPr bwMode="auto">
          <a:xfrm>
            <a:off x="5146675" y="3933825"/>
            <a:ext cx="504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3" name="Line 77"/>
          <p:cNvSpPr>
            <a:spLocks noChangeShapeType="1"/>
          </p:cNvSpPr>
          <p:nvPr/>
        </p:nvSpPr>
        <p:spPr bwMode="auto">
          <a:xfrm>
            <a:off x="5146675" y="40767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4" name="Line 78"/>
          <p:cNvSpPr>
            <a:spLocks noChangeShapeType="1"/>
          </p:cNvSpPr>
          <p:nvPr/>
        </p:nvSpPr>
        <p:spPr bwMode="auto">
          <a:xfrm>
            <a:off x="5146675" y="42211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5" name="Line 79"/>
          <p:cNvSpPr>
            <a:spLocks noChangeShapeType="1"/>
          </p:cNvSpPr>
          <p:nvPr/>
        </p:nvSpPr>
        <p:spPr bwMode="auto">
          <a:xfrm>
            <a:off x="5146675" y="43656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6" name="Rectangle 80"/>
          <p:cNvSpPr>
            <a:spLocks noChangeArrowheads="1"/>
          </p:cNvSpPr>
          <p:nvPr/>
        </p:nvSpPr>
        <p:spPr bwMode="auto">
          <a:xfrm>
            <a:off x="5146675" y="5302250"/>
            <a:ext cx="504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7" name="Line 81"/>
          <p:cNvSpPr>
            <a:spLocks noChangeShapeType="1"/>
          </p:cNvSpPr>
          <p:nvPr/>
        </p:nvSpPr>
        <p:spPr bwMode="auto">
          <a:xfrm>
            <a:off x="5146675" y="54451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8" name="Line 82"/>
          <p:cNvSpPr>
            <a:spLocks noChangeShapeType="1"/>
          </p:cNvSpPr>
          <p:nvPr/>
        </p:nvSpPr>
        <p:spPr bwMode="auto">
          <a:xfrm>
            <a:off x="514667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19" name="Line 83"/>
          <p:cNvSpPr>
            <a:spLocks noChangeShapeType="1"/>
          </p:cNvSpPr>
          <p:nvPr/>
        </p:nvSpPr>
        <p:spPr bwMode="auto">
          <a:xfrm>
            <a:off x="514667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0" name="Text Box 84"/>
          <p:cNvSpPr txBox="1">
            <a:spLocks noChangeArrowheads="1"/>
          </p:cNvSpPr>
          <p:nvPr/>
        </p:nvSpPr>
        <p:spPr bwMode="auto">
          <a:xfrm>
            <a:off x="5075238" y="357346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a..c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1" name="Text Box 85"/>
          <p:cNvSpPr txBox="1">
            <a:spLocks noChangeArrowheads="1"/>
          </p:cNvSpPr>
          <p:nvPr/>
        </p:nvSpPr>
        <p:spPr bwMode="auto">
          <a:xfrm>
            <a:off x="5075238" y="49418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u..z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2" name="Text Box 86"/>
          <p:cNvSpPr txBox="1">
            <a:spLocks noChangeArrowheads="1"/>
          </p:cNvSpPr>
          <p:nvPr/>
        </p:nvSpPr>
        <p:spPr bwMode="auto">
          <a:xfrm rot="5400000">
            <a:off x="5361480" y="4587359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3" name="Line 87"/>
          <p:cNvSpPr>
            <a:spLocks noChangeShapeType="1"/>
          </p:cNvSpPr>
          <p:nvPr/>
        </p:nvSpPr>
        <p:spPr bwMode="auto">
          <a:xfrm>
            <a:off x="4211638" y="14128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4" name="Line 88"/>
          <p:cNvSpPr>
            <a:spLocks noChangeShapeType="1"/>
          </p:cNvSpPr>
          <p:nvPr/>
        </p:nvSpPr>
        <p:spPr bwMode="auto">
          <a:xfrm>
            <a:off x="4211638" y="27082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5" name="Line 89"/>
          <p:cNvSpPr>
            <a:spLocks noChangeShapeType="1"/>
          </p:cNvSpPr>
          <p:nvPr/>
        </p:nvSpPr>
        <p:spPr bwMode="auto">
          <a:xfrm>
            <a:off x="4284663" y="4221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6" name="Line 90"/>
          <p:cNvSpPr>
            <a:spLocks noChangeShapeType="1"/>
          </p:cNvSpPr>
          <p:nvPr/>
        </p:nvSpPr>
        <p:spPr bwMode="auto">
          <a:xfrm>
            <a:off x="4284663" y="55895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7" name="Text Box 91"/>
          <p:cNvSpPr txBox="1">
            <a:spLocks noChangeArrowheads="1"/>
          </p:cNvSpPr>
          <p:nvPr/>
        </p:nvSpPr>
        <p:spPr bwMode="auto">
          <a:xfrm>
            <a:off x="4211638" y="98107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8" name="Text Box 92"/>
          <p:cNvSpPr txBox="1">
            <a:spLocks noChangeArrowheads="1"/>
          </p:cNvSpPr>
          <p:nvPr/>
        </p:nvSpPr>
        <p:spPr bwMode="auto">
          <a:xfrm>
            <a:off x="4211638" y="227647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29" name="Text Box 93"/>
          <p:cNvSpPr txBox="1">
            <a:spLocks noChangeArrowheads="1"/>
          </p:cNvSpPr>
          <p:nvPr/>
        </p:nvSpPr>
        <p:spPr bwMode="auto">
          <a:xfrm>
            <a:off x="4211638" y="3789363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0" name="Text Box 94"/>
          <p:cNvSpPr txBox="1">
            <a:spLocks noChangeArrowheads="1"/>
          </p:cNvSpPr>
          <p:nvPr/>
        </p:nvSpPr>
        <p:spPr bwMode="auto">
          <a:xfrm>
            <a:off x="4211638" y="515778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5" name="Rectangle 99"/>
          <p:cNvSpPr>
            <a:spLocks noChangeArrowheads="1"/>
          </p:cNvSpPr>
          <p:nvPr/>
        </p:nvSpPr>
        <p:spPr bwMode="auto">
          <a:xfrm>
            <a:off x="6011863" y="1916113"/>
            <a:ext cx="1079500" cy="4318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6" name="Text Box 100"/>
          <p:cNvSpPr txBox="1">
            <a:spLocks noChangeArrowheads="1"/>
          </p:cNvSpPr>
          <p:nvPr/>
        </p:nvSpPr>
        <p:spPr bwMode="auto">
          <a:xfrm>
            <a:off x="6011863" y="1916113"/>
            <a:ext cx="1011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Inverter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7" name="Rectangle 101"/>
          <p:cNvSpPr>
            <a:spLocks noChangeArrowheads="1"/>
          </p:cNvSpPr>
          <p:nvPr/>
        </p:nvSpPr>
        <p:spPr bwMode="auto">
          <a:xfrm>
            <a:off x="6011863" y="4581525"/>
            <a:ext cx="1079500" cy="4318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38" name="Text Box 102"/>
          <p:cNvSpPr txBox="1">
            <a:spLocks noChangeArrowheads="1"/>
          </p:cNvSpPr>
          <p:nvPr/>
        </p:nvSpPr>
        <p:spPr bwMode="auto">
          <a:xfrm>
            <a:off x="6011863" y="4581525"/>
            <a:ext cx="1011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Inverter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7688262" y="2743200"/>
            <a:ext cx="358775" cy="1728787"/>
            <a:chOff x="5103" y="1706"/>
            <a:chExt cx="317" cy="1089"/>
          </a:xfrm>
        </p:grpSpPr>
        <p:sp>
          <p:nvSpPr>
            <p:cNvPr id="424048" name="Rectangle 112"/>
            <p:cNvSpPr>
              <a:spLocks noChangeArrowheads="1"/>
            </p:cNvSpPr>
            <p:nvPr/>
          </p:nvSpPr>
          <p:spPr bwMode="auto">
            <a:xfrm>
              <a:off x="5103" y="1706"/>
              <a:ext cx="317" cy="1089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4" name="Rectangle 8"/>
            <p:cNvSpPr>
              <a:spLocks noChangeArrowheads="1"/>
            </p:cNvSpPr>
            <p:nvPr/>
          </p:nvSpPr>
          <p:spPr bwMode="auto">
            <a:xfrm>
              <a:off x="5103" y="1706"/>
              <a:ext cx="317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5" name="Line 9"/>
            <p:cNvSpPr>
              <a:spLocks noChangeShapeType="1"/>
            </p:cNvSpPr>
            <p:nvPr/>
          </p:nvSpPr>
          <p:spPr bwMode="auto">
            <a:xfrm>
              <a:off x="5103" y="1797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6" name="Line 10"/>
            <p:cNvSpPr>
              <a:spLocks noChangeShapeType="1"/>
            </p:cNvSpPr>
            <p:nvPr/>
          </p:nvSpPr>
          <p:spPr bwMode="auto">
            <a:xfrm>
              <a:off x="5103" y="1887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7" name="Line 11"/>
            <p:cNvSpPr>
              <a:spLocks noChangeShapeType="1"/>
            </p:cNvSpPr>
            <p:nvPr/>
          </p:nvSpPr>
          <p:spPr bwMode="auto">
            <a:xfrm>
              <a:off x="5103" y="197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8" name="Line 12"/>
            <p:cNvSpPr>
              <a:spLocks noChangeShapeType="1"/>
            </p:cNvSpPr>
            <p:nvPr/>
          </p:nvSpPr>
          <p:spPr bwMode="auto">
            <a:xfrm>
              <a:off x="5103" y="206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949" name="Line 13"/>
            <p:cNvSpPr>
              <a:spLocks noChangeShapeType="1"/>
            </p:cNvSpPr>
            <p:nvPr/>
          </p:nvSpPr>
          <p:spPr bwMode="auto">
            <a:xfrm>
              <a:off x="5103" y="215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39" name="Rectangle 103"/>
            <p:cNvSpPr>
              <a:spLocks noChangeArrowheads="1"/>
            </p:cNvSpPr>
            <p:nvPr/>
          </p:nvSpPr>
          <p:spPr bwMode="auto">
            <a:xfrm>
              <a:off x="5103" y="2251"/>
              <a:ext cx="317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40" name="Line 104"/>
            <p:cNvSpPr>
              <a:spLocks noChangeShapeType="1"/>
            </p:cNvSpPr>
            <p:nvPr/>
          </p:nvSpPr>
          <p:spPr bwMode="auto">
            <a:xfrm>
              <a:off x="5103" y="234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41" name="Line 105"/>
            <p:cNvSpPr>
              <a:spLocks noChangeShapeType="1"/>
            </p:cNvSpPr>
            <p:nvPr/>
          </p:nvSpPr>
          <p:spPr bwMode="auto">
            <a:xfrm>
              <a:off x="5103" y="243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42" name="Line 106"/>
            <p:cNvSpPr>
              <a:spLocks noChangeShapeType="1"/>
            </p:cNvSpPr>
            <p:nvPr/>
          </p:nvSpPr>
          <p:spPr bwMode="auto">
            <a:xfrm>
              <a:off x="5103" y="252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43" name="Line 107"/>
            <p:cNvSpPr>
              <a:spLocks noChangeShapeType="1"/>
            </p:cNvSpPr>
            <p:nvPr/>
          </p:nvSpPr>
          <p:spPr bwMode="auto">
            <a:xfrm>
              <a:off x="5103" y="261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44" name="Line 108"/>
            <p:cNvSpPr>
              <a:spLocks noChangeShapeType="1"/>
            </p:cNvSpPr>
            <p:nvPr/>
          </p:nvSpPr>
          <p:spPr bwMode="auto">
            <a:xfrm>
              <a:off x="5103" y="2704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4045" name="Text Box 109"/>
          <p:cNvSpPr txBox="1">
            <a:spLocks noChangeArrowheads="1"/>
          </p:cNvSpPr>
          <p:nvPr/>
        </p:nvSpPr>
        <p:spPr bwMode="auto">
          <a:xfrm>
            <a:off x="6084888" y="5949950"/>
            <a:ext cx="125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46" name="Line 110"/>
          <p:cNvSpPr>
            <a:spLocks noChangeShapeType="1"/>
          </p:cNvSpPr>
          <p:nvPr/>
        </p:nvSpPr>
        <p:spPr bwMode="auto">
          <a:xfrm>
            <a:off x="6732588" y="234950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47" name="Line 111"/>
          <p:cNvSpPr>
            <a:spLocks noChangeShapeType="1"/>
          </p:cNvSpPr>
          <p:nvPr/>
        </p:nvSpPr>
        <p:spPr bwMode="auto">
          <a:xfrm flipV="1">
            <a:off x="6732588" y="3357563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8175625" y="2743200"/>
            <a:ext cx="358775" cy="865187"/>
            <a:chOff x="5193" y="1707"/>
            <a:chExt cx="226" cy="545"/>
          </a:xfrm>
        </p:grpSpPr>
        <p:sp>
          <p:nvSpPr>
            <p:cNvPr id="424051" name="Rectangle 115"/>
            <p:cNvSpPr>
              <a:spLocks noChangeArrowheads="1"/>
            </p:cNvSpPr>
            <p:nvPr/>
          </p:nvSpPr>
          <p:spPr bwMode="auto">
            <a:xfrm>
              <a:off x="5193" y="1707"/>
              <a:ext cx="226" cy="54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2" name="Rectangle 116"/>
            <p:cNvSpPr>
              <a:spLocks noChangeArrowheads="1"/>
            </p:cNvSpPr>
            <p:nvPr/>
          </p:nvSpPr>
          <p:spPr bwMode="auto">
            <a:xfrm>
              <a:off x="5193" y="1707"/>
              <a:ext cx="226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3" name="Line 117"/>
            <p:cNvSpPr>
              <a:spLocks noChangeShapeType="1"/>
            </p:cNvSpPr>
            <p:nvPr/>
          </p:nvSpPr>
          <p:spPr bwMode="auto">
            <a:xfrm>
              <a:off x="5193" y="179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4" name="Line 118"/>
            <p:cNvSpPr>
              <a:spLocks noChangeShapeType="1"/>
            </p:cNvSpPr>
            <p:nvPr/>
          </p:nvSpPr>
          <p:spPr bwMode="auto">
            <a:xfrm>
              <a:off x="5193" y="188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5" name="Line 119"/>
            <p:cNvSpPr>
              <a:spLocks noChangeShapeType="1"/>
            </p:cNvSpPr>
            <p:nvPr/>
          </p:nvSpPr>
          <p:spPr bwMode="auto">
            <a:xfrm>
              <a:off x="5193" y="19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6" name="Line 120"/>
            <p:cNvSpPr>
              <a:spLocks noChangeShapeType="1"/>
            </p:cNvSpPr>
            <p:nvPr/>
          </p:nvSpPr>
          <p:spPr bwMode="auto">
            <a:xfrm>
              <a:off x="5193" y="206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57" name="Line 121"/>
            <p:cNvSpPr>
              <a:spLocks noChangeShapeType="1"/>
            </p:cNvSpPr>
            <p:nvPr/>
          </p:nvSpPr>
          <p:spPr bwMode="auto">
            <a:xfrm>
              <a:off x="5193" y="2160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4064" name="Line 128"/>
          <p:cNvSpPr>
            <a:spLocks noChangeShapeType="1"/>
          </p:cNvSpPr>
          <p:nvPr/>
        </p:nvSpPr>
        <p:spPr bwMode="auto">
          <a:xfrm>
            <a:off x="5651500" y="14128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65" name="Line 129"/>
          <p:cNvSpPr>
            <a:spLocks noChangeShapeType="1"/>
          </p:cNvSpPr>
          <p:nvPr/>
        </p:nvSpPr>
        <p:spPr bwMode="auto">
          <a:xfrm>
            <a:off x="5651500" y="2852738"/>
            <a:ext cx="5762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66" name="Line 130"/>
          <p:cNvSpPr>
            <a:spLocks noChangeShapeType="1"/>
          </p:cNvSpPr>
          <p:nvPr/>
        </p:nvSpPr>
        <p:spPr bwMode="auto">
          <a:xfrm flipV="1">
            <a:off x="5724525" y="2492375"/>
            <a:ext cx="360363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67" name="Line 131"/>
          <p:cNvSpPr>
            <a:spLocks noChangeShapeType="1"/>
          </p:cNvSpPr>
          <p:nvPr/>
        </p:nvSpPr>
        <p:spPr bwMode="auto">
          <a:xfrm flipV="1">
            <a:off x="5724525" y="5084763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68" name="Text Box 132"/>
          <p:cNvSpPr txBox="1">
            <a:spLocks noChangeArrowheads="1"/>
          </p:cNvSpPr>
          <p:nvPr/>
        </p:nvSpPr>
        <p:spPr bwMode="auto">
          <a:xfrm rot="-3507503">
            <a:off x="5622537" y="5208737"/>
            <a:ext cx="946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merge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69" name="Text Box 133"/>
          <p:cNvSpPr txBox="1">
            <a:spLocks noChangeArrowheads="1"/>
          </p:cNvSpPr>
          <p:nvPr/>
        </p:nvSpPr>
        <p:spPr bwMode="auto">
          <a:xfrm rot="3049679">
            <a:off x="5479661" y="1174900"/>
            <a:ext cx="946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merge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70" name="Text Box 134"/>
          <p:cNvSpPr txBox="1">
            <a:spLocks noChangeArrowheads="1"/>
          </p:cNvSpPr>
          <p:nvPr/>
        </p:nvSpPr>
        <p:spPr bwMode="auto">
          <a:xfrm rot="-4504232">
            <a:off x="5695561" y="2616350"/>
            <a:ext cx="946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merge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71" name="Text Box 135"/>
          <p:cNvSpPr txBox="1">
            <a:spLocks noChangeArrowheads="1"/>
          </p:cNvSpPr>
          <p:nvPr/>
        </p:nvSpPr>
        <p:spPr bwMode="auto">
          <a:xfrm rot="3983893">
            <a:off x="5767000" y="3551387"/>
            <a:ext cx="946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merge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8659812" y="2743200"/>
            <a:ext cx="358775" cy="1439862"/>
            <a:chOff x="5534" y="1616"/>
            <a:chExt cx="226" cy="907"/>
          </a:xfrm>
        </p:grpSpPr>
        <p:sp>
          <p:nvSpPr>
            <p:cNvPr id="424073" name="Rectangle 137"/>
            <p:cNvSpPr>
              <a:spLocks noChangeArrowheads="1"/>
            </p:cNvSpPr>
            <p:nvPr/>
          </p:nvSpPr>
          <p:spPr bwMode="auto">
            <a:xfrm>
              <a:off x="5534" y="1616"/>
              <a:ext cx="226" cy="907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4" name="Rectangle 138"/>
            <p:cNvSpPr>
              <a:spLocks noChangeArrowheads="1"/>
            </p:cNvSpPr>
            <p:nvPr/>
          </p:nvSpPr>
          <p:spPr bwMode="auto">
            <a:xfrm>
              <a:off x="5534" y="1616"/>
              <a:ext cx="226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5" name="Line 139"/>
            <p:cNvSpPr>
              <a:spLocks noChangeShapeType="1"/>
            </p:cNvSpPr>
            <p:nvPr/>
          </p:nvSpPr>
          <p:spPr bwMode="auto">
            <a:xfrm>
              <a:off x="5534" y="1707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6" name="Line 140"/>
            <p:cNvSpPr>
              <a:spLocks noChangeShapeType="1"/>
            </p:cNvSpPr>
            <p:nvPr/>
          </p:nvSpPr>
          <p:spPr bwMode="auto">
            <a:xfrm>
              <a:off x="5534" y="1797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7" name="Line 141"/>
            <p:cNvSpPr>
              <a:spLocks noChangeShapeType="1"/>
            </p:cNvSpPr>
            <p:nvPr/>
          </p:nvSpPr>
          <p:spPr bwMode="auto">
            <a:xfrm>
              <a:off x="5534" y="188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8" name="Line 142"/>
            <p:cNvSpPr>
              <a:spLocks noChangeShapeType="1"/>
            </p:cNvSpPr>
            <p:nvPr/>
          </p:nvSpPr>
          <p:spPr bwMode="auto">
            <a:xfrm>
              <a:off x="5534" y="197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79" name="Line 143"/>
            <p:cNvSpPr>
              <a:spLocks noChangeShapeType="1"/>
            </p:cNvSpPr>
            <p:nvPr/>
          </p:nvSpPr>
          <p:spPr bwMode="auto">
            <a:xfrm>
              <a:off x="5534" y="206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80" name="Rectangle 144"/>
            <p:cNvSpPr>
              <a:spLocks noChangeArrowheads="1"/>
            </p:cNvSpPr>
            <p:nvPr/>
          </p:nvSpPr>
          <p:spPr bwMode="auto">
            <a:xfrm>
              <a:off x="5534" y="2161"/>
              <a:ext cx="226" cy="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81" name="Line 145"/>
            <p:cNvSpPr>
              <a:spLocks noChangeShapeType="1"/>
            </p:cNvSpPr>
            <p:nvPr/>
          </p:nvSpPr>
          <p:spPr bwMode="auto">
            <a:xfrm>
              <a:off x="5534" y="225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82" name="Line 146"/>
            <p:cNvSpPr>
              <a:spLocks noChangeShapeType="1"/>
            </p:cNvSpPr>
            <p:nvPr/>
          </p:nvSpPr>
          <p:spPr bwMode="auto">
            <a:xfrm>
              <a:off x="5534" y="23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083" name="Line 147"/>
            <p:cNvSpPr>
              <a:spLocks noChangeShapeType="1"/>
            </p:cNvSpPr>
            <p:nvPr/>
          </p:nvSpPr>
          <p:spPr bwMode="auto">
            <a:xfrm>
              <a:off x="5534" y="2433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4088" name="Text Box 152"/>
          <p:cNvSpPr txBox="1">
            <a:spLocks noChangeArrowheads="1"/>
          </p:cNvSpPr>
          <p:nvPr/>
        </p:nvSpPr>
        <p:spPr bwMode="auto">
          <a:xfrm>
            <a:off x="250825" y="5949950"/>
            <a:ext cx="84350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input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files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89" name="Text Box 153"/>
          <p:cNvSpPr txBox="1">
            <a:spLocks noChangeArrowheads="1"/>
          </p:cNvSpPr>
          <p:nvPr/>
        </p:nvSpPr>
        <p:spPr bwMode="auto">
          <a:xfrm>
            <a:off x="7812088" y="5949950"/>
            <a:ext cx="97013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files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90" name="Text Box 154"/>
          <p:cNvSpPr txBox="1">
            <a:spLocks noChangeArrowheads="1"/>
          </p:cNvSpPr>
          <p:nvPr/>
        </p:nvSpPr>
        <p:spPr bwMode="auto">
          <a:xfrm>
            <a:off x="3348038" y="6237288"/>
            <a:ext cx="234230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Intermediate files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Date Placeholder 1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4" name="Footer Placeholder 1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7705726" y="2438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     b  …  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91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V: Indexing &amp; Searching*</a:t>
            </a:r>
            <a:endParaRPr lang="en-US" sz="36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338417"/>
            <a:ext cx="82296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V.1 Indexing &amp; Query processing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Inverted indexes, 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-trees, merging vs. hashing,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Map-Reduce &amp; distribution, index caching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V.2 Compression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Dictionary-based vs. variable-length encoding,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Gamma encoding, S16, P-for-Delta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V.3 Top-k Query Processing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Heuristic top-k approaches,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Fagin’s family of threshold-algorithms,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IO-Top-k, Top-k with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incremental merging,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others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V.4 Efficient Similarity Search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High-dimensional similarity search,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SpotSigs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Min-Hashing &amp; Locality Sensitive Hashing (LSH)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59684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*mostly following Chapters 4 &amp; 5 from 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Manning/</a:t>
            </a:r>
            <a:r>
              <a:rPr lang="de-DE" sz="1600" b="1" dirty="0" err="1" smtClean="0">
                <a:latin typeface="Times New Roman" pitchFamily="18" charset="0"/>
                <a:cs typeface="Times New Roman" pitchFamily="18" charset="0"/>
              </a:rPr>
              <a:t>Raghavan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/Schütze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Chapter 9 from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Baeza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-Yates/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Ribeiro-Neto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with additions from recent research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papers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Map-Reduce Parallelism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50693" name="Text Box 133"/>
          <p:cNvSpPr txBox="1">
            <a:spLocks noChangeArrowheads="1"/>
          </p:cNvSpPr>
          <p:nvPr/>
        </p:nvSpPr>
        <p:spPr bwMode="auto">
          <a:xfrm>
            <a:off x="179388" y="804208"/>
            <a:ext cx="686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Programming paradigm and infrastructure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scalable, highly parallel data analytics.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run on 1000’s of computers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built-in load balancing &amp; fault-tolerance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(automatic scheduling &amp; restart of worker processes)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94" name="Text Box 134"/>
          <p:cNvSpPr txBox="1">
            <a:spLocks noChangeArrowheads="1"/>
          </p:cNvSpPr>
          <p:nvPr/>
        </p:nvSpPr>
        <p:spPr bwMode="auto">
          <a:xfrm>
            <a:off x="179388" y="2781300"/>
            <a:ext cx="7191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Easy programming with key-value pairs:</a:t>
            </a:r>
          </a:p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function:  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V   (L W)*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   (k1, v1)      	    |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(l1,w1), (l2,w2), …</a:t>
            </a:r>
          </a:p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Reduce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function:  L W*  W*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   l1, (x1, x2, …)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y1, y2, …</a:t>
            </a:r>
            <a:endParaRPr lang="en-US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695" name="Text Box 135"/>
          <p:cNvSpPr txBox="1">
            <a:spLocks noChangeArrowheads="1"/>
          </p:cNvSpPr>
          <p:nvPr/>
        </p:nvSpPr>
        <p:spPr bwMode="auto">
          <a:xfrm>
            <a:off x="84956" y="4868863"/>
            <a:ext cx="8982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building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K=docIds, V=contents, L=termIds, W=docIds</a:t>
            </a:r>
          </a:p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Click log analysis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K=logs, V=clicks, L=URLs, W=counts</a:t>
            </a:r>
          </a:p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 graph reversal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K=docIds, V=(s,t) outlinks, L=t, W=(t,s) inlinks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Map-Reduce Example </a:t>
            </a:r>
            <a:br>
              <a:rPr lang="en-US" sz="3200" smtClean="0"/>
            </a:br>
            <a:r>
              <a:rPr lang="en-US" sz="3200" smtClean="0"/>
              <a:t>for Inverted Index Construction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209800"/>
          </a:xfrm>
          <a:ln w="127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Mapper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procedure</a:t>
            </a:r>
            <a:r>
              <a:rPr lang="en-US" dirty="0" smtClean="0"/>
              <a:t> MAP(</a:t>
            </a:r>
            <a:r>
              <a:rPr lang="en-US" dirty="0" err="1" smtClean="0"/>
              <a:t>docId</a:t>
            </a:r>
            <a:r>
              <a:rPr lang="en-US" dirty="0" smtClean="0"/>
              <a:t> n, doc d)</a:t>
            </a:r>
          </a:p>
          <a:p>
            <a:pPr>
              <a:buNone/>
            </a:pPr>
            <a:r>
              <a:rPr lang="en-US" dirty="0" smtClean="0"/>
              <a:t>	  H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← new Map&lt;term,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int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&gt;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b="1" dirty="0" smtClean="0"/>
              <a:t>For</a:t>
            </a:r>
            <a:r>
              <a:rPr lang="en-US" dirty="0" smtClean="0"/>
              <a:t> term t </a:t>
            </a:r>
            <a:r>
              <a:rPr lang="en-US" dirty="0" smtClean="0">
                <a:sym typeface="Symbol"/>
              </a:rPr>
              <a:t> doc d </a:t>
            </a:r>
            <a:r>
              <a:rPr lang="en-US" b="1" dirty="0" smtClean="0">
                <a:sym typeface="Symbol"/>
              </a:rPr>
              <a:t>do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// local </a:t>
            </a:r>
            <a:r>
              <a:rPr lang="en-US" dirty="0" err="1" smtClean="0">
                <a:solidFill>
                  <a:srgbClr val="006600"/>
                </a:solidFill>
                <a:sym typeface="Symbol"/>
              </a:rPr>
              <a:t>tf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 aggregation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H(t)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← H(t) + 1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b="1" dirty="0" smtClean="0"/>
              <a:t>For</a:t>
            </a:r>
            <a:r>
              <a:rPr lang="en-US" dirty="0" smtClean="0"/>
              <a:t> term t </a:t>
            </a:r>
            <a:r>
              <a:rPr lang="en-US" dirty="0" smtClean="0">
                <a:sym typeface="Symbol"/>
              </a:rPr>
              <a:t> H d </a:t>
            </a:r>
            <a:r>
              <a:rPr lang="en-US" b="1" dirty="0" smtClean="0">
                <a:sym typeface="Symbol"/>
              </a:rPr>
              <a:t>do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// emit reducer job, e.g., using hash of term t</a:t>
            </a:r>
            <a:endParaRPr lang="en-US" b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           EMIT(term t, new posting &lt;</a:t>
            </a:r>
            <a:r>
              <a:rPr lang="en-US" dirty="0" err="1" smtClean="0">
                <a:sym typeface="Symbol"/>
              </a:rPr>
              <a:t>docId</a:t>
            </a:r>
            <a:r>
              <a:rPr lang="en-US" dirty="0" smtClean="0">
                <a:sym typeface="Symbol"/>
              </a:rPr>
              <a:t> n, H(t)&gt;)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810000"/>
            <a:ext cx="8839200" cy="2209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Reducer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procedure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REDUCE(term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postings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[&lt;n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&gt;, &lt;n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&gt;, …]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P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←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 List&lt;posting&gt;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posting &lt;n, f&gt;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postings [&lt;n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&gt;, &lt;n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&gt;, …]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// global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idf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aggregation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          P.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APPEND(&lt;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n,f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&gt;)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SORT(P)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// sort all postings hashed to this reducer by &lt;term, </a:t>
            </a:r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docId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|| score&gt;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      EMIT(term t, postings P)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// emit sorted inverted lists for each term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172200"/>
            <a:ext cx="796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Source: Lin &amp; Dyer (Maryland U): Data Intensive Text Processing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9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</a:t>
            </a:r>
            <a:r>
              <a:rPr lang="en-US" dirty="0" err="1" smtClean="0"/>
              <a:t>Petabyte</a:t>
            </a:r>
            <a:r>
              <a:rPr lang="en-US" dirty="0" smtClean="0"/>
              <a:t>-Sort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Jim Gray benchmark:</a:t>
            </a:r>
          </a:p>
          <a:p>
            <a:r>
              <a:rPr lang="en-US" sz="2400" dirty="0" smtClean="0"/>
              <a:t>Sort large amounts of 100-byte records (10 first bytes are keys)</a:t>
            </a:r>
          </a:p>
          <a:p>
            <a:r>
              <a:rPr lang="en-US" sz="2400" u="sng" dirty="0" smtClean="0"/>
              <a:t>Minute-Sort:</a:t>
            </a:r>
            <a:r>
              <a:rPr lang="en-US" sz="2400" dirty="0" smtClean="0"/>
              <a:t> sort as many records as possible in under a minute</a:t>
            </a:r>
          </a:p>
          <a:p>
            <a:r>
              <a:rPr lang="en-US" sz="2400" u="sng" dirty="0" smtClean="0"/>
              <a:t>Gray-Sort:</a:t>
            </a:r>
            <a:r>
              <a:rPr lang="en-US" sz="2400" dirty="0" smtClean="0"/>
              <a:t> must sort at least 100 TB, must run at least 1 hour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May 2011:</a:t>
            </a:r>
            <a:r>
              <a:rPr lang="en-US" sz="2400" dirty="0" smtClean="0"/>
              <a:t> Yahoo sorts 1 TB in 62 seconds and 1 PB in 16:15 hours on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1800" dirty="0" smtClean="0">
                <a:hlinkClick r:id="rId2"/>
              </a:rPr>
              <a:t>http://developer.yahoo.com/blogs/hadoop/posts/2009/05/hadoop_sorts_a_petabyte_in_162/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Nov. 2008:</a:t>
            </a:r>
            <a:r>
              <a:rPr lang="en-US" sz="2400" dirty="0" smtClean="0"/>
              <a:t> Google sorts 1 TB in 68 seconds and 1 PB in 6:02 hours on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(using 4,000 computers with 48,000 hard drives)</a:t>
            </a:r>
            <a:endParaRPr lang="en-US" sz="2400" dirty="0" smtClean="0">
              <a:hlinkClick r:id="rId3"/>
            </a:endParaRPr>
          </a:p>
          <a:p>
            <a:pPr>
              <a:buNone/>
            </a:pPr>
            <a:r>
              <a:rPr lang="en-US" sz="1800" dirty="0" smtClean="0"/>
              <a:t>	(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googleblog.blogspot.com/2008/11/sorting-1pb-with-mapreduce.html</a:t>
            </a:r>
            <a:r>
              <a:rPr lang="en-US" sz="1800" dirty="0" smtClean="0"/>
              <a:t>)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1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83" name="Rectangle 55"/>
          <p:cNvSpPr>
            <a:spLocks noChangeArrowheads="1"/>
          </p:cNvSpPr>
          <p:nvPr/>
        </p:nvSpPr>
        <p:spPr bwMode="auto">
          <a:xfrm>
            <a:off x="5795963" y="4508500"/>
            <a:ext cx="2952750" cy="187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 Caching</a:t>
            </a:r>
            <a:endParaRPr lang="en-US" dirty="0"/>
          </a:p>
        </p:txBody>
      </p:sp>
      <p:sp>
        <p:nvSpPr>
          <p:cNvPr id="127" name="Date Placeholder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29" name="Footer Placeholder 1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-1423988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82" name="Rectangle 54"/>
          <p:cNvSpPr>
            <a:spLocks noChangeArrowheads="1"/>
          </p:cNvSpPr>
          <p:nvPr/>
        </p:nvSpPr>
        <p:spPr bwMode="auto">
          <a:xfrm>
            <a:off x="323850" y="4508500"/>
            <a:ext cx="3311525" cy="187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511175" y="4673600"/>
            <a:ext cx="2827338" cy="441325"/>
          </a:xfrm>
          <a:prstGeom prst="triangle">
            <a:avLst>
              <a:gd name="adj" fmla="val 5000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1101725" y="5114925"/>
            <a:ext cx="246063" cy="825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0" name="Rectangle 12"/>
          <p:cNvSpPr>
            <a:spLocks noChangeArrowheads="1"/>
          </p:cNvSpPr>
          <p:nvPr/>
        </p:nvSpPr>
        <p:spPr bwMode="auto">
          <a:xfrm>
            <a:off x="1597025" y="5114925"/>
            <a:ext cx="246063" cy="1101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1" name="Line 13"/>
          <p:cNvSpPr>
            <a:spLocks noChangeShapeType="1"/>
          </p:cNvSpPr>
          <p:nvPr/>
        </p:nvSpPr>
        <p:spPr bwMode="auto">
          <a:xfrm>
            <a:off x="1162050" y="5224463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2" name="Line 14"/>
          <p:cNvSpPr>
            <a:spLocks noChangeShapeType="1"/>
          </p:cNvSpPr>
          <p:nvPr/>
        </p:nvSpPr>
        <p:spPr bwMode="auto">
          <a:xfrm>
            <a:off x="1162050" y="539115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3" name="Line 15"/>
          <p:cNvSpPr>
            <a:spLocks noChangeShapeType="1"/>
          </p:cNvSpPr>
          <p:nvPr/>
        </p:nvSpPr>
        <p:spPr bwMode="auto">
          <a:xfrm>
            <a:off x="1162050" y="555625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4" name="Line 16"/>
          <p:cNvSpPr>
            <a:spLocks noChangeShapeType="1"/>
          </p:cNvSpPr>
          <p:nvPr/>
        </p:nvSpPr>
        <p:spPr bwMode="auto">
          <a:xfrm>
            <a:off x="1162050" y="572135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5" name="Rectangle 17"/>
          <p:cNvSpPr>
            <a:spLocks noChangeArrowheads="1"/>
          </p:cNvSpPr>
          <p:nvPr/>
        </p:nvSpPr>
        <p:spPr bwMode="auto">
          <a:xfrm>
            <a:off x="2032000" y="5114925"/>
            <a:ext cx="247650" cy="825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6" name="Rectangle 18"/>
          <p:cNvSpPr>
            <a:spLocks noChangeArrowheads="1"/>
          </p:cNvSpPr>
          <p:nvPr/>
        </p:nvSpPr>
        <p:spPr bwMode="auto">
          <a:xfrm>
            <a:off x="2468563" y="5114925"/>
            <a:ext cx="247650" cy="4413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7" name="Line 19"/>
          <p:cNvSpPr>
            <a:spLocks noChangeShapeType="1"/>
          </p:cNvSpPr>
          <p:nvPr/>
        </p:nvSpPr>
        <p:spPr bwMode="auto">
          <a:xfrm>
            <a:off x="2530475" y="5224463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8" name="Line 20"/>
          <p:cNvSpPr>
            <a:spLocks noChangeShapeType="1"/>
          </p:cNvSpPr>
          <p:nvPr/>
        </p:nvSpPr>
        <p:spPr bwMode="auto">
          <a:xfrm>
            <a:off x="2530475" y="5391150"/>
            <a:ext cx="12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9" name="Line 21"/>
          <p:cNvSpPr>
            <a:spLocks noChangeShapeType="1"/>
          </p:cNvSpPr>
          <p:nvPr/>
        </p:nvSpPr>
        <p:spPr bwMode="auto">
          <a:xfrm>
            <a:off x="1657350" y="5224463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0" name="Line 22"/>
          <p:cNvSpPr>
            <a:spLocks noChangeShapeType="1"/>
          </p:cNvSpPr>
          <p:nvPr/>
        </p:nvSpPr>
        <p:spPr bwMode="auto">
          <a:xfrm>
            <a:off x="1657350" y="539115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1" name="Line 23"/>
          <p:cNvSpPr>
            <a:spLocks noChangeShapeType="1"/>
          </p:cNvSpPr>
          <p:nvPr/>
        </p:nvSpPr>
        <p:spPr bwMode="auto">
          <a:xfrm>
            <a:off x="1657350" y="555625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2" name="Line 24"/>
          <p:cNvSpPr>
            <a:spLocks noChangeShapeType="1"/>
          </p:cNvSpPr>
          <p:nvPr/>
        </p:nvSpPr>
        <p:spPr bwMode="auto">
          <a:xfrm>
            <a:off x="1657350" y="572135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3" name="Line 25"/>
          <p:cNvSpPr>
            <a:spLocks noChangeShapeType="1"/>
          </p:cNvSpPr>
          <p:nvPr/>
        </p:nvSpPr>
        <p:spPr bwMode="auto">
          <a:xfrm>
            <a:off x="1657350" y="588645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4" name="Line 26"/>
          <p:cNvSpPr>
            <a:spLocks noChangeShapeType="1"/>
          </p:cNvSpPr>
          <p:nvPr/>
        </p:nvSpPr>
        <p:spPr bwMode="auto">
          <a:xfrm>
            <a:off x="1657350" y="6051550"/>
            <a:ext cx="12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5" name="Line 27"/>
          <p:cNvSpPr>
            <a:spLocks noChangeShapeType="1"/>
          </p:cNvSpPr>
          <p:nvPr/>
        </p:nvSpPr>
        <p:spPr bwMode="auto">
          <a:xfrm>
            <a:off x="2093913" y="5224463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6" name="Line 28"/>
          <p:cNvSpPr>
            <a:spLocks noChangeShapeType="1"/>
          </p:cNvSpPr>
          <p:nvPr/>
        </p:nvSpPr>
        <p:spPr bwMode="auto">
          <a:xfrm>
            <a:off x="2093913" y="539115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7" name="Line 29"/>
          <p:cNvSpPr>
            <a:spLocks noChangeShapeType="1"/>
          </p:cNvSpPr>
          <p:nvPr/>
        </p:nvSpPr>
        <p:spPr bwMode="auto">
          <a:xfrm>
            <a:off x="2093913" y="555625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58" name="Line 30"/>
          <p:cNvSpPr>
            <a:spLocks noChangeShapeType="1"/>
          </p:cNvSpPr>
          <p:nvPr/>
        </p:nvSpPr>
        <p:spPr bwMode="auto">
          <a:xfrm>
            <a:off x="2093913" y="572135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81" name="Text Box 53"/>
          <p:cNvSpPr txBox="1">
            <a:spLocks noChangeArrowheads="1"/>
          </p:cNvSpPr>
          <p:nvPr/>
        </p:nvSpPr>
        <p:spPr bwMode="auto">
          <a:xfrm>
            <a:off x="1835150" y="5949950"/>
            <a:ext cx="1765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Index Server</a:t>
            </a:r>
          </a:p>
        </p:txBody>
      </p:sp>
      <p:sp>
        <p:nvSpPr>
          <p:cNvPr id="278559" name="AutoShape 31"/>
          <p:cNvSpPr>
            <a:spLocks noChangeArrowheads="1"/>
          </p:cNvSpPr>
          <p:nvPr/>
        </p:nvSpPr>
        <p:spPr bwMode="auto">
          <a:xfrm>
            <a:off x="5969000" y="4673600"/>
            <a:ext cx="2633663" cy="441325"/>
          </a:xfrm>
          <a:prstGeom prst="triangle">
            <a:avLst>
              <a:gd name="adj" fmla="val 5000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0" name="Rectangle 32"/>
          <p:cNvSpPr>
            <a:spLocks noChangeArrowheads="1"/>
          </p:cNvSpPr>
          <p:nvPr/>
        </p:nvSpPr>
        <p:spPr bwMode="auto">
          <a:xfrm>
            <a:off x="6692900" y="5114925"/>
            <a:ext cx="230188" cy="825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2" name="Line 34"/>
          <p:cNvSpPr>
            <a:spLocks noChangeShapeType="1"/>
          </p:cNvSpPr>
          <p:nvPr/>
        </p:nvSpPr>
        <p:spPr bwMode="auto">
          <a:xfrm>
            <a:off x="6748463" y="5224463"/>
            <a:ext cx="117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3" name="Line 35"/>
          <p:cNvSpPr>
            <a:spLocks noChangeShapeType="1"/>
          </p:cNvSpPr>
          <p:nvPr/>
        </p:nvSpPr>
        <p:spPr bwMode="auto">
          <a:xfrm>
            <a:off x="6748463" y="5391150"/>
            <a:ext cx="117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4" name="Line 36"/>
          <p:cNvSpPr>
            <a:spLocks noChangeShapeType="1"/>
          </p:cNvSpPr>
          <p:nvPr/>
        </p:nvSpPr>
        <p:spPr bwMode="auto">
          <a:xfrm>
            <a:off x="6748463" y="5556250"/>
            <a:ext cx="117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5" name="Line 37"/>
          <p:cNvSpPr>
            <a:spLocks noChangeShapeType="1"/>
          </p:cNvSpPr>
          <p:nvPr/>
        </p:nvSpPr>
        <p:spPr bwMode="auto">
          <a:xfrm>
            <a:off x="6748463" y="5721350"/>
            <a:ext cx="117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6" name="Rectangle 38"/>
          <p:cNvSpPr>
            <a:spLocks noChangeArrowheads="1"/>
          </p:cNvSpPr>
          <p:nvPr/>
        </p:nvSpPr>
        <p:spPr bwMode="auto">
          <a:xfrm>
            <a:off x="7185025" y="5114925"/>
            <a:ext cx="201613" cy="6064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7" name="Rectangle 39"/>
          <p:cNvSpPr>
            <a:spLocks noChangeArrowheads="1"/>
          </p:cNvSpPr>
          <p:nvPr/>
        </p:nvSpPr>
        <p:spPr bwMode="auto">
          <a:xfrm>
            <a:off x="7589838" y="5114925"/>
            <a:ext cx="260350" cy="6064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8" name="Line 40"/>
          <p:cNvSpPr>
            <a:spLocks noChangeShapeType="1"/>
          </p:cNvSpPr>
          <p:nvPr/>
        </p:nvSpPr>
        <p:spPr bwMode="auto">
          <a:xfrm>
            <a:off x="7646988" y="5224463"/>
            <a:ext cx="115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69" name="Line 41"/>
          <p:cNvSpPr>
            <a:spLocks noChangeShapeType="1"/>
          </p:cNvSpPr>
          <p:nvPr/>
        </p:nvSpPr>
        <p:spPr bwMode="auto">
          <a:xfrm>
            <a:off x="7646988" y="5391150"/>
            <a:ext cx="115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76" name="Line 48"/>
          <p:cNvSpPr>
            <a:spLocks noChangeShapeType="1"/>
          </p:cNvSpPr>
          <p:nvPr/>
        </p:nvSpPr>
        <p:spPr bwMode="auto">
          <a:xfrm>
            <a:off x="7242175" y="5224463"/>
            <a:ext cx="11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77" name="Line 49"/>
          <p:cNvSpPr>
            <a:spLocks noChangeShapeType="1"/>
          </p:cNvSpPr>
          <p:nvPr/>
        </p:nvSpPr>
        <p:spPr bwMode="auto">
          <a:xfrm>
            <a:off x="7242175" y="5391150"/>
            <a:ext cx="11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78" name="Line 50"/>
          <p:cNvSpPr>
            <a:spLocks noChangeShapeType="1"/>
          </p:cNvSpPr>
          <p:nvPr/>
        </p:nvSpPr>
        <p:spPr bwMode="auto">
          <a:xfrm>
            <a:off x="7242175" y="5556250"/>
            <a:ext cx="11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80" name="Line 52"/>
          <p:cNvSpPr>
            <a:spLocks noChangeShapeType="1"/>
          </p:cNvSpPr>
          <p:nvPr/>
        </p:nvSpPr>
        <p:spPr bwMode="auto">
          <a:xfrm>
            <a:off x="7646988" y="5554663"/>
            <a:ext cx="115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86" name="Text Box 58"/>
          <p:cNvSpPr txBox="1">
            <a:spLocks noChangeArrowheads="1"/>
          </p:cNvSpPr>
          <p:nvPr/>
        </p:nvSpPr>
        <p:spPr bwMode="auto">
          <a:xfrm>
            <a:off x="4284663" y="5373688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78587" name="Line 59"/>
          <p:cNvSpPr>
            <a:spLocks noChangeShapeType="1"/>
          </p:cNvSpPr>
          <p:nvPr/>
        </p:nvSpPr>
        <p:spPr bwMode="auto">
          <a:xfrm>
            <a:off x="6111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88" name="Text Box 60"/>
          <p:cNvSpPr txBox="1">
            <a:spLocks noChangeArrowheads="1"/>
          </p:cNvSpPr>
          <p:nvPr/>
        </p:nvSpPr>
        <p:spPr bwMode="auto">
          <a:xfrm>
            <a:off x="971550" y="4572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0">
                <a:latin typeface="Times New Roman" pitchFamily="18" charset="0"/>
                <a:cs typeface="Times New Roman" pitchFamily="18" charset="0"/>
              </a:rPr>
              <a:t>queries</a:t>
            </a:r>
          </a:p>
        </p:txBody>
      </p:sp>
      <p:sp>
        <p:nvSpPr>
          <p:cNvPr id="278589" name="Line 61"/>
          <p:cNvSpPr>
            <a:spLocks noChangeShapeType="1"/>
          </p:cNvSpPr>
          <p:nvPr/>
        </p:nvSpPr>
        <p:spPr bwMode="auto">
          <a:xfrm>
            <a:off x="7556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90" name="Line 62"/>
          <p:cNvSpPr>
            <a:spLocks noChangeShapeType="1"/>
          </p:cNvSpPr>
          <p:nvPr/>
        </p:nvSpPr>
        <p:spPr bwMode="auto">
          <a:xfrm>
            <a:off x="90011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323850" y="3716338"/>
            <a:ext cx="8424863" cy="792162"/>
            <a:chOff x="204" y="2341"/>
            <a:chExt cx="5307" cy="499"/>
          </a:xfrm>
        </p:grpSpPr>
        <p:sp>
          <p:nvSpPr>
            <p:cNvPr id="278537" name="Text Box 9"/>
            <p:cNvSpPr txBox="1">
              <a:spLocks noChangeArrowheads="1"/>
            </p:cNvSpPr>
            <p:nvPr/>
          </p:nvSpPr>
          <p:spPr bwMode="auto">
            <a:xfrm>
              <a:off x="2744" y="234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1" name="Rectangle 63"/>
            <p:cNvSpPr>
              <a:spLocks noChangeArrowheads="1"/>
            </p:cNvSpPr>
            <p:nvPr/>
          </p:nvSpPr>
          <p:spPr bwMode="auto">
            <a:xfrm>
              <a:off x="204" y="2341"/>
              <a:ext cx="2086" cy="499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3" name="Rectangle 65"/>
            <p:cNvSpPr>
              <a:spLocks noChangeArrowheads="1"/>
            </p:cNvSpPr>
            <p:nvPr/>
          </p:nvSpPr>
          <p:spPr bwMode="auto">
            <a:xfrm>
              <a:off x="3651" y="2341"/>
              <a:ext cx="1860" cy="499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4" name="Rectangle 66"/>
            <p:cNvSpPr>
              <a:spLocks noChangeArrowheads="1"/>
            </p:cNvSpPr>
            <p:nvPr/>
          </p:nvSpPr>
          <p:spPr bwMode="auto">
            <a:xfrm>
              <a:off x="4938" y="2387"/>
              <a:ext cx="127" cy="3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5" name="Rectangle 67"/>
            <p:cNvSpPr>
              <a:spLocks noChangeArrowheads="1"/>
            </p:cNvSpPr>
            <p:nvPr/>
          </p:nvSpPr>
          <p:spPr bwMode="auto">
            <a:xfrm>
              <a:off x="5193" y="2387"/>
              <a:ext cx="164" cy="3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6" name="Line 68"/>
            <p:cNvSpPr>
              <a:spLocks noChangeShapeType="1"/>
            </p:cNvSpPr>
            <p:nvPr/>
          </p:nvSpPr>
          <p:spPr bwMode="auto">
            <a:xfrm>
              <a:off x="5229" y="2456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7" name="Line 69"/>
            <p:cNvSpPr>
              <a:spLocks noChangeShapeType="1"/>
            </p:cNvSpPr>
            <p:nvPr/>
          </p:nvSpPr>
          <p:spPr bwMode="auto">
            <a:xfrm>
              <a:off x="5229" y="2561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8" name="Line 70"/>
            <p:cNvSpPr>
              <a:spLocks noChangeShapeType="1"/>
            </p:cNvSpPr>
            <p:nvPr/>
          </p:nvSpPr>
          <p:spPr bwMode="auto">
            <a:xfrm>
              <a:off x="4974" y="2456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599" name="Line 71"/>
            <p:cNvSpPr>
              <a:spLocks noChangeShapeType="1"/>
            </p:cNvSpPr>
            <p:nvPr/>
          </p:nvSpPr>
          <p:spPr bwMode="auto">
            <a:xfrm>
              <a:off x="4974" y="2561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00" name="Line 72"/>
            <p:cNvSpPr>
              <a:spLocks noChangeShapeType="1"/>
            </p:cNvSpPr>
            <p:nvPr/>
          </p:nvSpPr>
          <p:spPr bwMode="auto">
            <a:xfrm>
              <a:off x="4974" y="2665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01" name="Line 73"/>
            <p:cNvSpPr>
              <a:spLocks noChangeShapeType="1"/>
            </p:cNvSpPr>
            <p:nvPr/>
          </p:nvSpPr>
          <p:spPr bwMode="auto">
            <a:xfrm>
              <a:off x="5229" y="2664"/>
              <a:ext cx="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02" name="Rectangle 74"/>
            <p:cNvSpPr>
              <a:spLocks noChangeArrowheads="1"/>
            </p:cNvSpPr>
            <p:nvPr/>
          </p:nvSpPr>
          <p:spPr bwMode="auto">
            <a:xfrm>
              <a:off x="1882" y="2478"/>
              <a:ext cx="156" cy="27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03" name="Line 75"/>
            <p:cNvSpPr>
              <a:spLocks noChangeShapeType="1"/>
            </p:cNvSpPr>
            <p:nvPr/>
          </p:nvSpPr>
          <p:spPr bwMode="auto">
            <a:xfrm>
              <a:off x="1921" y="2547"/>
              <a:ext cx="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04" name="Line 76"/>
            <p:cNvSpPr>
              <a:spLocks noChangeShapeType="1"/>
            </p:cNvSpPr>
            <p:nvPr/>
          </p:nvSpPr>
          <p:spPr bwMode="auto">
            <a:xfrm>
              <a:off x="1921" y="2652"/>
              <a:ext cx="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 rot="-5400000">
              <a:off x="609" y="2254"/>
              <a:ext cx="155" cy="694"/>
              <a:chOff x="657" y="1752"/>
              <a:chExt cx="155" cy="694"/>
            </a:xfrm>
          </p:grpSpPr>
          <p:sp>
            <p:nvSpPr>
              <p:cNvPr id="278605" name="Rectangle 77"/>
              <p:cNvSpPr>
                <a:spLocks noChangeArrowheads="1"/>
              </p:cNvSpPr>
              <p:nvPr/>
            </p:nvSpPr>
            <p:spPr bwMode="auto">
              <a:xfrm>
                <a:off x="657" y="1752"/>
                <a:ext cx="155" cy="69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06" name="Line 78"/>
              <p:cNvSpPr>
                <a:spLocks noChangeShapeType="1"/>
              </p:cNvSpPr>
              <p:nvPr/>
            </p:nvSpPr>
            <p:spPr bwMode="auto">
              <a:xfrm>
                <a:off x="695" y="1821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07" name="Line 79"/>
              <p:cNvSpPr>
                <a:spLocks noChangeShapeType="1"/>
              </p:cNvSpPr>
              <p:nvPr/>
            </p:nvSpPr>
            <p:spPr bwMode="auto">
              <a:xfrm>
                <a:off x="695" y="1926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08" name="Line 80"/>
              <p:cNvSpPr>
                <a:spLocks noChangeShapeType="1"/>
              </p:cNvSpPr>
              <p:nvPr/>
            </p:nvSpPr>
            <p:spPr bwMode="auto">
              <a:xfrm>
                <a:off x="695" y="203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09" name="Line 81"/>
              <p:cNvSpPr>
                <a:spLocks noChangeShapeType="1"/>
              </p:cNvSpPr>
              <p:nvPr/>
            </p:nvSpPr>
            <p:spPr bwMode="auto">
              <a:xfrm>
                <a:off x="695" y="2134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10" name="Line 82"/>
              <p:cNvSpPr>
                <a:spLocks noChangeShapeType="1"/>
              </p:cNvSpPr>
              <p:nvPr/>
            </p:nvSpPr>
            <p:spPr bwMode="auto">
              <a:xfrm>
                <a:off x="695" y="2238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11" name="Line 83"/>
              <p:cNvSpPr>
                <a:spLocks noChangeShapeType="1"/>
              </p:cNvSpPr>
              <p:nvPr/>
            </p:nvSpPr>
            <p:spPr bwMode="auto">
              <a:xfrm>
                <a:off x="695" y="2342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8613" name="Text Box 85"/>
            <p:cNvSpPr txBox="1">
              <a:spLocks noChangeArrowheads="1"/>
            </p:cNvSpPr>
            <p:nvPr/>
          </p:nvSpPr>
          <p:spPr bwMode="auto">
            <a:xfrm>
              <a:off x="2426" y="2341"/>
              <a:ext cx="1027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Index-List </a:t>
              </a:r>
            </a:p>
            <a:p>
              <a:pPr>
                <a:lnSpc>
                  <a:spcPct val="80000"/>
                </a:lnSpc>
              </a:pPr>
              <a:r>
                <a:rPr lang="de-DE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Caches</a:t>
              </a:r>
            </a:p>
          </p:txBody>
        </p:sp>
      </p:grpSp>
      <p:sp>
        <p:nvSpPr>
          <p:cNvPr id="278617" name="Line 89"/>
          <p:cNvSpPr>
            <a:spLocks noChangeShapeType="1"/>
          </p:cNvSpPr>
          <p:nvPr/>
        </p:nvSpPr>
        <p:spPr bwMode="auto">
          <a:xfrm>
            <a:off x="10429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18" name="Line 90"/>
          <p:cNvSpPr>
            <a:spLocks noChangeShapeType="1"/>
          </p:cNvSpPr>
          <p:nvPr/>
        </p:nvSpPr>
        <p:spPr bwMode="auto">
          <a:xfrm>
            <a:off x="14747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19" name="Line 91"/>
          <p:cNvSpPr>
            <a:spLocks noChangeShapeType="1"/>
          </p:cNvSpPr>
          <p:nvPr/>
        </p:nvSpPr>
        <p:spPr bwMode="auto">
          <a:xfrm>
            <a:off x="16192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0" name="Line 92"/>
          <p:cNvSpPr>
            <a:spLocks noChangeShapeType="1"/>
          </p:cNvSpPr>
          <p:nvPr/>
        </p:nvSpPr>
        <p:spPr bwMode="auto">
          <a:xfrm>
            <a:off x="20510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1" name="Line 93"/>
          <p:cNvSpPr>
            <a:spLocks noChangeShapeType="1"/>
          </p:cNvSpPr>
          <p:nvPr/>
        </p:nvSpPr>
        <p:spPr bwMode="auto">
          <a:xfrm>
            <a:off x="219551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2" name="Line 94"/>
          <p:cNvSpPr>
            <a:spLocks noChangeShapeType="1"/>
          </p:cNvSpPr>
          <p:nvPr/>
        </p:nvSpPr>
        <p:spPr bwMode="auto">
          <a:xfrm>
            <a:off x="2555875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3" name="Line 95"/>
          <p:cNvSpPr>
            <a:spLocks noChangeShapeType="1"/>
          </p:cNvSpPr>
          <p:nvPr/>
        </p:nvSpPr>
        <p:spPr bwMode="auto">
          <a:xfrm>
            <a:off x="291623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4" name="Line 96"/>
          <p:cNvSpPr>
            <a:spLocks noChangeShapeType="1"/>
          </p:cNvSpPr>
          <p:nvPr/>
        </p:nvSpPr>
        <p:spPr bwMode="auto">
          <a:xfrm>
            <a:off x="3203575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5" name="Line 97"/>
          <p:cNvSpPr>
            <a:spLocks noChangeShapeType="1"/>
          </p:cNvSpPr>
          <p:nvPr/>
        </p:nvSpPr>
        <p:spPr bwMode="auto">
          <a:xfrm>
            <a:off x="5940425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6" name="Line 98"/>
          <p:cNvSpPr>
            <a:spLocks noChangeShapeType="1"/>
          </p:cNvSpPr>
          <p:nvPr/>
        </p:nvSpPr>
        <p:spPr bwMode="auto">
          <a:xfrm>
            <a:off x="60848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27" name="Line 99"/>
          <p:cNvSpPr>
            <a:spLocks noChangeShapeType="1"/>
          </p:cNvSpPr>
          <p:nvPr/>
        </p:nvSpPr>
        <p:spPr bwMode="auto">
          <a:xfrm>
            <a:off x="62293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1" name="Line 103"/>
          <p:cNvSpPr>
            <a:spLocks noChangeShapeType="1"/>
          </p:cNvSpPr>
          <p:nvPr/>
        </p:nvSpPr>
        <p:spPr bwMode="auto">
          <a:xfrm>
            <a:off x="73802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2" name="Line 104"/>
          <p:cNvSpPr>
            <a:spLocks noChangeShapeType="1"/>
          </p:cNvSpPr>
          <p:nvPr/>
        </p:nvSpPr>
        <p:spPr bwMode="auto">
          <a:xfrm>
            <a:off x="75247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6" name="Line 108"/>
          <p:cNvSpPr>
            <a:spLocks noChangeShapeType="1"/>
          </p:cNvSpPr>
          <p:nvPr/>
        </p:nvSpPr>
        <p:spPr bwMode="auto">
          <a:xfrm>
            <a:off x="665956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7" name="Line 109"/>
          <p:cNvSpPr>
            <a:spLocks noChangeShapeType="1"/>
          </p:cNvSpPr>
          <p:nvPr/>
        </p:nvSpPr>
        <p:spPr bwMode="auto">
          <a:xfrm>
            <a:off x="6804025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8" name="Line 110"/>
          <p:cNvSpPr>
            <a:spLocks noChangeShapeType="1"/>
          </p:cNvSpPr>
          <p:nvPr/>
        </p:nvSpPr>
        <p:spPr bwMode="auto">
          <a:xfrm>
            <a:off x="69484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39" name="Line 111"/>
          <p:cNvSpPr>
            <a:spLocks noChangeShapeType="1"/>
          </p:cNvSpPr>
          <p:nvPr/>
        </p:nvSpPr>
        <p:spPr bwMode="auto">
          <a:xfrm>
            <a:off x="7883525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0" name="Line 112"/>
          <p:cNvSpPr>
            <a:spLocks noChangeShapeType="1"/>
          </p:cNvSpPr>
          <p:nvPr/>
        </p:nvSpPr>
        <p:spPr bwMode="auto">
          <a:xfrm>
            <a:off x="80279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1" name="Line 113"/>
          <p:cNvSpPr>
            <a:spLocks noChangeShapeType="1"/>
          </p:cNvSpPr>
          <p:nvPr/>
        </p:nvSpPr>
        <p:spPr bwMode="auto">
          <a:xfrm>
            <a:off x="845978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2" name="Line 114"/>
          <p:cNvSpPr>
            <a:spLocks noChangeShapeType="1"/>
          </p:cNvSpPr>
          <p:nvPr/>
        </p:nvSpPr>
        <p:spPr bwMode="auto">
          <a:xfrm>
            <a:off x="8604250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3" name="Text Box 115"/>
          <p:cNvSpPr txBox="1">
            <a:spLocks noChangeArrowheads="1"/>
          </p:cNvSpPr>
          <p:nvPr/>
        </p:nvSpPr>
        <p:spPr bwMode="auto">
          <a:xfrm>
            <a:off x="6804025" y="528637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0">
                <a:latin typeface="Times New Roman" pitchFamily="18" charset="0"/>
                <a:cs typeface="Times New Roman" pitchFamily="18" charset="0"/>
              </a:rPr>
              <a:t>queries</a:t>
            </a:r>
          </a:p>
        </p:txBody>
      </p:sp>
      <p:sp>
        <p:nvSpPr>
          <p:cNvPr id="278644" name="Rectangle 116"/>
          <p:cNvSpPr>
            <a:spLocks noChangeArrowheads="1"/>
          </p:cNvSpPr>
          <p:nvPr/>
        </p:nvSpPr>
        <p:spPr bwMode="auto">
          <a:xfrm>
            <a:off x="323850" y="2565400"/>
            <a:ext cx="31686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5" name="Rectangle 117"/>
          <p:cNvSpPr>
            <a:spLocks noChangeArrowheads="1"/>
          </p:cNvSpPr>
          <p:nvPr/>
        </p:nvSpPr>
        <p:spPr bwMode="auto">
          <a:xfrm>
            <a:off x="5795963" y="2565400"/>
            <a:ext cx="29527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46" name="Text Box 118"/>
          <p:cNvSpPr txBox="1">
            <a:spLocks noChangeArrowheads="1"/>
          </p:cNvSpPr>
          <p:nvPr/>
        </p:nvSpPr>
        <p:spPr bwMode="auto">
          <a:xfrm>
            <a:off x="6877050" y="5949950"/>
            <a:ext cx="1765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Index Server</a:t>
            </a:r>
          </a:p>
        </p:txBody>
      </p:sp>
      <p:sp>
        <p:nvSpPr>
          <p:cNvPr id="278647" name="Text Box 119"/>
          <p:cNvSpPr txBox="1">
            <a:spLocks noChangeArrowheads="1"/>
          </p:cNvSpPr>
          <p:nvPr/>
        </p:nvSpPr>
        <p:spPr bwMode="auto">
          <a:xfrm>
            <a:off x="6156325" y="2636838"/>
            <a:ext cx="2228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Query Processor</a:t>
            </a:r>
          </a:p>
        </p:txBody>
      </p:sp>
      <p:sp>
        <p:nvSpPr>
          <p:cNvPr id="278648" name="Text Box 120"/>
          <p:cNvSpPr txBox="1">
            <a:spLocks noChangeArrowheads="1"/>
          </p:cNvSpPr>
          <p:nvPr/>
        </p:nvSpPr>
        <p:spPr bwMode="auto">
          <a:xfrm>
            <a:off x="684213" y="2636838"/>
            <a:ext cx="2228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Query Processor</a:t>
            </a:r>
          </a:p>
        </p:txBody>
      </p:sp>
      <p:sp>
        <p:nvSpPr>
          <p:cNvPr id="278651" name="AutoShape 123"/>
          <p:cNvSpPr>
            <a:spLocks noChangeArrowheads="1"/>
          </p:cNvSpPr>
          <p:nvPr/>
        </p:nvSpPr>
        <p:spPr bwMode="auto">
          <a:xfrm>
            <a:off x="1835150" y="3213100"/>
            <a:ext cx="287338" cy="1439863"/>
          </a:xfrm>
          <a:prstGeom prst="downArrow">
            <a:avLst>
              <a:gd name="adj1" fmla="val 50000"/>
              <a:gd name="adj2" fmla="val 125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53" name="AutoShape 125"/>
          <p:cNvSpPr>
            <a:spLocks noChangeArrowheads="1"/>
          </p:cNvSpPr>
          <p:nvPr/>
        </p:nvSpPr>
        <p:spPr bwMode="auto">
          <a:xfrm>
            <a:off x="7164388" y="3213100"/>
            <a:ext cx="287337" cy="1439863"/>
          </a:xfrm>
          <a:prstGeom prst="downArrow">
            <a:avLst>
              <a:gd name="adj1" fmla="val 50000"/>
              <a:gd name="adj2" fmla="val 125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250825" y="1268413"/>
            <a:ext cx="8497888" cy="792162"/>
            <a:chOff x="158" y="799"/>
            <a:chExt cx="5353" cy="499"/>
          </a:xfrm>
        </p:grpSpPr>
        <p:sp>
          <p:nvSpPr>
            <p:cNvPr id="278614" name="Rectangle 86"/>
            <p:cNvSpPr>
              <a:spLocks noChangeArrowheads="1"/>
            </p:cNvSpPr>
            <p:nvPr/>
          </p:nvSpPr>
          <p:spPr bwMode="auto">
            <a:xfrm>
              <a:off x="158" y="845"/>
              <a:ext cx="2087" cy="453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15" name="Rectangle 87"/>
            <p:cNvSpPr>
              <a:spLocks noChangeArrowheads="1"/>
            </p:cNvSpPr>
            <p:nvPr/>
          </p:nvSpPr>
          <p:spPr bwMode="auto">
            <a:xfrm>
              <a:off x="3651" y="845"/>
              <a:ext cx="1860" cy="453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16" name="Text Box 88"/>
            <p:cNvSpPr txBox="1">
              <a:spLocks noChangeArrowheads="1"/>
            </p:cNvSpPr>
            <p:nvPr/>
          </p:nvSpPr>
          <p:spPr bwMode="auto">
            <a:xfrm>
              <a:off x="2336" y="799"/>
              <a:ext cx="1285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Query-Result </a:t>
              </a:r>
            </a:p>
            <a:p>
              <a:pPr>
                <a:lnSpc>
                  <a:spcPct val="80000"/>
                </a:lnSpc>
              </a:pPr>
              <a:r>
                <a:rPr lang="de-DE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Caches</a:t>
              </a:r>
            </a:p>
          </p:txBody>
        </p:sp>
        <p:sp>
          <p:nvSpPr>
            <p:cNvPr id="278654" name="Text Box 126"/>
            <p:cNvSpPr txBox="1">
              <a:spLocks noChangeArrowheads="1"/>
            </p:cNvSpPr>
            <p:nvPr/>
          </p:nvSpPr>
          <p:spPr bwMode="auto">
            <a:xfrm>
              <a:off x="204" y="845"/>
              <a:ext cx="3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  <a:cs typeface="Times New Roman" pitchFamily="18" charset="0"/>
                </a:rPr>
                <a:t>a b:</a:t>
              </a:r>
            </a:p>
          </p:txBody>
        </p:sp>
        <p:sp>
          <p:nvSpPr>
            <p:cNvPr id="278655" name="Text Box 127"/>
            <p:cNvSpPr txBox="1">
              <a:spLocks noChangeArrowheads="1"/>
            </p:cNvSpPr>
            <p:nvPr/>
          </p:nvSpPr>
          <p:spPr bwMode="auto">
            <a:xfrm>
              <a:off x="657" y="845"/>
              <a:ext cx="4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  <a:cs typeface="Times New Roman" pitchFamily="18" charset="0"/>
                </a:rPr>
                <a:t>a c d:</a:t>
              </a:r>
            </a:p>
          </p:txBody>
        </p:sp>
        <p:sp>
          <p:nvSpPr>
            <p:cNvPr id="278656" name="Text Box 128"/>
            <p:cNvSpPr txBox="1">
              <a:spLocks noChangeArrowheads="1"/>
            </p:cNvSpPr>
            <p:nvPr/>
          </p:nvSpPr>
          <p:spPr bwMode="auto">
            <a:xfrm>
              <a:off x="3651" y="845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  <a:cs typeface="Times New Roman" pitchFamily="18" charset="0"/>
                </a:rPr>
                <a:t>e f:</a:t>
              </a:r>
            </a:p>
          </p:txBody>
        </p:sp>
        <p:sp>
          <p:nvSpPr>
            <p:cNvPr id="278657" name="Text Box 129"/>
            <p:cNvSpPr txBox="1">
              <a:spLocks noChangeArrowheads="1"/>
            </p:cNvSpPr>
            <p:nvPr/>
          </p:nvSpPr>
          <p:spPr bwMode="auto">
            <a:xfrm>
              <a:off x="4105" y="845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  <a:cs typeface="Times New Roman" pitchFamily="18" charset="0"/>
                </a:rPr>
                <a:t>g h:</a:t>
              </a:r>
            </a:p>
          </p:txBody>
        </p:sp>
        <p:sp>
          <p:nvSpPr>
            <p:cNvPr id="278658" name="AutoShape 130"/>
            <p:cNvSpPr>
              <a:spLocks noChangeArrowheads="1"/>
            </p:cNvSpPr>
            <p:nvPr/>
          </p:nvSpPr>
          <p:spPr bwMode="auto">
            <a:xfrm>
              <a:off x="204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59" name="AutoShape 131"/>
            <p:cNvSpPr>
              <a:spLocks noChangeArrowheads="1"/>
            </p:cNvSpPr>
            <p:nvPr/>
          </p:nvSpPr>
          <p:spPr bwMode="auto">
            <a:xfrm>
              <a:off x="340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0" name="AutoShape 132"/>
            <p:cNvSpPr>
              <a:spLocks noChangeArrowheads="1"/>
            </p:cNvSpPr>
            <p:nvPr/>
          </p:nvSpPr>
          <p:spPr bwMode="auto">
            <a:xfrm>
              <a:off x="476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1" name="AutoShape 133"/>
            <p:cNvSpPr>
              <a:spLocks noChangeArrowheads="1"/>
            </p:cNvSpPr>
            <p:nvPr/>
          </p:nvSpPr>
          <p:spPr bwMode="auto">
            <a:xfrm>
              <a:off x="794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2" name="AutoShape 134"/>
            <p:cNvSpPr>
              <a:spLocks noChangeArrowheads="1"/>
            </p:cNvSpPr>
            <p:nvPr/>
          </p:nvSpPr>
          <p:spPr bwMode="auto">
            <a:xfrm>
              <a:off x="930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3" name="AutoShape 135"/>
            <p:cNvSpPr>
              <a:spLocks noChangeArrowheads="1"/>
            </p:cNvSpPr>
            <p:nvPr/>
          </p:nvSpPr>
          <p:spPr bwMode="auto">
            <a:xfrm>
              <a:off x="3697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4" name="AutoShape 136"/>
            <p:cNvSpPr>
              <a:spLocks noChangeArrowheads="1"/>
            </p:cNvSpPr>
            <p:nvPr/>
          </p:nvSpPr>
          <p:spPr bwMode="auto">
            <a:xfrm>
              <a:off x="3833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5" name="AutoShape 137"/>
            <p:cNvSpPr>
              <a:spLocks noChangeArrowheads="1"/>
            </p:cNvSpPr>
            <p:nvPr/>
          </p:nvSpPr>
          <p:spPr bwMode="auto">
            <a:xfrm>
              <a:off x="4196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666" name="AutoShape 138"/>
            <p:cNvSpPr>
              <a:spLocks noChangeArrowheads="1"/>
            </p:cNvSpPr>
            <p:nvPr/>
          </p:nvSpPr>
          <p:spPr bwMode="auto">
            <a:xfrm>
              <a:off x="4332" y="1117"/>
              <a:ext cx="91" cy="136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650" name="AutoShape 122"/>
          <p:cNvSpPr>
            <a:spLocks noChangeArrowheads="1"/>
          </p:cNvSpPr>
          <p:nvPr/>
        </p:nvSpPr>
        <p:spPr bwMode="auto">
          <a:xfrm>
            <a:off x="1763713" y="1484313"/>
            <a:ext cx="358775" cy="1081087"/>
          </a:xfrm>
          <a:prstGeom prst="downArrow">
            <a:avLst>
              <a:gd name="adj1" fmla="val 50000"/>
              <a:gd name="adj2" fmla="val 75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52" name="AutoShape 124"/>
          <p:cNvSpPr>
            <a:spLocks noChangeArrowheads="1"/>
          </p:cNvSpPr>
          <p:nvPr/>
        </p:nvSpPr>
        <p:spPr bwMode="auto">
          <a:xfrm>
            <a:off x="7092950" y="1484313"/>
            <a:ext cx="360363" cy="108108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Caching Strategies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145410" y="809625"/>
            <a:ext cx="5615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What is cached?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lists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for individual terms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entire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query results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postings for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multi-term intersections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145410" y="2486025"/>
            <a:ext cx="6401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Where is an item cached?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in RAM of responsible server-farm node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in front-end accelerators or proxy servers</a:t>
            </a:r>
          </a:p>
          <a:p>
            <a:pPr lvl="1" eaLnBrk="1" hangingPunct="1"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as replicas in RAM of all (many) server-farm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145410" y="4132263"/>
            <a:ext cx="86937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are cached items dropped?</a:t>
            </a:r>
          </a:p>
          <a:p>
            <a:pPr lvl="1"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estimate for each item: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 = access-rate / size</a:t>
            </a:r>
          </a:p>
          <a:p>
            <a:pPr lvl="1"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when space is needed, drop item with lowest temperature</a:t>
            </a:r>
          </a:p>
          <a:p>
            <a:pPr lvl="1" eaLnBrk="1" hangingPunct="1"/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  Landlord algorithm [Cao/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Irani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1997, Young 1998], generalizes LRU-k [O‘Neil 1993]</a:t>
            </a:r>
          </a:p>
          <a:p>
            <a:pPr lvl="1"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prefetch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item if its predicted temperature is higher than</a:t>
            </a:r>
          </a:p>
          <a:p>
            <a:pPr lvl="1"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the temperature of the corresponding replacement victims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163" y="549275"/>
            <a:ext cx="1493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8" name="AutoShape 4"/>
          <p:cNvSpPr>
            <a:spLocks noChangeArrowheads="1"/>
          </p:cNvSpPr>
          <p:nvPr/>
        </p:nvSpPr>
        <p:spPr bwMode="auto">
          <a:xfrm>
            <a:off x="179388" y="838200"/>
            <a:ext cx="5184775" cy="576263"/>
          </a:xfrm>
          <a:prstGeom prst="triangle">
            <a:avLst>
              <a:gd name="adj" fmla="val 5000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1042988" y="1414463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2124075" y="1414463"/>
            <a:ext cx="285750" cy="14398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>
            <a:off x="1112838" y="1558925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1112838" y="1774825"/>
            <a:ext cx="144462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1112838" y="1990725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>
            <a:off x="1112838" y="2206625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3275013" y="1414463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283075" y="1414463"/>
            <a:ext cx="287338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>
            <a:off x="4354513" y="1558925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8" name="Line 14"/>
          <p:cNvSpPr>
            <a:spLocks noChangeShapeType="1"/>
          </p:cNvSpPr>
          <p:nvPr/>
        </p:nvSpPr>
        <p:spPr bwMode="auto">
          <a:xfrm>
            <a:off x="4354513" y="1774825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39" name="Line 15"/>
          <p:cNvSpPr>
            <a:spLocks noChangeShapeType="1"/>
          </p:cNvSpPr>
          <p:nvPr/>
        </p:nvSpPr>
        <p:spPr bwMode="auto">
          <a:xfrm>
            <a:off x="2193925" y="1558925"/>
            <a:ext cx="1444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0" name="Line 16"/>
          <p:cNvSpPr>
            <a:spLocks noChangeShapeType="1"/>
          </p:cNvSpPr>
          <p:nvPr/>
        </p:nvSpPr>
        <p:spPr bwMode="auto">
          <a:xfrm>
            <a:off x="2193925" y="1774825"/>
            <a:ext cx="144463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1" name="Line 17"/>
          <p:cNvSpPr>
            <a:spLocks noChangeShapeType="1"/>
          </p:cNvSpPr>
          <p:nvPr/>
        </p:nvSpPr>
        <p:spPr bwMode="auto">
          <a:xfrm>
            <a:off x="2193925" y="1990725"/>
            <a:ext cx="144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2" name="Line 18"/>
          <p:cNvSpPr>
            <a:spLocks noChangeShapeType="1"/>
          </p:cNvSpPr>
          <p:nvPr/>
        </p:nvSpPr>
        <p:spPr bwMode="auto">
          <a:xfrm>
            <a:off x="2193925" y="2206625"/>
            <a:ext cx="14446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3" name="Line 19"/>
          <p:cNvSpPr>
            <a:spLocks noChangeShapeType="1"/>
          </p:cNvSpPr>
          <p:nvPr/>
        </p:nvSpPr>
        <p:spPr bwMode="auto">
          <a:xfrm>
            <a:off x="2193925" y="2422525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4" name="Line 20"/>
          <p:cNvSpPr>
            <a:spLocks noChangeShapeType="1"/>
          </p:cNvSpPr>
          <p:nvPr/>
        </p:nvSpPr>
        <p:spPr bwMode="auto">
          <a:xfrm>
            <a:off x="2193925" y="2638425"/>
            <a:ext cx="144463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5" name="Line 21"/>
          <p:cNvSpPr>
            <a:spLocks noChangeShapeType="1"/>
          </p:cNvSpPr>
          <p:nvPr/>
        </p:nvSpPr>
        <p:spPr bwMode="auto">
          <a:xfrm>
            <a:off x="3346450" y="1558925"/>
            <a:ext cx="144463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6" name="Line 22"/>
          <p:cNvSpPr>
            <a:spLocks noChangeShapeType="1"/>
          </p:cNvSpPr>
          <p:nvPr/>
        </p:nvSpPr>
        <p:spPr bwMode="auto">
          <a:xfrm>
            <a:off x="3346450" y="1774825"/>
            <a:ext cx="144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7" name="Line 23"/>
          <p:cNvSpPr>
            <a:spLocks noChangeShapeType="1"/>
          </p:cNvSpPr>
          <p:nvPr/>
        </p:nvSpPr>
        <p:spPr bwMode="auto">
          <a:xfrm>
            <a:off x="3346450" y="1990725"/>
            <a:ext cx="14446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8" name="Line 24"/>
          <p:cNvSpPr>
            <a:spLocks noChangeShapeType="1"/>
          </p:cNvSpPr>
          <p:nvPr/>
        </p:nvSpPr>
        <p:spPr bwMode="auto">
          <a:xfrm>
            <a:off x="3346450" y="2206625"/>
            <a:ext cx="144463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9" name="Text Box 25"/>
          <p:cNvSpPr txBox="1">
            <a:spLocks noChangeArrowheads="1"/>
          </p:cNvSpPr>
          <p:nvPr/>
        </p:nvSpPr>
        <p:spPr bwMode="auto">
          <a:xfrm>
            <a:off x="2477869" y="2997200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50" name="Text Box 26"/>
          <p:cNvSpPr txBox="1">
            <a:spLocks noChangeArrowheads="1"/>
          </p:cNvSpPr>
          <p:nvPr/>
        </p:nvSpPr>
        <p:spPr bwMode="auto">
          <a:xfrm>
            <a:off x="5076825" y="2781300"/>
            <a:ext cx="368883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Index-list entries are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hashed onto nodes by docId.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51" name="Text Box 27"/>
          <p:cNvSpPr txBox="1">
            <a:spLocks noChangeArrowheads="1"/>
          </p:cNvSpPr>
          <p:nvPr/>
        </p:nvSpPr>
        <p:spPr bwMode="auto">
          <a:xfrm>
            <a:off x="6127750" y="3789363"/>
            <a:ext cx="27783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Each complete query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run on each node;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results are merged.</a:t>
            </a:r>
            <a:endParaRPr lang="en-US" sz="24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2652" name="Line 28"/>
          <p:cNvSpPr>
            <a:spLocks noChangeShapeType="1"/>
          </p:cNvSpPr>
          <p:nvPr/>
        </p:nvSpPr>
        <p:spPr bwMode="auto">
          <a:xfrm flipH="1">
            <a:off x="1692275" y="28527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53" name="Line 29"/>
          <p:cNvSpPr>
            <a:spLocks noChangeShapeType="1"/>
          </p:cNvSpPr>
          <p:nvPr/>
        </p:nvSpPr>
        <p:spPr bwMode="auto">
          <a:xfrm>
            <a:off x="2771775" y="28527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54" name="Text Box 30"/>
          <p:cNvSpPr txBox="1">
            <a:spLocks noChangeArrowheads="1"/>
          </p:cNvSpPr>
          <p:nvPr/>
        </p:nvSpPr>
        <p:spPr bwMode="auto">
          <a:xfrm>
            <a:off x="5416550" y="5475288"/>
            <a:ext cx="347082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Perfect load balance,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embarrasingly scalable,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easy maintenance.</a:t>
            </a:r>
            <a:endParaRPr lang="en-US" sz="2400" b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850" y="3573463"/>
            <a:ext cx="4967288" cy="2376487"/>
            <a:chOff x="204" y="2251"/>
            <a:chExt cx="3129" cy="1497"/>
          </a:xfrm>
        </p:grpSpPr>
        <p:sp>
          <p:nvSpPr>
            <p:cNvPr id="282656" name="Rectangle 32"/>
            <p:cNvSpPr>
              <a:spLocks noChangeArrowheads="1"/>
            </p:cNvSpPr>
            <p:nvPr/>
          </p:nvSpPr>
          <p:spPr bwMode="auto">
            <a:xfrm>
              <a:off x="204" y="2251"/>
              <a:ext cx="1315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2657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342"/>
              <a:ext cx="54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658" name="Rectangle 34"/>
            <p:cNvSpPr>
              <a:spLocks noChangeArrowheads="1"/>
            </p:cNvSpPr>
            <p:nvPr/>
          </p:nvSpPr>
          <p:spPr bwMode="auto">
            <a:xfrm>
              <a:off x="296" y="2840"/>
              <a:ext cx="180" cy="68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59" name="Rectangle 35"/>
            <p:cNvSpPr>
              <a:spLocks noChangeArrowheads="1"/>
            </p:cNvSpPr>
            <p:nvPr/>
          </p:nvSpPr>
          <p:spPr bwMode="auto">
            <a:xfrm>
              <a:off x="612" y="2840"/>
              <a:ext cx="180" cy="90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0" name="Line 36"/>
            <p:cNvSpPr>
              <a:spLocks noChangeShapeType="1"/>
            </p:cNvSpPr>
            <p:nvPr/>
          </p:nvSpPr>
          <p:spPr bwMode="auto">
            <a:xfrm>
              <a:off x="340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1" name="Line 37"/>
            <p:cNvSpPr>
              <a:spLocks noChangeShapeType="1"/>
            </p:cNvSpPr>
            <p:nvPr/>
          </p:nvSpPr>
          <p:spPr bwMode="auto">
            <a:xfrm>
              <a:off x="340" y="3067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2" name="Line 38"/>
            <p:cNvSpPr>
              <a:spLocks noChangeShapeType="1"/>
            </p:cNvSpPr>
            <p:nvPr/>
          </p:nvSpPr>
          <p:spPr bwMode="auto">
            <a:xfrm>
              <a:off x="340" y="3203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3" name="Line 39"/>
            <p:cNvSpPr>
              <a:spLocks noChangeShapeType="1"/>
            </p:cNvSpPr>
            <p:nvPr/>
          </p:nvSpPr>
          <p:spPr bwMode="auto">
            <a:xfrm>
              <a:off x="340" y="3339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4" name="Rectangle 40"/>
            <p:cNvSpPr>
              <a:spLocks noChangeArrowheads="1"/>
            </p:cNvSpPr>
            <p:nvPr/>
          </p:nvSpPr>
          <p:spPr bwMode="auto">
            <a:xfrm>
              <a:off x="930" y="2840"/>
              <a:ext cx="180" cy="68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5" name="Rectangle 41"/>
            <p:cNvSpPr>
              <a:spLocks noChangeArrowheads="1"/>
            </p:cNvSpPr>
            <p:nvPr/>
          </p:nvSpPr>
          <p:spPr bwMode="auto">
            <a:xfrm>
              <a:off x="1247" y="2840"/>
              <a:ext cx="181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6" name="Line 42"/>
            <p:cNvSpPr>
              <a:spLocks noChangeShapeType="1"/>
            </p:cNvSpPr>
            <p:nvPr/>
          </p:nvSpPr>
          <p:spPr bwMode="auto">
            <a:xfrm>
              <a:off x="1292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7" name="Line 43"/>
            <p:cNvSpPr>
              <a:spLocks noChangeShapeType="1"/>
            </p:cNvSpPr>
            <p:nvPr/>
          </p:nvSpPr>
          <p:spPr bwMode="auto">
            <a:xfrm>
              <a:off x="1292" y="3067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8" name="Line 44"/>
            <p:cNvSpPr>
              <a:spLocks noChangeShapeType="1"/>
            </p:cNvSpPr>
            <p:nvPr/>
          </p:nvSpPr>
          <p:spPr bwMode="auto">
            <a:xfrm>
              <a:off x="656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69" name="Line 45"/>
            <p:cNvSpPr>
              <a:spLocks noChangeShapeType="1"/>
            </p:cNvSpPr>
            <p:nvPr/>
          </p:nvSpPr>
          <p:spPr bwMode="auto">
            <a:xfrm>
              <a:off x="656" y="3067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0" name="Line 46"/>
            <p:cNvSpPr>
              <a:spLocks noChangeShapeType="1"/>
            </p:cNvSpPr>
            <p:nvPr/>
          </p:nvSpPr>
          <p:spPr bwMode="auto">
            <a:xfrm>
              <a:off x="656" y="3203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1" name="Line 47"/>
            <p:cNvSpPr>
              <a:spLocks noChangeShapeType="1"/>
            </p:cNvSpPr>
            <p:nvPr/>
          </p:nvSpPr>
          <p:spPr bwMode="auto">
            <a:xfrm>
              <a:off x="656" y="3339"/>
              <a:ext cx="91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2" name="Line 48"/>
            <p:cNvSpPr>
              <a:spLocks noChangeShapeType="1"/>
            </p:cNvSpPr>
            <p:nvPr/>
          </p:nvSpPr>
          <p:spPr bwMode="auto">
            <a:xfrm>
              <a:off x="656" y="3475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3" name="Line 49"/>
            <p:cNvSpPr>
              <a:spLocks noChangeShapeType="1"/>
            </p:cNvSpPr>
            <p:nvPr/>
          </p:nvSpPr>
          <p:spPr bwMode="auto">
            <a:xfrm>
              <a:off x="656" y="3611"/>
              <a:ext cx="91" cy="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4" name="Line 50"/>
            <p:cNvSpPr>
              <a:spLocks noChangeShapeType="1"/>
            </p:cNvSpPr>
            <p:nvPr/>
          </p:nvSpPr>
          <p:spPr bwMode="auto">
            <a:xfrm>
              <a:off x="975" y="2931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5" name="Line 51"/>
            <p:cNvSpPr>
              <a:spLocks noChangeShapeType="1"/>
            </p:cNvSpPr>
            <p:nvPr/>
          </p:nvSpPr>
          <p:spPr bwMode="auto">
            <a:xfrm>
              <a:off x="975" y="3067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6" name="Line 52"/>
            <p:cNvSpPr>
              <a:spLocks noChangeShapeType="1"/>
            </p:cNvSpPr>
            <p:nvPr/>
          </p:nvSpPr>
          <p:spPr bwMode="auto">
            <a:xfrm>
              <a:off x="975" y="3203"/>
              <a:ext cx="91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7" name="Line 53"/>
            <p:cNvSpPr>
              <a:spLocks noChangeShapeType="1"/>
            </p:cNvSpPr>
            <p:nvPr/>
          </p:nvSpPr>
          <p:spPr bwMode="auto">
            <a:xfrm>
              <a:off x="975" y="3339"/>
              <a:ext cx="91" cy="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78" name="Rectangle 54"/>
            <p:cNvSpPr>
              <a:spLocks noChangeArrowheads="1"/>
            </p:cNvSpPr>
            <p:nvPr/>
          </p:nvSpPr>
          <p:spPr bwMode="auto">
            <a:xfrm>
              <a:off x="2018" y="2251"/>
              <a:ext cx="1315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2679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5" y="2342"/>
              <a:ext cx="54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680" name="Rectangle 56"/>
            <p:cNvSpPr>
              <a:spLocks noChangeArrowheads="1"/>
            </p:cNvSpPr>
            <p:nvPr/>
          </p:nvSpPr>
          <p:spPr bwMode="auto">
            <a:xfrm>
              <a:off x="2110" y="2840"/>
              <a:ext cx="180" cy="68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1" name="Rectangle 57"/>
            <p:cNvSpPr>
              <a:spLocks noChangeArrowheads="1"/>
            </p:cNvSpPr>
            <p:nvPr/>
          </p:nvSpPr>
          <p:spPr bwMode="auto">
            <a:xfrm>
              <a:off x="2426" y="2840"/>
              <a:ext cx="180" cy="90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2" name="Line 58"/>
            <p:cNvSpPr>
              <a:spLocks noChangeShapeType="1"/>
            </p:cNvSpPr>
            <p:nvPr/>
          </p:nvSpPr>
          <p:spPr bwMode="auto">
            <a:xfrm>
              <a:off x="2154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3" name="Line 59"/>
            <p:cNvSpPr>
              <a:spLocks noChangeShapeType="1"/>
            </p:cNvSpPr>
            <p:nvPr/>
          </p:nvSpPr>
          <p:spPr bwMode="auto">
            <a:xfrm>
              <a:off x="2154" y="3067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4" name="Line 60"/>
            <p:cNvSpPr>
              <a:spLocks noChangeShapeType="1"/>
            </p:cNvSpPr>
            <p:nvPr/>
          </p:nvSpPr>
          <p:spPr bwMode="auto">
            <a:xfrm>
              <a:off x="2154" y="3203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5" name="Line 61"/>
            <p:cNvSpPr>
              <a:spLocks noChangeShapeType="1"/>
            </p:cNvSpPr>
            <p:nvPr/>
          </p:nvSpPr>
          <p:spPr bwMode="auto">
            <a:xfrm>
              <a:off x="2154" y="3339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6" name="Rectangle 62"/>
            <p:cNvSpPr>
              <a:spLocks noChangeArrowheads="1"/>
            </p:cNvSpPr>
            <p:nvPr/>
          </p:nvSpPr>
          <p:spPr bwMode="auto">
            <a:xfrm>
              <a:off x="2744" y="2840"/>
              <a:ext cx="180" cy="68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7" name="Rectangle 63"/>
            <p:cNvSpPr>
              <a:spLocks noChangeArrowheads="1"/>
            </p:cNvSpPr>
            <p:nvPr/>
          </p:nvSpPr>
          <p:spPr bwMode="auto">
            <a:xfrm>
              <a:off x="3061" y="2840"/>
              <a:ext cx="181" cy="3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8" name="Line 64"/>
            <p:cNvSpPr>
              <a:spLocks noChangeShapeType="1"/>
            </p:cNvSpPr>
            <p:nvPr/>
          </p:nvSpPr>
          <p:spPr bwMode="auto">
            <a:xfrm>
              <a:off x="3106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89" name="Line 65"/>
            <p:cNvSpPr>
              <a:spLocks noChangeShapeType="1"/>
            </p:cNvSpPr>
            <p:nvPr/>
          </p:nvSpPr>
          <p:spPr bwMode="auto">
            <a:xfrm>
              <a:off x="3106" y="3067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0" name="Line 66"/>
            <p:cNvSpPr>
              <a:spLocks noChangeShapeType="1"/>
            </p:cNvSpPr>
            <p:nvPr/>
          </p:nvSpPr>
          <p:spPr bwMode="auto">
            <a:xfrm>
              <a:off x="2470" y="2931"/>
              <a:ext cx="9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1" name="Line 67"/>
            <p:cNvSpPr>
              <a:spLocks noChangeShapeType="1"/>
            </p:cNvSpPr>
            <p:nvPr/>
          </p:nvSpPr>
          <p:spPr bwMode="auto">
            <a:xfrm>
              <a:off x="2470" y="3067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2" name="Line 68"/>
            <p:cNvSpPr>
              <a:spLocks noChangeShapeType="1"/>
            </p:cNvSpPr>
            <p:nvPr/>
          </p:nvSpPr>
          <p:spPr bwMode="auto">
            <a:xfrm>
              <a:off x="2470" y="3203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3" name="Line 69"/>
            <p:cNvSpPr>
              <a:spLocks noChangeShapeType="1"/>
            </p:cNvSpPr>
            <p:nvPr/>
          </p:nvSpPr>
          <p:spPr bwMode="auto">
            <a:xfrm>
              <a:off x="2470" y="3339"/>
              <a:ext cx="91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4" name="Line 70"/>
            <p:cNvSpPr>
              <a:spLocks noChangeShapeType="1"/>
            </p:cNvSpPr>
            <p:nvPr/>
          </p:nvSpPr>
          <p:spPr bwMode="auto">
            <a:xfrm>
              <a:off x="2470" y="3475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5" name="Line 71"/>
            <p:cNvSpPr>
              <a:spLocks noChangeShapeType="1"/>
            </p:cNvSpPr>
            <p:nvPr/>
          </p:nvSpPr>
          <p:spPr bwMode="auto">
            <a:xfrm>
              <a:off x="2470" y="3611"/>
              <a:ext cx="91" cy="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6" name="Line 72"/>
            <p:cNvSpPr>
              <a:spLocks noChangeShapeType="1"/>
            </p:cNvSpPr>
            <p:nvPr/>
          </p:nvSpPr>
          <p:spPr bwMode="auto">
            <a:xfrm>
              <a:off x="2789" y="2931"/>
              <a:ext cx="9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7" name="Line 73"/>
            <p:cNvSpPr>
              <a:spLocks noChangeShapeType="1"/>
            </p:cNvSpPr>
            <p:nvPr/>
          </p:nvSpPr>
          <p:spPr bwMode="auto">
            <a:xfrm>
              <a:off x="2789" y="3067"/>
              <a:ext cx="9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8" name="Line 74"/>
            <p:cNvSpPr>
              <a:spLocks noChangeShapeType="1"/>
            </p:cNvSpPr>
            <p:nvPr/>
          </p:nvSpPr>
          <p:spPr bwMode="auto">
            <a:xfrm>
              <a:off x="2789" y="3203"/>
              <a:ext cx="91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699" name="Line 75"/>
            <p:cNvSpPr>
              <a:spLocks noChangeShapeType="1"/>
            </p:cNvSpPr>
            <p:nvPr/>
          </p:nvSpPr>
          <p:spPr bwMode="auto">
            <a:xfrm>
              <a:off x="2789" y="3339"/>
              <a:ext cx="91" cy="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0" name="Rectangle 76"/>
            <p:cNvSpPr>
              <a:spLocks noChangeArrowheads="1"/>
            </p:cNvSpPr>
            <p:nvPr/>
          </p:nvSpPr>
          <p:spPr bwMode="auto">
            <a:xfrm>
              <a:off x="295" y="3022"/>
              <a:ext cx="18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1" name="Line 77"/>
            <p:cNvSpPr>
              <a:spLocks noChangeShapeType="1"/>
            </p:cNvSpPr>
            <p:nvPr/>
          </p:nvSpPr>
          <p:spPr bwMode="auto">
            <a:xfrm>
              <a:off x="295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2" name="Line 78"/>
            <p:cNvSpPr>
              <a:spLocks noChangeShapeType="1"/>
            </p:cNvSpPr>
            <p:nvPr/>
          </p:nvSpPr>
          <p:spPr bwMode="auto">
            <a:xfrm>
              <a:off x="295" y="352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3" name="Line 79"/>
            <p:cNvSpPr>
              <a:spLocks noChangeShapeType="1"/>
            </p:cNvSpPr>
            <p:nvPr/>
          </p:nvSpPr>
          <p:spPr bwMode="auto">
            <a:xfrm>
              <a:off x="295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4" name="Line 80"/>
            <p:cNvSpPr>
              <a:spLocks noChangeShapeType="1"/>
            </p:cNvSpPr>
            <p:nvPr/>
          </p:nvSpPr>
          <p:spPr bwMode="auto">
            <a:xfrm>
              <a:off x="295" y="324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5" name="Line 81"/>
            <p:cNvSpPr>
              <a:spLocks noChangeShapeType="1"/>
            </p:cNvSpPr>
            <p:nvPr/>
          </p:nvSpPr>
          <p:spPr bwMode="auto">
            <a:xfrm>
              <a:off x="295" y="302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6" name="Line 82"/>
            <p:cNvSpPr>
              <a:spLocks noChangeShapeType="1"/>
            </p:cNvSpPr>
            <p:nvPr/>
          </p:nvSpPr>
          <p:spPr bwMode="auto">
            <a:xfrm>
              <a:off x="476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7" name="Line 83"/>
            <p:cNvSpPr>
              <a:spLocks noChangeShapeType="1"/>
            </p:cNvSpPr>
            <p:nvPr/>
          </p:nvSpPr>
          <p:spPr bwMode="auto">
            <a:xfrm>
              <a:off x="476" y="324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8" name="Line 84"/>
            <p:cNvSpPr>
              <a:spLocks noChangeShapeType="1"/>
            </p:cNvSpPr>
            <p:nvPr/>
          </p:nvSpPr>
          <p:spPr bwMode="auto">
            <a:xfrm>
              <a:off x="476" y="302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09" name="Rectangle 85"/>
            <p:cNvSpPr>
              <a:spLocks noChangeArrowheads="1"/>
            </p:cNvSpPr>
            <p:nvPr/>
          </p:nvSpPr>
          <p:spPr bwMode="auto">
            <a:xfrm>
              <a:off x="612" y="3566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0" name="Rectangle 86"/>
            <p:cNvSpPr>
              <a:spLocks noChangeArrowheads="1"/>
            </p:cNvSpPr>
            <p:nvPr/>
          </p:nvSpPr>
          <p:spPr bwMode="auto">
            <a:xfrm>
              <a:off x="612" y="3022"/>
              <a:ext cx="18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1" name="Line 87"/>
            <p:cNvSpPr>
              <a:spLocks noChangeShapeType="1"/>
            </p:cNvSpPr>
            <p:nvPr/>
          </p:nvSpPr>
          <p:spPr bwMode="auto">
            <a:xfrm>
              <a:off x="612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2" name="Line 88"/>
            <p:cNvSpPr>
              <a:spLocks noChangeShapeType="1"/>
            </p:cNvSpPr>
            <p:nvPr/>
          </p:nvSpPr>
          <p:spPr bwMode="auto">
            <a:xfrm>
              <a:off x="612" y="324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3" name="Line 89"/>
            <p:cNvSpPr>
              <a:spLocks noChangeShapeType="1"/>
            </p:cNvSpPr>
            <p:nvPr/>
          </p:nvSpPr>
          <p:spPr bwMode="auto">
            <a:xfrm>
              <a:off x="612" y="356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4" name="Line 90"/>
            <p:cNvSpPr>
              <a:spLocks noChangeShapeType="1"/>
            </p:cNvSpPr>
            <p:nvPr/>
          </p:nvSpPr>
          <p:spPr bwMode="auto">
            <a:xfrm>
              <a:off x="612" y="302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5" name="Line 91"/>
            <p:cNvSpPr>
              <a:spLocks noChangeShapeType="1"/>
            </p:cNvSpPr>
            <p:nvPr/>
          </p:nvSpPr>
          <p:spPr bwMode="auto">
            <a:xfrm>
              <a:off x="612" y="374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6" name="Line 92"/>
            <p:cNvSpPr>
              <a:spLocks noChangeShapeType="1"/>
            </p:cNvSpPr>
            <p:nvPr/>
          </p:nvSpPr>
          <p:spPr bwMode="auto">
            <a:xfrm>
              <a:off x="612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7" name="Line 93"/>
            <p:cNvSpPr>
              <a:spLocks noChangeShapeType="1"/>
            </p:cNvSpPr>
            <p:nvPr/>
          </p:nvSpPr>
          <p:spPr bwMode="auto">
            <a:xfrm>
              <a:off x="793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8" name="Line 94"/>
            <p:cNvSpPr>
              <a:spLocks noChangeShapeType="1"/>
            </p:cNvSpPr>
            <p:nvPr/>
          </p:nvSpPr>
          <p:spPr bwMode="auto">
            <a:xfrm>
              <a:off x="793" y="324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19" name="Line 95"/>
            <p:cNvSpPr>
              <a:spLocks noChangeShapeType="1"/>
            </p:cNvSpPr>
            <p:nvPr/>
          </p:nvSpPr>
          <p:spPr bwMode="auto">
            <a:xfrm>
              <a:off x="793" y="356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0" name="Line 96"/>
            <p:cNvSpPr>
              <a:spLocks noChangeShapeType="1"/>
            </p:cNvSpPr>
            <p:nvPr/>
          </p:nvSpPr>
          <p:spPr bwMode="auto">
            <a:xfrm>
              <a:off x="793" y="302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1" name="Rectangle 97"/>
            <p:cNvSpPr>
              <a:spLocks noChangeArrowheads="1"/>
            </p:cNvSpPr>
            <p:nvPr/>
          </p:nvSpPr>
          <p:spPr bwMode="auto">
            <a:xfrm>
              <a:off x="930" y="2840"/>
              <a:ext cx="181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2" name="Rectangle 98"/>
            <p:cNvSpPr>
              <a:spLocks noChangeArrowheads="1"/>
            </p:cNvSpPr>
            <p:nvPr/>
          </p:nvSpPr>
          <p:spPr bwMode="auto">
            <a:xfrm>
              <a:off x="930" y="3294"/>
              <a:ext cx="181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3" name="Line 99"/>
            <p:cNvSpPr>
              <a:spLocks noChangeShapeType="1"/>
            </p:cNvSpPr>
            <p:nvPr/>
          </p:nvSpPr>
          <p:spPr bwMode="auto">
            <a:xfrm>
              <a:off x="930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4" name="Line 100"/>
            <p:cNvSpPr>
              <a:spLocks noChangeShapeType="1"/>
            </p:cNvSpPr>
            <p:nvPr/>
          </p:nvSpPr>
          <p:spPr bwMode="auto">
            <a:xfrm>
              <a:off x="930" y="356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5" name="Line 101"/>
            <p:cNvSpPr>
              <a:spLocks noChangeShapeType="1"/>
            </p:cNvSpPr>
            <p:nvPr/>
          </p:nvSpPr>
          <p:spPr bwMode="auto">
            <a:xfrm>
              <a:off x="930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6" name="Line 102"/>
            <p:cNvSpPr>
              <a:spLocks noChangeShapeType="1"/>
            </p:cNvSpPr>
            <p:nvPr/>
          </p:nvSpPr>
          <p:spPr bwMode="auto">
            <a:xfrm>
              <a:off x="930" y="329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7" name="Line 103"/>
            <p:cNvSpPr>
              <a:spLocks noChangeShapeType="1"/>
            </p:cNvSpPr>
            <p:nvPr/>
          </p:nvSpPr>
          <p:spPr bwMode="auto">
            <a:xfrm>
              <a:off x="930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8" name="Line 104"/>
            <p:cNvSpPr>
              <a:spLocks noChangeShapeType="1"/>
            </p:cNvSpPr>
            <p:nvPr/>
          </p:nvSpPr>
          <p:spPr bwMode="auto">
            <a:xfrm>
              <a:off x="1111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29" name="Line 105"/>
            <p:cNvSpPr>
              <a:spLocks noChangeShapeType="1"/>
            </p:cNvSpPr>
            <p:nvPr/>
          </p:nvSpPr>
          <p:spPr bwMode="auto">
            <a:xfrm>
              <a:off x="1111" y="329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0" name="Line 106"/>
            <p:cNvSpPr>
              <a:spLocks noChangeShapeType="1"/>
            </p:cNvSpPr>
            <p:nvPr/>
          </p:nvSpPr>
          <p:spPr bwMode="auto">
            <a:xfrm>
              <a:off x="1111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1" name="Rectangle 107"/>
            <p:cNvSpPr>
              <a:spLocks noChangeArrowheads="1"/>
            </p:cNvSpPr>
            <p:nvPr/>
          </p:nvSpPr>
          <p:spPr bwMode="auto">
            <a:xfrm>
              <a:off x="2109" y="2840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2" name="Rectangle 108"/>
            <p:cNvSpPr>
              <a:spLocks noChangeArrowheads="1"/>
            </p:cNvSpPr>
            <p:nvPr/>
          </p:nvSpPr>
          <p:spPr bwMode="auto">
            <a:xfrm>
              <a:off x="2109" y="3294"/>
              <a:ext cx="18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3" name="Rectangle 109"/>
            <p:cNvSpPr>
              <a:spLocks noChangeArrowheads="1"/>
            </p:cNvSpPr>
            <p:nvPr/>
          </p:nvSpPr>
          <p:spPr bwMode="auto">
            <a:xfrm>
              <a:off x="2426" y="2840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4" name="Rectangle 110"/>
            <p:cNvSpPr>
              <a:spLocks noChangeArrowheads="1"/>
            </p:cNvSpPr>
            <p:nvPr/>
          </p:nvSpPr>
          <p:spPr bwMode="auto">
            <a:xfrm>
              <a:off x="2426" y="3294"/>
              <a:ext cx="181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5" name="Rectangle 111"/>
            <p:cNvSpPr>
              <a:spLocks noChangeArrowheads="1"/>
            </p:cNvSpPr>
            <p:nvPr/>
          </p:nvSpPr>
          <p:spPr bwMode="auto">
            <a:xfrm>
              <a:off x="2744" y="3158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6" name="Rectangle 112"/>
            <p:cNvSpPr>
              <a:spLocks noChangeArrowheads="1"/>
            </p:cNvSpPr>
            <p:nvPr/>
          </p:nvSpPr>
          <p:spPr bwMode="auto">
            <a:xfrm>
              <a:off x="3061" y="2840"/>
              <a:ext cx="181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7" name="Line 113"/>
            <p:cNvSpPr>
              <a:spLocks noChangeShapeType="1"/>
            </p:cNvSpPr>
            <p:nvPr/>
          </p:nvSpPr>
          <p:spPr bwMode="auto">
            <a:xfrm>
              <a:off x="2109" y="352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8" name="Line 114"/>
            <p:cNvSpPr>
              <a:spLocks noChangeShapeType="1"/>
            </p:cNvSpPr>
            <p:nvPr/>
          </p:nvSpPr>
          <p:spPr bwMode="auto">
            <a:xfrm>
              <a:off x="2426" y="374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39" name="Line 115"/>
            <p:cNvSpPr>
              <a:spLocks noChangeShapeType="1"/>
            </p:cNvSpPr>
            <p:nvPr/>
          </p:nvSpPr>
          <p:spPr bwMode="auto">
            <a:xfrm>
              <a:off x="2744" y="352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0" name="Line 116"/>
            <p:cNvSpPr>
              <a:spLocks noChangeShapeType="1"/>
            </p:cNvSpPr>
            <p:nvPr/>
          </p:nvSpPr>
          <p:spPr bwMode="auto">
            <a:xfrm>
              <a:off x="3061" y="320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1" name="Line 117"/>
            <p:cNvSpPr>
              <a:spLocks noChangeShapeType="1"/>
            </p:cNvSpPr>
            <p:nvPr/>
          </p:nvSpPr>
          <p:spPr bwMode="auto">
            <a:xfrm>
              <a:off x="3061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2" name="Line 118"/>
            <p:cNvSpPr>
              <a:spLocks noChangeShapeType="1"/>
            </p:cNvSpPr>
            <p:nvPr/>
          </p:nvSpPr>
          <p:spPr bwMode="auto">
            <a:xfrm>
              <a:off x="2744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3" name="Line 119"/>
            <p:cNvSpPr>
              <a:spLocks noChangeShapeType="1"/>
            </p:cNvSpPr>
            <p:nvPr/>
          </p:nvSpPr>
          <p:spPr bwMode="auto">
            <a:xfrm>
              <a:off x="2426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4" name="Line 120"/>
            <p:cNvSpPr>
              <a:spLocks noChangeShapeType="1"/>
            </p:cNvSpPr>
            <p:nvPr/>
          </p:nvSpPr>
          <p:spPr bwMode="auto">
            <a:xfrm>
              <a:off x="2109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5" name="Line 121"/>
            <p:cNvSpPr>
              <a:spLocks noChangeShapeType="1"/>
            </p:cNvSpPr>
            <p:nvPr/>
          </p:nvSpPr>
          <p:spPr bwMode="auto">
            <a:xfrm>
              <a:off x="2109" y="297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6" name="Line 122"/>
            <p:cNvSpPr>
              <a:spLocks noChangeShapeType="1"/>
            </p:cNvSpPr>
            <p:nvPr/>
          </p:nvSpPr>
          <p:spPr bwMode="auto">
            <a:xfrm>
              <a:off x="2109" y="329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7" name="Line 123"/>
            <p:cNvSpPr>
              <a:spLocks noChangeShapeType="1"/>
            </p:cNvSpPr>
            <p:nvPr/>
          </p:nvSpPr>
          <p:spPr bwMode="auto">
            <a:xfrm>
              <a:off x="2109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8" name="Line 124"/>
            <p:cNvSpPr>
              <a:spLocks noChangeShapeType="1"/>
            </p:cNvSpPr>
            <p:nvPr/>
          </p:nvSpPr>
          <p:spPr bwMode="auto">
            <a:xfrm>
              <a:off x="2290" y="297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49" name="Line 125"/>
            <p:cNvSpPr>
              <a:spLocks noChangeShapeType="1"/>
            </p:cNvSpPr>
            <p:nvPr/>
          </p:nvSpPr>
          <p:spPr bwMode="auto">
            <a:xfrm>
              <a:off x="2290" y="329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0" name="Line 126"/>
            <p:cNvSpPr>
              <a:spLocks noChangeShapeType="1"/>
            </p:cNvSpPr>
            <p:nvPr/>
          </p:nvSpPr>
          <p:spPr bwMode="auto">
            <a:xfrm>
              <a:off x="2290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1" name="Line 127"/>
            <p:cNvSpPr>
              <a:spLocks noChangeShapeType="1"/>
            </p:cNvSpPr>
            <p:nvPr/>
          </p:nvSpPr>
          <p:spPr bwMode="auto">
            <a:xfrm>
              <a:off x="2426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2" name="Line 128"/>
            <p:cNvSpPr>
              <a:spLocks noChangeShapeType="1"/>
            </p:cNvSpPr>
            <p:nvPr/>
          </p:nvSpPr>
          <p:spPr bwMode="auto">
            <a:xfrm>
              <a:off x="2426" y="329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3" name="Line 129"/>
            <p:cNvSpPr>
              <a:spLocks noChangeShapeType="1"/>
            </p:cNvSpPr>
            <p:nvPr/>
          </p:nvSpPr>
          <p:spPr bwMode="auto">
            <a:xfrm>
              <a:off x="2426" y="356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4" name="Line 130"/>
            <p:cNvSpPr>
              <a:spLocks noChangeShapeType="1"/>
            </p:cNvSpPr>
            <p:nvPr/>
          </p:nvSpPr>
          <p:spPr bwMode="auto">
            <a:xfrm>
              <a:off x="2426" y="297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5" name="Line 131"/>
            <p:cNvSpPr>
              <a:spLocks noChangeShapeType="1"/>
            </p:cNvSpPr>
            <p:nvPr/>
          </p:nvSpPr>
          <p:spPr bwMode="auto">
            <a:xfrm>
              <a:off x="2608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6" name="Line 132"/>
            <p:cNvSpPr>
              <a:spLocks noChangeShapeType="1"/>
            </p:cNvSpPr>
            <p:nvPr/>
          </p:nvSpPr>
          <p:spPr bwMode="auto">
            <a:xfrm>
              <a:off x="2608" y="329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7" name="Line 133"/>
            <p:cNvSpPr>
              <a:spLocks noChangeShapeType="1"/>
            </p:cNvSpPr>
            <p:nvPr/>
          </p:nvSpPr>
          <p:spPr bwMode="auto">
            <a:xfrm>
              <a:off x="2608" y="356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8" name="Line 134"/>
            <p:cNvSpPr>
              <a:spLocks noChangeShapeType="1"/>
            </p:cNvSpPr>
            <p:nvPr/>
          </p:nvSpPr>
          <p:spPr bwMode="auto">
            <a:xfrm>
              <a:off x="2608" y="297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59" name="Line 135"/>
            <p:cNvSpPr>
              <a:spLocks noChangeShapeType="1"/>
            </p:cNvSpPr>
            <p:nvPr/>
          </p:nvSpPr>
          <p:spPr bwMode="auto">
            <a:xfrm>
              <a:off x="3061" y="2840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0" name="Line 136"/>
            <p:cNvSpPr>
              <a:spLocks noChangeShapeType="1"/>
            </p:cNvSpPr>
            <p:nvPr/>
          </p:nvSpPr>
          <p:spPr bwMode="auto">
            <a:xfrm>
              <a:off x="3243" y="2840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1" name="Line 137"/>
            <p:cNvSpPr>
              <a:spLocks noChangeShapeType="1"/>
            </p:cNvSpPr>
            <p:nvPr/>
          </p:nvSpPr>
          <p:spPr bwMode="auto">
            <a:xfrm>
              <a:off x="2744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2" name="Line 138"/>
            <p:cNvSpPr>
              <a:spLocks noChangeShapeType="1"/>
            </p:cNvSpPr>
            <p:nvPr/>
          </p:nvSpPr>
          <p:spPr bwMode="auto">
            <a:xfrm>
              <a:off x="2744" y="329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3" name="Line 139"/>
            <p:cNvSpPr>
              <a:spLocks noChangeShapeType="1"/>
            </p:cNvSpPr>
            <p:nvPr/>
          </p:nvSpPr>
          <p:spPr bwMode="auto">
            <a:xfrm>
              <a:off x="2744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4" name="Line 140"/>
            <p:cNvSpPr>
              <a:spLocks noChangeShapeType="1"/>
            </p:cNvSpPr>
            <p:nvPr/>
          </p:nvSpPr>
          <p:spPr bwMode="auto">
            <a:xfrm>
              <a:off x="2925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5" name="Line 141"/>
            <p:cNvSpPr>
              <a:spLocks noChangeShapeType="1"/>
            </p:cNvSpPr>
            <p:nvPr/>
          </p:nvSpPr>
          <p:spPr bwMode="auto">
            <a:xfrm>
              <a:off x="2925" y="329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766" name="Line 142"/>
            <p:cNvSpPr>
              <a:spLocks noChangeShapeType="1"/>
            </p:cNvSpPr>
            <p:nvPr/>
          </p:nvSpPr>
          <p:spPr bwMode="auto">
            <a:xfrm>
              <a:off x="2925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Distributed Indexing: Doc Partitioning</a:t>
            </a:r>
            <a:endParaRPr lang="en-US"/>
          </a:p>
        </p:txBody>
      </p:sp>
      <p:sp>
        <p:nvSpPr>
          <p:cNvPr id="152" name="Date Placeholder 1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54" name="Footer Placeholder 1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53" name="Slide Number Placeholder 1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Data, Workload &amp; Cost Parameters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 Bio. Web pages, 100 terms each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2 x 10</a:t>
            </a:r>
            <a:r>
              <a:rPr lang="en-US" baseline="30000" dirty="0" smtClean="0"/>
              <a:t>12</a:t>
            </a:r>
            <a:r>
              <a:rPr lang="en-US" dirty="0" smtClean="0"/>
              <a:t> index entries </a:t>
            </a:r>
          </a:p>
          <a:p>
            <a:r>
              <a:rPr lang="en-US" dirty="0" smtClean="0"/>
              <a:t>10 Mio. distinct terms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2 x 10</a:t>
            </a:r>
            <a:r>
              <a:rPr lang="en-US" baseline="30000" dirty="0" smtClean="0"/>
              <a:t>5</a:t>
            </a:r>
            <a:r>
              <a:rPr lang="en-US" dirty="0" smtClean="0"/>
              <a:t> entries per index list</a:t>
            </a:r>
          </a:p>
          <a:p>
            <a:r>
              <a:rPr lang="en-US" dirty="0" smtClean="0"/>
              <a:t>5 Bytes (amortized) per entry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1 MB per index list, 10 TB total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Query throughput: typical 1,000 q/s; peak: 10,000 q/s</a:t>
            </a:r>
          </a:p>
          <a:p>
            <a:r>
              <a:rPr lang="en-US" dirty="0" smtClean="0"/>
              <a:t>Response time: all queries in </a:t>
            </a:r>
            <a:r>
              <a:rPr lang="en-US" dirty="0" smtClean="0">
                <a:sym typeface="Symbol" pitchFamily="18" charset="2"/>
              </a:rPr>
              <a:t> 100 ms</a:t>
            </a:r>
          </a:p>
          <a:p>
            <a:r>
              <a:rPr lang="en-US" dirty="0" smtClean="0"/>
              <a:t>Reliability &amp; availability: 10-fold redundancy</a:t>
            </a:r>
          </a:p>
          <a:p>
            <a:endParaRPr lang="en-US" dirty="0" smtClean="0"/>
          </a:p>
          <a:p>
            <a:r>
              <a:rPr lang="en-US" dirty="0" smtClean="0"/>
              <a:t>Execution cost per query: </a:t>
            </a:r>
          </a:p>
          <a:p>
            <a:pPr lvl="1"/>
            <a:r>
              <a:rPr lang="en-US" sz="3100" dirty="0" smtClean="0"/>
              <a:t>1 ms initial latency + 1 ms per 1,000 index entries </a:t>
            </a:r>
          </a:p>
          <a:p>
            <a:pPr lvl="1"/>
            <a:r>
              <a:rPr lang="en-US" sz="3100" dirty="0" smtClean="0"/>
              <a:t>2 terms per query</a:t>
            </a:r>
          </a:p>
          <a:p>
            <a:endParaRPr lang="en-US" dirty="0" smtClean="0"/>
          </a:p>
          <a:p>
            <a:r>
              <a:rPr lang="en-US" dirty="0" smtClean="0"/>
              <a:t>Cost per PC (4 GB RAM): $ 1,000</a:t>
            </a:r>
          </a:p>
          <a:p>
            <a:r>
              <a:rPr lang="en-US" dirty="0" smtClean="0"/>
              <a:t>Cost per disk (1 TB): $ 500 with 5 ms per RA, 20 MB/s for SA’s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Back-of-the-Envelope Cost Model</a:t>
            </a:r>
            <a:br>
              <a:rPr lang="en-US" sz="3200" smtClean="0"/>
            </a:br>
            <a:r>
              <a:rPr lang="en-US" sz="3200" smtClean="0"/>
              <a:t>for Document-Partitioned Index (in RAM)           </a:t>
            </a:r>
            <a:endParaRPr lang="en-US" sz="320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3,000 computers for </a:t>
            </a:r>
          </a:p>
          <a:p>
            <a:pPr marL="0" indent="0">
              <a:buNone/>
            </a:pPr>
            <a:r>
              <a:rPr lang="en-US" dirty="0" smtClean="0"/>
              <a:t>    one copy of index = 1 cluster</a:t>
            </a:r>
          </a:p>
          <a:p>
            <a:pPr lvl="1"/>
            <a:r>
              <a:rPr lang="en-US" dirty="0" smtClean="0"/>
              <a:t>   3,000 x 4 GB RAM = 12 TB </a:t>
            </a:r>
          </a:p>
          <a:p>
            <a:pPr lvl="1">
              <a:buNone/>
            </a:pPr>
            <a:r>
              <a:rPr lang="en-US" dirty="0" smtClean="0"/>
              <a:t>	   (10 TB total index size + workspace RAM)</a:t>
            </a:r>
          </a:p>
          <a:p>
            <a:endParaRPr lang="en-US" sz="1900" dirty="0" smtClean="0"/>
          </a:p>
          <a:p>
            <a:r>
              <a:rPr lang="en-US" dirty="0" smtClean="0"/>
              <a:t>Query Processing:</a:t>
            </a:r>
          </a:p>
          <a:p>
            <a:pPr lvl="1"/>
            <a:r>
              <a:rPr lang="en-US" dirty="0" smtClean="0"/>
              <a:t>Each query executed by all 3,000 computers in parallel:</a:t>
            </a:r>
            <a:br>
              <a:rPr lang="en-US" dirty="0" smtClean="0"/>
            </a:br>
            <a:r>
              <a:rPr lang="en-US" dirty="0" smtClean="0"/>
              <a:t>1 ms + (2 x 200 ms / 3000) </a:t>
            </a:r>
            <a:r>
              <a:rPr lang="en-US" dirty="0" smtClean="0">
                <a:sym typeface="Symbol" pitchFamily="18" charset="2"/>
              </a:rPr>
              <a:t> </a:t>
            </a:r>
            <a:r>
              <a:rPr lang="en-US" dirty="0" smtClean="0"/>
              <a:t>1 ms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 each cluster can sustain ~1,000 queries / s</a:t>
            </a:r>
          </a:p>
          <a:p>
            <a:pPr marL="457200" lvl="1" indent="0">
              <a:buNone/>
            </a:pPr>
            <a:endParaRPr lang="en-US" sz="1900" dirty="0" smtClean="0">
              <a:sym typeface="Wingdings" pitchFamily="2" charset="2"/>
            </a:endParaRPr>
          </a:p>
          <a:p>
            <a:r>
              <a:rPr lang="en-US" dirty="0" smtClean="0"/>
              <a:t>10 clusters = 30,000 computers</a:t>
            </a:r>
          </a:p>
          <a:p>
            <a:pPr>
              <a:buNone/>
            </a:pPr>
            <a:r>
              <a:rPr lang="en-US" dirty="0" smtClean="0"/>
              <a:t>	to sustain peak load and guarantee reliability/availability </a:t>
            </a:r>
          </a:p>
          <a:p>
            <a:pPr>
              <a:buNone/>
            </a:pPr>
            <a:r>
              <a:rPr lang="en-US" dirty="0" smtClean="0"/>
              <a:t>	    </a:t>
            </a:r>
            <a:r>
              <a:rPr lang="en-US" dirty="0" smtClean="0">
                <a:sym typeface="Wingdings" pitchFamily="2" charset="2"/>
              </a:rPr>
              <a:t> $ 30 Mio = 30,000 x $1,000  (no “big” disks)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325" y="908050"/>
            <a:ext cx="1463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Distributed Indexing: Term Partitioning</a:t>
            </a:r>
            <a:endParaRPr lang="en-US"/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90819" name="Picture 3" descr="juliuscaesar-2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620713"/>
            <a:ext cx="1646237" cy="1989137"/>
          </a:xfrm>
          <a:prstGeom prst="rect">
            <a:avLst/>
          </a:prstGeom>
          <a:noFill/>
        </p:spPr>
      </p:pic>
      <p:sp>
        <p:nvSpPr>
          <p:cNvPr id="290820" name="AutoShape 4"/>
          <p:cNvSpPr>
            <a:spLocks noChangeArrowheads="1"/>
          </p:cNvSpPr>
          <p:nvPr/>
        </p:nvSpPr>
        <p:spPr bwMode="auto">
          <a:xfrm>
            <a:off x="179388" y="762000"/>
            <a:ext cx="5184775" cy="576263"/>
          </a:xfrm>
          <a:prstGeom prst="triangle">
            <a:avLst>
              <a:gd name="adj" fmla="val 5000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1042988" y="1338263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2124075" y="1338263"/>
            <a:ext cx="285750" cy="14398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>
            <a:off x="1112838" y="1482725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2838" y="1698625"/>
            <a:ext cx="144462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1112838" y="1914525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>
            <a:off x="1112838" y="2130425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3275013" y="1338263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4283075" y="1338263"/>
            <a:ext cx="287338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>
            <a:off x="4354513" y="1482725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>
            <a:off x="4354513" y="1698625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1" name="Line 15"/>
          <p:cNvSpPr>
            <a:spLocks noChangeShapeType="1"/>
          </p:cNvSpPr>
          <p:nvPr/>
        </p:nvSpPr>
        <p:spPr bwMode="auto">
          <a:xfrm>
            <a:off x="2193925" y="1482725"/>
            <a:ext cx="1444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>
            <a:off x="2193925" y="1698625"/>
            <a:ext cx="144463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3" name="Line 17"/>
          <p:cNvSpPr>
            <a:spLocks noChangeShapeType="1"/>
          </p:cNvSpPr>
          <p:nvPr/>
        </p:nvSpPr>
        <p:spPr bwMode="auto">
          <a:xfrm>
            <a:off x="2193925" y="1914525"/>
            <a:ext cx="144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4" name="Line 18"/>
          <p:cNvSpPr>
            <a:spLocks noChangeShapeType="1"/>
          </p:cNvSpPr>
          <p:nvPr/>
        </p:nvSpPr>
        <p:spPr bwMode="auto">
          <a:xfrm>
            <a:off x="2193925" y="2130425"/>
            <a:ext cx="14446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5" name="Line 19"/>
          <p:cNvSpPr>
            <a:spLocks noChangeShapeType="1"/>
          </p:cNvSpPr>
          <p:nvPr/>
        </p:nvSpPr>
        <p:spPr bwMode="auto">
          <a:xfrm>
            <a:off x="2193925" y="2346325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6" name="Line 20"/>
          <p:cNvSpPr>
            <a:spLocks noChangeShapeType="1"/>
          </p:cNvSpPr>
          <p:nvPr/>
        </p:nvSpPr>
        <p:spPr bwMode="auto">
          <a:xfrm>
            <a:off x="2193925" y="2562225"/>
            <a:ext cx="144463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7" name="Line 21"/>
          <p:cNvSpPr>
            <a:spLocks noChangeShapeType="1"/>
          </p:cNvSpPr>
          <p:nvPr/>
        </p:nvSpPr>
        <p:spPr bwMode="auto">
          <a:xfrm>
            <a:off x="3346450" y="1482725"/>
            <a:ext cx="144463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8" name="Line 22"/>
          <p:cNvSpPr>
            <a:spLocks noChangeShapeType="1"/>
          </p:cNvSpPr>
          <p:nvPr/>
        </p:nvSpPr>
        <p:spPr bwMode="auto">
          <a:xfrm>
            <a:off x="3346450" y="1698625"/>
            <a:ext cx="144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3346450" y="1914525"/>
            <a:ext cx="14446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>
            <a:off x="3346450" y="2130425"/>
            <a:ext cx="144463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1" name="Text Box 25"/>
          <p:cNvSpPr txBox="1">
            <a:spLocks noChangeArrowheads="1"/>
          </p:cNvSpPr>
          <p:nvPr/>
        </p:nvSpPr>
        <p:spPr bwMode="auto">
          <a:xfrm>
            <a:off x="2477869" y="2852738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2" name="Text Box 26"/>
          <p:cNvSpPr txBox="1">
            <a:spLocks noChangeArrowheads="1"/>
          </p:cNvSpPr>
          <p:nvPr/>
        </p:nvSpPr>
        <p:spPr bwMode="auto">
          <a:xfrm>
            <a:off x="4908550" y="2636838"/>
            <a:ext cx="381546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Entire index lists are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hashed onto nodes by termId.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3" name="Text Box 27"/>
          <p:cNvSpPr txBox="1">
            <a:spLocks noChangeArrowheads="1"/>
          </p:cNvSpPr>
          <p:nvPr/>
        </p:nvSpPr>
        <p:spPr bwMode="auto">
          <a:xfrm>
            <a:off x="5867400" y="3716338"/>
            <a:ext cx="253306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Queries are routed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nodes with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relevant terms.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 flipH="1">
            <a:off x="1692275" y="2708275"/>
            <a:ext cx="10795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2771775" y="2708275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6" name="Text Box 30"/>
          <p:cNvSpPr txBox="1">
            <a:spLocks noChangeArrowheads="1"/>
          </p:cNvSpPr>
          <p:nvPr/>
        </p:nvSpPr>
        <p:spPr bwMode="auto">
          <a:xfrm>
            <a:off x="4368800" y="5084763"/>
            <a:ext cx="439575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Lower resource consumption,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susceptible to imbalance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(because of data or load skew),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index maintenance non-trivial.</a:t>
            </a:r>
            <a:endParaRPr lang="en-US" sz="2400" b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47" name="Rectangle 31"/>
          <p:cNvSpPr>
            <a:spLocks noChangeArrowheads="1"/>
          </p:cNvSpPr>
          <p:nvPr/>
        </p:nvSpPr>
        <p:spPr bwMode="auto">
          <a:xfrm>
            <a:off x="323850" y="3429000"/>
            <a:ext cx="20875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084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49" name="Rectangle 33"/>
          <p:cNvSpPr>
            <a:spLocks noChangeArrowheads="1"/>
          </p:cNvSpPr>
          <p:nvPr/>
        </p:nvSpPr>
        <p:spPr bwMode="auto">
          <a:xfrm>
            <a:off x="3203575" y="3429000"/>
            <a:ext cx="20875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085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6813" y="3573463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51" name="Rectangle 35"/>
          <p:cNvSpPr>
            <a:spLocks noChangeArrowheads="1"/>
          </p:cNvSpPr>
          <p:nvPr/>
        </p:nvSpPr>
        <p:spPr bwMode="auto">
          <a:xfrm>
            <a:off x="611188" y="4364038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2" name="Line 36"/>
          <p:cNvSpPr>
            <a:spLocks noChangeShapeType="1"/>
          </p:cNvSpPr>
          <p:nvPr/>
        </p:nvSpPr>
        <p:spPr bwMode="auto">
          <a:xfrm>
            <a:off x="681038" y="4508500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3" name="Line 37"/>
          <p:cNvSpPr>
            <a:spLocks noChangeShapeType="1"/>
          </p:cNvSpPr>
          <p:nvPr/>
        </p:nvSpPr>
        <p:spPr bwMode="auto">
          <a:xfrm>
            <a:off x="681038" y="4724400"/>
            <a:ext cx="144462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4" name="Line 38"/>
          <p:cNvSpPr>
            <a:spLocks noChangeShapeType="1"/>
          </p:cNvSpPr>
          <p:nvPr/>
        </p:nvSpPr>
        <p:spPr bwMode="auto">
          <a:xfrm>
            <a:off x="681038" y="4940300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5" name="Line 39"/>
          <p:cNvSpPr>
            <a:spLocks noChangeShapeType="1"/>
          </p:cNvSpPr>
          <p:nvPr/>
        </p:nvSpPr>
        <p:spPr bwMode="auto">
          <a:xfrm>
            <a:off x="681038" y="5156200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6" name="Rectangle 40"/>
          <p:cNvSpPr>
            <a:spLocks noChangeArrowheads="1"/>
          </p:cNvSpPr>
          <p:nvPr/>
        </p:nvSpPr>
        <p:spPr bwMode="auto">
          <a:xfrm>
            <a:off x="3563938" y="4364038"/>
            <a:ext cx="285750" cy="14398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7" name="Line 41"/>
          <p:cNvSpPr>
            <a:spLocks noChangeShapeType="1"/>
          </p:cNvSpPr>
          <p:nvPr/>
        </p:nvSpPr>
        <p:spPr bwMode="auto">
          <a:xfrm>
            <a:off x="3633788" y="4508500"/>
            <a:ext cx="1444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8" name="Line 42"/>
          <p:cNvSpPr>
            <a:spLocks noChangeShapeType="1"/>
          </p:cNvSpPr>
          <p:nvPr/>
        </p:nvSpPr>
        <p:spPr bwMode="auto">
          <a:xfrm>
            <a:off x="3633788" y="4724400"/>
            <a:ext cx="144462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59" name="Line 43"/>
          <p:cNvSpPr>
            <a:spLocks noChangeShapeType="1"/>
          </p:cNvSpPr>
          <p:nvPr/>
        </p:nvSpPr>
        <p:spPr bwMode="auto">
          <a:xfrm>
            <a:off x="3633788" y="4940300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0" name="Line 44"/>
          <p:cNvSpPr>
            <a:spLocks noChangeShapeType="1"/>
          </p:cNvSpPr>
          <p:nvPr/>
        </p:nvSpPr>
        <p:spPr bwMode="auto">
          <a:xfrm>
            <a:off x="3633788" y="5156200"/>
            <a:ext cx="144462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1" name="Line 45"/>
          <p:cNvSpPr>
            <a:spLocks noChangeShapeType="1"/>
          </p:cNvSpPr>
          <p:nvPr/>
        </p:nvSpPr>
        <p:spPr bwMode="auto">
          <a:xfrm>
            <a:off x="3633788" y="5372100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2" name="Line 46"/>
          <p:cNvSpPr>
            <a:spLocks noChangeShapeType="1"/>
          </p:cNvSpPr>
          <p:nvPr/>
        </p:nvSpPr>
        <p:spPr bwMode="auto">
          <a:xfrm>
            <a:off x="3633788" y="5588000"/>
            <a:ext cx="144462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1403350" y="4364038"/>
            <a:ext cx="285750" cy="1079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4" name="Line 48"/>
          <p:cNvSpPr>
            <a:spLocks noChangeShapeType="1"/>
          </p:cNvSpPr>
          <p:nvPr/>
        </p:nvSpPr>
        <p:spPr bwMode="auto">
          <a:xfrm>
            <a:off x="1474788" y="4508500"/>
            <a:ext cx="144462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5" name="Line 49"/>
          <p:cNvSpPr>
            <a:spLocks noChangeShapeType="1"/>
          </p:cNvSpPr>
          <p:nvPr/>
        </p:nvSpPr>
        <p:spPr bwMode="auto">
          <a:xfrm>
            <a:off x="1474788" y="4724400"/>
            <a:ext cx="144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6" name="Line 50"/>
          <p:cNvSpPr>
            <a:spLocks noChangeShapeType="1"/>
          </p:cNvSpPr>
          <p:nvPr/>
        </p:nvSpPr>
        <p:spPr bwMode="auto">
          <a:xfrm>
            <a:off x="1474788" y="4940300"/>
            <a:ext cx="144462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7" name="Line 51"/>
          <p:cNvSpPr>
            <a:spLocks noChangeShapeType="1"/>
          </p:cNvSpPr>
          <p:nvPr/>
        </p:nvSpPr>
        <p:spPr bwMode="auto">
          <a:xfrm>
            <a:off x="1474788" y="5156200"/>
            <a:ext cx="144462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8" name="Rectangle 52"/>
          <p:cNvSpPr>
            <a:spLocks noChangeArrowheads="1"/>
          </p:cNvSpPr>
          <p:nvPr/>
        </p:nvSpPr>
        <p:spPr bwMode="auto">
          <a:xfrm>
            <a:off x="4284663" y="4364038"/>
            <a:ext cx="287337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69" name="Line 53"/>
          <p:cNvSpPr>
            <a:spLocks noChangeShapeType="1"/>
          </p:cNvSpPr>
          <p:nvPr/>
        </p:nvSpPr>
        <p:spPr bwMode="auto">
          <a:xfrm>
            <a:off x="4356100" y="4508500"/>
            <a:ext cx="1444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70" name="Line 54"/>
          <p:cNvSpPr>
            <a:spLocks noChangeShapeType="1"/>
          </p:cNvSpPr>
          <p:nvPr/>
        </p:nvSpPr>
        <p:spPr bwMode="auto">
          <a:xfrm>
            <a:off x="4356100" y="4724400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Autofit/>
          </a:bodyPr>
          <a:lstStyle/>
          <a:p>
            <a:r>
              <a:rPr lang="en-GB" sz="3200" dirty="0" smtClean="0"/>
              <a:t>Back-of-the-Envelope Cost Model </a:t>
            </a:r>
            <a:br>
              <a:rPr lang="en-GB" sz="3200" dirty="0" smtClean="0"/>
            </a:br>
            <a:r>
              <a:rPr lang="en-GB" sz="3200" dirty="0" smtClean="0"/>
              <a:t>for Term-Partitioned Index (on Disk)         </a:t>
            </a:r>
            <a:endParaRPr lang="en-GB" sz="3200" dirty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57300"/>
            <a:ext cx="8839200" cy="45339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10 nodes, each with 1 TB disk, hold entire index</a:t>
            </a:r>
          </a:p>
          <a:p>
            <a:r>
              <a:rPr lang="de-DE" dirty="0" smtClean="0"/>
              <a:t> Execution time: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max (1 MB / 20 MB/s, 1 ms + 200 ms)</a:t>
            </a:r>
          </a:p>
          <a:p>
            <a:pPr lvl="1"/>
            <a:r>
              <a:rPr lang="de-DE" dirty="0" smtClean="0"/>
              <a:t>   but limited throughput: </a:t>
            </a:r>
          </a:p>
          <a:p>
            <a:pPr lvl="1"/>
            <a:r>
              <a:rPr lang="de-DE" dirty="0" smtClean="0"/>
              <a:t>   5 q/s per node for 1-term queries</a:t>
            </a:r>
          </a:p>
          <a:p>
            <a:pPr lvl="1"/>
            <a:endParaRPr lang="de-DE" sz="1200" dirty="0" smtClean="0"/>
          </a:p>
          <a:p>
            <a:r>
              <a:rPr lang="de-DE" dirty="0" smtClean="0"/>
              <a:t>Need 200 nodes = 1 cluster </a:t>
            </a:r>
          </a:p>
          <a:p>
            <a:pPr marL="0" indent="0">
              <a:buNone/>
            </a:pPr>
            <a:r>
              <a:rPr lang="de-DE" dirty="0" smtClean="0"/>
              <a:t>    to sustain 1,000 q/s with 1-term queries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or 500 q/s with 2-term queries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dirty="0" smtClean="0"/>
              <a:t>Need 20 clusters for peak load and reliability/availability        4,000 computers </a:t>
            </a:r>
            <a:r>
              <a:rPr lang="de-DE" dirty="0" smtClean="0">
                <a:sym typeface="Wingdings" pitchFamily="2" charset="2"/>
              </a:rPr>
              <a:t> $ 6 </a:t>
            </a:r>
            <a:r>
              <a:rPr lang="de-DE" dirty="0" err="1" smtClean="0">
                <a:sym typeface="Wingdings" pitchFamily="2" charset="2"/>
              </a:rPr>
              <a:t>Mio</a:t>
            </a:r>
            <a:r>
              <a:rPr lang="de-DE" dirty="0" smtClean="0">
                <a:sym typeface="Wingdings" pitchFamily="2" charset="2"/>
              </a:rPr>
              <a:t> = 4,000 x ($1,000 + $500)</a:t>
            </a:r>
            <a:endParaRPr lang="de-DE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92867" name="Picture 3" descr="juliuscaesar-2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1268413"/>
            <a:ext cx="1646237" cy="1989137"/>
          </a:xfrm>
          <a:prstGeom prst="rect">
            <a:avLst/>
          </a:prstGeom>
          <a:noFill/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119313" y="5734050"/>
            <a:ext cx="6397905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saves money &amp; energy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but faces challenge of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costs &amp; load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V.1 Indexing</a:t>
            </a:r>
            <a:endParaRPr lang="en-US" sz="36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900" y="836613"/>
            <a:ext cx="3213100" cy="1231900"/>
            <a:chOff x="97" y="436"/>
            <a:chExt cx="2024" cy="7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7704" name="AutoShape 8" descr="Dachplatten"/>
            <p:cNvSpPr>
              <a:spLocks noChangeArrowheads="1"/>
            </p:cNvSpPr>
            <p:nvPr/>
          </p:nvSpPr>
          <p:spPr bwMode="auto">
            <a:xfrm flipH="1">
              <a:off x="250" y="436"/>
              <a:ext cx="1871" cy="776"/>
            </a:xfrm>
            <a:prstGeom prst="cloudCallout">
              <a:avLst>
                <a:gd name="adj1" fmla="val -2806"/>
                <a:gd name="adj2" fmla="val 643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2400" b="1"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21103525" flipH="1">
              <a:off x="97" y="604"/>
              <a:ext cx="458" cy="506"/>
              <a:chOff x="1455" y="2364"/>
              <a:chExt cx="709" cy="983"/>
            </a:xfrm>
            <a:grpFill/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66" y="2371"/>
                <a:ext cx="590" cy="590"/>
                <a:chOff x="1466" y="2371"/>
                <a:chExt cx="590" cy="590"/>
              </a:xfrm>
              <a:grpFill/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466" y="2371"/>
                  <a:ext cx="590" cy="590"/>
                  <a:chOff x="1466" y="2371"/>
                  <a:chExt cx="590" cy="590"/>
                </a:xfrm>
                <a:grpFill/>
              </p:grpSpPr>
              <p:sp>
                <p:nvSpPr>
                  <p:cNvPr id="157708" name="Freeform 12"/>
                  <p:cNvSpPr>
                    <a:spLocks/>
                  </p:cNvSpPr>
                  <p:nvPr/>
                </p:nvSpPr>
                <p:spPr bwMode="auto">
                  <a:xfrm>
                    <a:off x="1466" y="2371"/>
                    <a:ext cx="501" cy="343"/>
                  </a:xfrm>
                  <a:custGeom>
                    <a:avLst/>
                    <a:gdLst/>
                    <a:ahLst/>
                    <a:cxnLst>
                      <a:cxn ang="0">
                        <a:pos x="21" y="685"/>
                      </a:cxn>
                      <a:cxn ang="0">
                        <a:pos x="6" y="604"/>
                      </a:cxn>
                      <a:cxn ang="0">
                        <a:pos x="0" y="526"/>
                      </a:cxn>
                      <a:cxn ang="0">
                        <a:pos x="3" y="472"/>
                      </a:cxn>
                      <a:cxn ang="0">
                        <a:pos x="12" y="423"/>
                      </a:cxn>
                      <a:cxn ang="0">
                        <a:pos x="27" y="369"/>
                      </a:cxn>
                      <a:cxn ang="0">
                        <a:pos x="51" y="315"/>
                      </a:cxn>
                      <a:cxn ang="0">
                        <a:pos x="81" y="258"/>
                      </a:cxn>
                      <a:cxn ang="0">
                        <a:pos x="111" y="213"/>
                      </a:cxn>
                      <a:cxn ang="0">
                        <a:pos x="147" y="168"/>
                      </a:cxn>
                      <a:cxn ang="0">
                        <a:pos x="189" y="129"/>
                      </a:cxn>
                      <a:cxn ang="0">
                        <a:pos x="231" y="96"/>
                      </a:cxn>
                      <a:cxn ang="0">
                        <a:pos x="276" y="69"/>
                      </a:cxn>
                      <a:cxn ang="0">
                        <a:pos x="331" y="45"/>
                      </a:cxn>
                      <a:cxn ang="0">
                        <a:pos x="394" y="24"/>
                      </a:cxn>
                      <a:cxn ang="0">
                        <a:pos x="448" y="9"/>
                      </a:cxn>
                      <a:cxn ang="0">
                        <a:pos x="514" y="0"/>
                      </a:cxn>
                      <a:cxn ang="0">
                        <a:pos x="598" y="0"/>
                      </a:cxn>
                      <a:cxn ang="0">
                        <a:pos x="661" y="12"/>
                      </a:cxn>
                      <a:cxn ang="0">
                        <a:pos x="737" y="30"/>
                      </a:cxn>
                      <a:cxn ang="0">
                        <a:pos x="812" y="63"/>
                      </a:cxn>
                      <a:cxn ang="0">
                        <a:pos x="878" y="102"/>
                      </a:cxn>
                      <a:cxn ang="0">
                        <a:pos x="923" y="141"/>
                      </a:cxn>
                      <a:cxn ang="0">
                        <a:pos x="968" y="186"/>
                      </a:cxn>
                      <a:cxn ang="0">
                        <a:pos x="1004" y="231"/>
                      </a:cxn>
                      <a:cxn ang="0">
                        <a:pos x="908" y="159"/>
                      </a:cxn>
                      <a:cxn ang="0">
                        <a:pos x="857" y="129"/>
                      </a:cxn>
                      <a:cxn ang="0">
                        <a:pos x="803" y="108"/>
                      </a:cxn>
                      <a:cxn ang="0">
                        <a:pos x="734" y="87"/>
                      </a:cxn>
                      <a:cxn ang="0">
                        <a:pos x="667" y="78"/>
                      </a:cxn>
                      <a:cxn ang="0">
                        <a:pos x="595" y="75"/>
                      </a:cxn>
                      <a:cxn ang="0">
                        <a:pos x="541" y="78"/>
                      </a:cxn>
                      <a:cxn ang="0">
                        <a:pos x="484" y="87"/>
                      </a:cxn>
                      <a:cxn ang="0">
                        <a:pos x="427" y="102"/>
                      </a:cxn>
                      <a:cxn ang="0">
                        <a:pos x="373" y="120"/>
                      </a:cxn>
                      <a:cxn ang="0">
                        <a:pos x="313" y="150"/>
                      </a:cxn>
                      <a:cxn ang="0">
                        <a:pos x="267" y="177"/>
                      </a:cxn>
                      <a:cxn ang="0">
                        <a:pos x="228" y="210"/>
                      </a:cxn>
                      <a:cxn ang="0">
                        <a:pos x="183" y="246"/>
                      </a:cxn>
                      <a:cxn ang="0">
                        <a:pos x="147" y="285"/>
                      </a:cxn>
                      <a:cxn ang="0">
                        <a:pos x="111" y="339"/>
                      </a:cxn>
                      <a:cxn ang="0">
                        <a:pos x="78" y="396"/>
                      </a:cxn>
                      <a:cxn ang="0">
                        <a:pos x="57" y="450"/>
                      </a:cxn>
                      <a:cxn ang="0">
                        <a:pos x="39" y="514"/>
                      </a:cxn>
                      <a:cxn ang="0">
                        <a:pos x="27" y="592"/>
                      </a:cxn>
                      <a:cxn ang="0">
                        <a:pos x="21" y="685"/>
                      </a:cxn>
                    </a:cxnLst>
                    <a:rect l="0" t="0" r="r" b="b"/>
                    <a:pathLst>
                      <a:path w="1004" h="685">
                        <a:moveTo>
                          <a:pt x="21" y="685"/>
                        </a:moveTo>
                        <a:lnTo>
                          <a:pt x="6" y="604"/>
                        </a:lnTo>
                        <a:lnTo>
                          <a:pt x="0" y="526"/>
                        </a:lnTo>
                        <a:lnTo>
                          <a:pt x="3" y="472"/>
                        </a:lnTo>
                        <a:lnTo>
                          <a:pt x="12" y="423"/>
                        </a:lnTo>
                        <a:lnTo>
                          <a:pt x="27" y="369"/>
                        </a:lnTo>
                        <a:lnTo>
                          <a:pt x="51" y="315"/>
                        </a:lnTo>
                        <a:lnTo>
                          <a:pt x="81" y="258"/>
                        </a:lnTo>
                        <a:lnTo>
                          <a:pt x="111" y="213"/>
                        </a:lnTo>
                        <a:lnTo>
                          <a:pt x="147" y="168"/>
                        </a:lnTo>
                        <a:lnTo>
                          <a:pt x="189" y="129"/>
                        </a:lnTo>
                        <a:lnTo>
                          <a:pt x="231" y="96"/>
                        </a:lnTo>
                        <a:lnTo>
                          <a:pt x="276" y="69"/>
                        </a:lnTo>
                        <a:lnTo>
                          <a:pt x="331" y="45"/>
                        </a:lnTo>
                        <a:lnTo>
                          <a:pt x="394" y="24"/>
                        </a:lnTo>
                        <a:lnTo>
                          <a:pt x="448" y="9"/>
                        </a:lnTo>
                        <a:lnTo>
                          <a:pt x="514" y="0"/>
                        </a:lnTo>
                        <a:lnTo>
                          <a:pt x="598" y="0"/>
                        </a:lnTo>
                        <a:lnTo>
                          <a:pt x="661" y="12"/>
                        </a:lnTo>
                        <a:lnTo>
                          <a:pt x="737" y="30"/>
                        </a:lnTo>
                        <a:lnTo>
                          <a:pt x="812" y="63"/>
                        </a:lnTo>
                        <a:lnTo>
                          <a:pt x="878" y="102"/>
                        </a:lnTo>
                        <a:lnTo>
                          <a:pt x="923" y="141"/>
                        </a:lnTo>
                        <a:lnTo>
                          <a:pt x="968" y="186"/>
                        </a:lnTo>
                        <a:lnTo>
                          <a:pt x="1004" y="231"/>
                        </a:lnTo>
                        <a:lnTo>
                          <a:pt x="908" y="159"/>
                        </a:lnTo>
                        <a:lnTo>
                          <a:pt x="857" y="129"/>
                        </a:lnTo>
                        <a:lnTo>
                          <a:pt x="803" y="108"/>
                        </a:lnTo>
                        <a:lnTo>
                          <a:pt x="734" y="87"/>
                        </a:lnTo>
                        <a:lnTo>
                          <a:pt x="667" y="78"/>
                        </a:lnTo>
                        <a:lnTo>
                          <a:pt x="595" y="75"/>
                        </a:lnTo>
                        <a:lnTo>
                          <a:pt x="541" y="78"/>
                        </a:lnTo>
                        <a:lnTo>
                          <a:pt x="484" y="87"/>
                        </a:lnTo>
                        <a:lnTo>
                          <a:pt x="427" y="102"/>
                        </a:lnTo>
                        <a:lnTo>
                          <a:pt x="373" y="120"/>
                        </a:lnTo>
                        <a:lnTo>
                          <a:pt x="313" y="150"/>
                        </a:lnTo>
                        <a:lnTo>
                          <a:pt x="267" y="177"/>
                        </a:lnTo>
                        <a:lnTo>
                          <a:pt x="228" y="210"/>
                        </a:lnTo>
                        <a:lnTo>
                          <a:pt x="183" y="246"/>
                        </a:lnTo>
                        <a:lnTo>
                          <a:pt x="147" y="285"/>
                        </a:lnTo>
                        <a:lnTo>
                          <a:pt x="111" y="339"/>
                        </a:lnTo>
                        <a:lnTo>
                          <a:pt x="78" y="396"/>
                        </a:lnTo>
                        <a:lnTo>
                          <a:pt x="57" y="450"/>
                        </a:lnTo>
                        <a:lnTo>
                          <a:pt x="39" y="514"/>
                        </a:lnTo>
                        <a:lnTo>
                          <a:pt x="27" y="592"/>
                        </a:lnTo>
                        <a:lnTo>
                          <a:pt x="21" y="68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09" name="Freeform 13"/>
                  <p:cNvSpPr>
                    <a:spLocks/>
                  </p:cNvSpPr>
                  <p:nvPr/>
                </p:nvSpPr>
                <p:spPr bwMode="auto">
                  <a:xfrm>
                    <a:off x="1503" y="2541"/>
                    <a:ext cx="553" cy="420"/>
                  </a:xfrm>
                  <a:custGeom>
                    <a:avLst/>
                    <a:gdLst/>
                    <a:ahLst/>
                    <a:cxnLst>
                      <a:cxn ang="0">
                        <a:pos x="0" y="511"/>
                      </a:cxn>
                      <a:cxn ang="0">
                        <a:pos x="63" y="583"/>
                      </a:cxn>
                      <a:cxn ang="0">
                        <a:pos x="132" y="647"/>
                      </a:cxn>
                      <a:cxn ang="0">
                        <a:pos x="195" y="683"/>
                      </a:cxn>
                      <a:cxn ang="0">
                        <a:pos x="286" y="722"/>
                      </a:cxn>
                      <a:cxn ang="0">
                        <a:pos x="358" y="743"/>
                      </a:cxn>
                      <a:cxn ang="0">
                        <a:pos x="424" y="752"/>
                      </a:cxn>
                      <a:cxn ang="0">
                        <a:pos x="502" y="752"/>
                      </a:cxn>
                      <a:cxn ang="0">
                        <a:pos x="559" y="746"/>
                      </a:cxn>
                      <a:cxn ang="0">
                        <a:pos x="629" y="734"/>
                      </a:cxn>
                      <a:cxn ang="0">
                        <a:pos x="698" y="713"/>
                      </a:cxn>
                      <a:cxn ang="0">
                        <a:pos x="755" y="683"/>
                      </a:cxn>
                      <a:cxn ang="0">
                        <a:pos x="809" y="650"/>
                      </a:cxn>
                      <a:cxn ang="0">
                        <a:pos x="857" y="616"/>
                      </a:cxn>
                      <a:cxn ang="0">
                        <a:pos x="905" y="568"/>
                      </a:cxn>
                      <a:cxn ang="0">
                        <a:pos x="953" y="514"/>
                      </a:cxn>
                      <a:cxn ang="0">
                        <a:pos x="990" y="463"/>
                      </a:cxn>
                      <a:cxn ang="0">
                        <a:pos x="1011" y="412"/>
                      </a:cxn>
                      <a:cxn ang="0">
                        <a:pos x="1038" y="331"/>
                      </a:cxn>
                      <a:cxn ang="0">
                        <a:pos x="1056" y="247"/>
                      </a:cxn>
                      <a:cxn ang="0">
                        <a:pos x="1059" y="172"/>
                      </a:cxn>
                      <a:cxn ang="0">
                        <a:pos x="1047" y="90"/>
                      </a:cxn>
                      <a:cxn ang="0">
                        <a:pos x="1020" y="0"/>
                      </a:cxn>
                      <a:cxn ang="0">
                        <a:pos x="1047" y="48"/>
                      </a:cxn>
                      <a:cxn ang="0">
                        <a:pos x="1077" y="117"/>
                      </a:cxn>
                      <a:cxn ang="0">
                        <a:pos x="1092" y="181"/>
                      </a:cxn>
                      <a:cxn ang="0">
                        <a:pos x="1107" y="241"/>
                      </a:cxn>
                      <a:cxn ang="0">
                        <a:pos x="1104" y="292"/>
                      </a:cxn>
                      <a:cxn ang="0">
                        <a:pos x="1101" y="361"/>
                      </a:cxn>
                      <a:cxn ang="0">
                        <a:pos x="1065" y="493"/>
                      </a:cxn>
                      <a:cxn ang="0">
                        <a:pos x="1029" y="565"/>
                      </a:cxn>
                      <a:cxn ang="0">
                        <a:pos x="984" y="629"/>
                      </a:cxn>
                      <a:cxn ang="0">
                        <a:pos x="935" y="683"/>
                      </a:cxn>
                      <a:cxn ang="0">
                        <a:pos x="887" y="722"/>
                      </a:cxn>
                      <a:cxn ang="0">
                        <a:pos x="821" y="767"/>
                      </a:cxn>
                      <a:cxn ang="0">
                        <a:pos x="755" y="797"/>
                      </a:cxn>
                      <a:cxn ang="0">
                        <a:pos x="692" y="818"/>
                      </a:cxn>
                      <a:cxn ang="0">
                        <a:pos x="611" y="839"/>
                      </a:cxn>
                      <a:cxn ang="0">
                        <a:pos x="550" y="842"/>
                      </a:cxn>
                      <a:cxn ang="0">
                        <a:pos x="484" y="842"/>
                      </a:cxn>
                      <a:cxn ang="0">
                        <a:pos x="418" y="830"/>
                      </a:cxn>
                      <a:cxn ang="0">
                        <a:pos x="346" y="815"/>
                      </a:cxn>
                      <a:cxn ang="0">
                        <a:pos x="298" y="797"/>
                      </a:cxn>
                      <a:cxn ang="0">
                        <a:pos x="234" y="764"/>
                      </a:cxn>
                      <a:cxn ang="0">
                        <a:pos x="180" y="734"/>
                      </a:cxn>
                      <a:cxn ang="0">
                        <a:pos x="129" y="692"/>
                      </a:cxn>
                      <a:cxn ang="0">
                        <a:pos x="75" y="635"/>
                      </a:cxn>
                      <a:cxn ang="0">
                        <a:pos x="24" y="562"/>
                      </a:cxn>
                      <a:cxn ang="0">
                        <a:pos x="0" y="511"/>
                      </a:cxn>
                    </a:cxnLst>
                    <a:rect l="0" t="0" r="r" b="b"/>
                    <a:pathLst>
                      <a:path w="1107" h="842">
                        <a:moveTo>
                          <a:pt x="0" y="511"/>
                        </a:moveTo>
                        <a:lnTo>
                          <a:pt x="63" y="583"/>
                        </a:lnTo>
                        <a:lnTo>
                          <a:pt x="132" y="647"/>
                        </a:lnTo>
                        <a:lnTo>
                          <a:pt x="195" y="683"/>
                        </a:lnTo>
                        <a:lnTo>
                          <a:pt x="286" y="722"/>
                        </a:lnTo>
                        <a:lnTo>
                          <a:pt x="358" y="743"/>
                        </a:lnTo>
                        <a:lnTo>
                          <a:pt x="424" y="752"/>
                        </a:lnTo>
                        <a:lnTo>
                          <a:pt x="502" y="752"/>
                        </a:lnTo>
                        <a:lnTo>
                          <a:pt x="559" y="746"/>
                        </a:lnTo>
                        <a:lnTo>
                          <a:pt x="629" y="734"/>
                        </a:lnTo>
                        <a:lnTo>
                          <a:pt x="698" y="713"/>
                        </a:lnTo>
                        <a:lnTo>
                          <a:pt x="755" y="683"/>
                        </a:lnTo>
                        <a:lnTo>
                          <a:pt x="809" y="650"/>
                        </a:lnTo>
                        <a:lnTo>
                          <a:pt x="857" y="616"/>
                        </a:lnTo>
                        <a:lnTo>
                          <a:pt x="905" y="568"/>
                        </a:lnTo>
                        <a:lnTo>
                          <a:pt x="953" y="514"/>
                        </a:lnTo>
                        <a:lnTo>
                          <a:pt x="990" y="463"/>
                        </a:lnTo>
                        <a:lnTo>
                          <a:pt x="1011" y="412"/>
                        </a:lnTo>
                        <a:lnTo>
                          <a:pt x="1038" y="331"/>
                        </a:lnTo>
                        <a:lnTo>
                          <a:pt x="1056" y="247"/>
                        </a:lnTo>
                        <a:lnTo>
                          <a:pt x="1059" y="172"/>
                        </a:lnTo>
                        <a:lnTo>
                          <a:pt x="1047" y="90"/>
                        </a:lnTo>
                        <a:lnTo>
                          <a:pt x="1020" y="0"/>
                        </a:lnTo>
                        <a:lnTo>
                          <a:pt x="1047" y="48"/>
                        </a:lnTo>
                        <a:lnTo>
                          <a:pt x="1077" y="117"/>
                        </a:lnTo>
                        <a:lnTo>
                          <a:pt x="1092" y="181"/>
                        </a:lnTo>
                        <a:lnTo>
                          <a:pt x="1107" y="241"/>
                        </a:lnTo>
                        <a:lnTo>
                          <a:pt x="1104" y="292"/>
                        </a:lnTo>
                        <a:lnTo>
                          <a:pt x="1101" y="361"/>
                        </a:lnTo>
                        <a:lnTo>
                          <a:pt x="1065" y="493"/>
                        </a:lnTo>
                        <a:lnTo>
                          <a:pt x="1029" y="565"/>
                        </a:lnTo>
                        <a:lnTo>
                          <a:pt x="984" y="629"/>
                        </a:lnTo>
                        <a:lnTo>
                          <a:pt x="935" y="683"/>
                        </a:lnTo>
                        <a:lnTo>
                          <a:pt x="887" y="722"/>
                        </a:lnTo>
                        <a:lnTo>
                          <a:pt x="821" y="767"/>
                        </a:lnTo>
                        <a:lnTo>
                          <a:pt x="755" y="797"/>
                        </a:lnTo>
                        <a:lnTo>
                          <a:pt x="692" y="818"/>
                        </a:lnTo>
                        <a:lnTo>
                          <a:pt x="611" y="839"/>
                        </a:lnTo>
                        <a:lnTo>
                          <a:pt x="550" y="842"/>
                        </a:lnTo>
                        <a:lnTo>
                          <a:pt x="484" y="842"/>
                        </a:lnTo>
                        <a:lnTo>
                          <a:pt x="418" y="830"/>
                        </a:lnTo>
                        <a:lnTo>
                          <a:pt x="346" y="815"/>
                        </a:lnTo>
                        <a:lnTo>
                          <a:pt x="298" y="797"/>
                        </a:lnTo>
                        <a:lnTo>
                          <a:pt x="234" y="764"/>
                        </a:lnTo>
                        <a:lnTo>
                          <a:pt x="180" y="734"/>
                        </a:lnTo>
                        <a:lnTo>
                          <a:pt x="129" y="692"/>
                        </a:lnTo>
                        <a:lnTo>
                          <a:pt x="75" y="635"/>
                        </a:lnTo>
                        <a:lnTo>
                          <a:pt x="24" y="562"/>
                        </a:lnTo>
                        <a:lnTo>
                          <a:pt x="0" y="51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469" y="2379"/>
                  <a:ext cx="586" cy="557"/>
                  <a:chOff x="1469" y="2379"/>
                  <a:chExt cx="586" cy="557"/>
                </a:xfrm>
                <a:grpFill/>
              </p:grpSpPr>
              <p:sp>
                <p:nvSpPr>
                  <p:cNvPr id="157711" name="Freeform 15"/>
                  <p:cNvSpPr>
                    <a:spLocks/>
                  </p:cNvSpPr>
                  <p:nvPr/>
                </p:nvSpPr>
                <p:spPr bwMode="auto">
                  <a:xfrm>
                    <a:off x="1502" y="2797"/>
                    <a:ext cx="144" cy="1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56"/>
                      </a:cxn>
                      <a:cxn ang="0">
                        <a:pos x="59" y="99"/>
                      </a:cxn>
                      <a:cxn ang="0">
                        <a:pos x="90" y="139"/>
                      </a:cxn>
                      <a:cxn ang="0">
                        <a:pos x="138" y="186"/>
                      </a:cxn>
                      <a:cxn ang="0">
                        <a:pos x="174" y="216"/>
                      </a:cxn>
                      <a:cxn ang="0">
                        <a:pos x="220" y="245"/>
                      </a:cxn>
                      <a:cxn ang="0">
                        <a:pos x="287" y="279"/>
                      </a:cxn>
                      <a:cxn ang="0">
                        <a:pos x="212" y="177"/>
                      </a:cxn>
                      <a:cxn ang="0">
                        <a:pos x="170" y="153"/>
                      </a:cxn>
                      <a:cxn ang="0">
                        <a:pos x="140" y="132"/>
                      </a:cxn>
                      <a:cxn ang="0">
                        <a:pos x="96" y="101"/>
                      </a:cxn>
                      <a:cxn ang="0">
                        <a:pos x="62" y="69"/>
                      </a:cxn>
                      <a:cxn ang="0">
                        <a:pos x="35" y="4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7" h="279">
                        <a:moveTo>
                          <a:pt x="0" y="0"/>
                        </a:moveTo>
                        <a:lnTo>
                          <a:pt x="30" y="56"/>
                        </a:lnTo>
                        <a:lnTo>
                          <a:pt x="59" y="99"/>
                        </a:lnTo>
                        <a:lnTo>
                          <a:pt x="90" y="139"/>
                        </a:lnTo>
                        <a:lnTo>
                          <a:pt x="138" y="186"/>
                        </a:lnTo>
                        <a:lnTo>
                          <a:pt x="174" y="216"/>
                        </a:lnTo>
                        <a:lnTo>
                          <a:pt x="220" y="245"/>
                        </a:lnTo>
                        <a:lnTo>
                          <a:pt x="287" y="279"/>
                        </a:lnTo>
                        <a:lnTo>
                          <a:pt x="212" y="177"/>
                        </a:lnTo>
                        <a:lnTo>
                          <a:pt x="170" y="153"/>
                        </a:lnTo>
                        <a:lnTo>
                          <a:pt x="140" y="132"/>
                        </a:lnTo>
                        <a:lnTo>
                          <a:pt x="96" y="101"/>
                        </a:lnTo>
                        <a:lnTo>
                          <a:pt x="62" y="69"/>
                        </a:lnTo>
                        <a:lnTo>
                          <a:pt x="35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12" name="Freeform 16"/>
                  <p:cNvSpPr>
                    <a:spLocks/>
                  </p:cNvSpPr>
                  <p:nvPr/>
                </p:nvSpPr>
                <p:spPr bwMode="auto">
                  <a:xfrm>
                    <a:off x="2004" y="2538"/>
                    <a:ext cx="51" cy="273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9" y="37"/>
                      </a:cxn>
                      <a:cxn ang="0">
                        <a:pos x="52" y="69"/>
                      </a:cxn>
                      <a:cxn ang="0">
                        <a:pos x="66" y="102"/>
                      </a:cxn>
                      <a:cxn ang="0">
                        <a:pos x="76" y="134"/>
                      </a:cxn>
                      <a:cxn ang="0">
                        <a:pos x="84" y="164"/>
                      </a:cxn>
                      <a:cxn ang="0">
                        <a:pos x="99" y="217"/>
                      </a:cxn>
                      <a:cxn ang="0">
                        <a:pos x="103" y="269"/>
                      </a:cxn>
                      <a:cxn ang="0">
                        <a:pos x="100" y="349"/>
                      </a:cxn>
                      <a:cxn ang="0">
                        <a:pos x="93" y="403"/>
                      </a:cxn>
                      <a:cxn ang="0">
                        <a:pos x="82" y="447"/>
                      </a:cxn>
                      <a:cxn ang="0">
                        <a:pos x="65" y="493"/>
                      </a:cxn>
                      <a:cxn ang="0">
                        <a:pos x="42" y="546"/>
                      </a:cxn>
                      <a:cxn ang="0">
                        <a:pos x="0" y="443"/>
                      </a:cxn>
                      <a:cxn ang="0">
                        <a:pos x="19" y="398"/>
                      </a:cxn>
                      <a:cxn ang="0">
                        <a:pos x="28" y="374"/>
                      </a:cxn>
                      <a:cxn ang="0">
                        <a:pos x="39" y="343"/>
                      </a:cxn>
                      <a:cxn ang="0">
                        <a:pos x="46" y="311"/>
                      </a:cxn>
                      <a:cxn ang="0">
                        <a:pos x="52" y="262"/>
                      </a:cxn>
                      <a:cxn ang="0">
                        <a:pos x="55" y="221"/>
                      </a:cxn>
                      <a:cxn ang="0">
                        <a:pos x="55" y="160"/>
                      </a:cxn>
                      <a:cxn ang="0">
                        <a:pos x="46" y="105"/>
                      </a:cxn>
                      <a:cxn ang="0">
                        <a:pos x="36" y="60"/>
                      </a:cxn>
                      <a:cxn ang="0">
                        <a:pos x="30" y="36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03" h="546">
                        <a:moveTo>
                          <a:pt x="19" y="0"/>
                        </a:moveTo>
                        <a:lnTo>
                          <a:pt x="39" y="37"/>
                        </a:lnTo>
                        <a:lnTo>
                          <a:pt x="52" y="69"/>
                        </a:lnTo>
                        <a:lnTo>
                          <a:pt x="66" y="102"/>
                        </a:lnTo>
                        <a:lnTo>
                          <a:pt x="76" y="134"/>
                        </a:lnTo>
                        <a:lnTo>
                          <a:pt x="84" y="164"/>
                        </a:lnTo>
                        <a:lnTo>
                          <a:pt x="99" y="217"/>
                        </a:lnTo>
                        <a:lnTo>
                          <a:pt x="103" y="269"/>
                        </a:lnTo>
                        <a:lnTo>
                          <a:pt x="100" y="349"/>
                        </a:lnTo>
                        <a:lnTo>
                          <a:pt x="93" y="403"/>
                        </a:lnTo>
                        <a:lnTo>
                          <a:pt x="82" y="447"/>
                        </a:lnTo>
                        <a:lnTo>
                          <a:pt x="65" y="493"/>
                        </a:lnTo>
                        <a:lnTo>
                          <a:pt x="42" y="546"/>
                        </a:lnTo>
                        <a:lnTo>
                          <a:pt x="0" y="443"/>
                        </a:lnTo>
                        <a:lnTo>
                          <a:pt x="19" y="398"/>
                        </a:lnTo>
                        <a:lnTo>
                          <a:pt x="28" y="374"/>
                        </a:lnTo>
                        <a:lnTo>
                          <a:pt x="39" y="343"/>
                        </a:lnTo>
                        <a:lnTo>
                          <a:pt x="46" y="311"/>
                        </a:lnTo>
                        <a:lnTo>
                          <a:pt x="52" y="262"/>
                        </a:lnTo>
                        <a:lnTo>
                          <a:pt x="55" y="221"/>
                        </a:lnTo>
                        <a:lnTo>
                          <a:pt x="55" y="160"/>
                        </a:lnTo>
                        <a:lnTo>
                          <a:pt x="46" y="105"/>
                        </a:lnTo>
                        <a:lnTo>
                          <a:pt x="36" y="60"/>
                        </a:lnTo>
                        <a:lnTo>
                          <a:pt x="30" y="3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13" name="Freeform 17"/>
                  <p:cNvSpPr>
                    <a:spLocks/>
                  </p:cNvSpPr>
                  <p:nvPr/>
                </p:nvSpPr>
                <p:spPr bwMode="auto">
                  <a:xfrm>
                    <a:off x="1735" y="2379"/>
                    <a:ext cx="204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60"/>
                      </a:cxn>
                      <a:cxn ang="0">
                        <a:pos x="79" y="57"/>
                      </a:cxn>
                      <a:cxn ang="0">
                        <a:pos x="123" y="60"/>
                      </a:cxn>
                      <a:cxn ang="0">
                        <a:pos x="165" y="66"/>
                      </a:cxn>
                      <a:cxn ang="0">
                        <a:pos x="203" y="73"/>
                      </a:cxn>
                      <a:cxn ang="0">
                        <a:pos x="241" y="83"/>
                      </a:cxn>
                      <a:cxn ang="0">
                        <a:pos x="267" y="91"/>
                      </a:cxn>
                      <a:cxn ang="0">
                        <a:pos x="301" y="105"/>
                      </a:cxn>
                      <a:cxn ang="0">
                        <a:pos x="340" y="124"/>
                      </a:cxn>
                      <a:cxn ang="0">
                        <a:pos x="409" y="165"/>
                      </a:cxn>
                      <a:cxn ang="0">
                        <a:pos x="369" y="123"/>
                      </a:cxn>
                      <a:cxn ang="0">
                        <a:pos x="341" y="102"/>
                      </a:cxn>
                      <a:cxn ang="0">
                        <a:pos x="304" y="78"/>
                      </a:cxn>
                      <a:cxn ang="0">
                        <a:pos x="281" y="64"/>
                      </a:cxn>
                      <a:cxn ang="0">
                        <a:pos x="230" y="40"/>
                      </a:cxn>
                      <a:cxn ang="0">
                        <a:pos x="197" y="28"/>
                      </a:cxn>
                      <a:cxn ang="0">
                        <a:pos x="170" y="19"/>
                      </a:cxn>
                      <a:cxn ang="0">
                        <a:pos x="145" y="13"/>
                      </a:cxn>
                      <a:cxn ang="0">
                        <a:pos x="105" y="6"/>
                      </a:cxn>
                      <a:cxn ang="0">
                        <a:pos x="64" y="1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09" h="165">
                        <a:moveTo>
                          <a:pt x="0" y="0"/>
                        </a:moveTo>
                        <a:lnTo>
                          <a:pt x="31" y="60"/>
                        </a:lnTo>
                        <a:lnTo>
                          <a:pt x="79" y="57"/>
                        </a:lnTo>
                        <a:lnTo>
                          <a:pt x="123" y="60"/>
                        </a:lnTo>
                        <a:lnTo>
                          <a:pt x="165" y="66"/>
                        </a:lnTo>
                        <a:lnTo>
                          <a:pt x="203" y="73"/>
                        </a:lnTo>
                        <a:lnTo>
                          <a:pt x="241" y="83"/>
                        </a:lnTo>
                        <a:lnTo>
                          <a:pt x="267" y="91"/>
                        </a:lnTo>
                        <a:lnTo>
                          <a:pt x="301" y="105"/>
                        </a:lnTo>
                        <a:lnTo>
                          <a:pt x="340" y="124"/>
                        </a:lnTo>
                        <a:lnTo>
                          <a:pt x="409" y="165"/>
                        </a:lnTo>
                        <a:lnTo>
                          <a:pt x="369" y="123"/>
                        </a:lnTo>
                        <a:lnTo>
                          <a:pt x="341" y="102"/>
                        </a:lnTo>
                        <a:lnTo>
                          <a:pt x="304" y="78"/>
                        </a:lnTo>
                        <a:lnTo>
                          <a:pt x="281" y="64"/>
                        </a:lnTo>
                        <a:lnTo>
                          <a:pt x="230" y="40"/>
                        </a:lnTo>
                        <a:lnTo>
                          <a:pt x="197" y="28"/>
                        </a:lnTo>
                        <a:lnTo>
                          <a:pt x="170" y="19"/>
                        </a:lnTo>
                        <a:lnTo>
                          <a:pt x="145" y="13"/>
                        </a:lnTo>
                        <a:lnTo>
                          <a:pt x="105" y="6"/>
                        </a:lnTo>
                        <a:lnTo>
                          <a:pt x="64" y="1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14" name="Freeform 18"/>
                  <p:cNvSpPr>
                    <a:spLocks/>
                  </p:cNvSpPr>
                  <p:nvPr/>
                </p:nvSpPr>
                <p:spPr bwMode="auto">
                  <a:xfrm>
                    <a:off x="1469" y="2495"/>
                    <a:ext cx="65" cy="194"/>
                  </a:xfrm>
                  <a:custGeom>
                    <a:avLst/>
                    <a:gdLst/>
                    <a:ahLst/>
                    <a:cxnLst>
                      <a:cxn ang="0">
                        <a:pos x="0" y="297"/>
                      </a:cxn>
                      <a:cxn ang="0">
                        <a:pos x="3" y="267"/>
                      </a:cxn>
                      <a:cxn ang="0">
                        <a:pos x="5" y="234"/>
                      </a:cxn>
                      <a:cxn ang="0">
                        <a:pos x="14" y="181"/>
                      </a:cxn>
                      <a:cxn ang="0">
                        <a:pos x="24" y="139"/>
                      </a:cxn>
                      <a:cxn ang="0">
                        <a:pos x="38" y="101"/>
                      </a:cxn>
                      <a:cxn ang="0">
                        <a:pos x="56" y="62"/>
                      </a:cxn>
                      <a:cxn ang="0">
                        <a:pos x="72" y="32"/>
                      </a:cxn>
                      <a:cxn ang="0">
                        <a:pos x="92" y="0"/>
                      </a:cxn>
                      <a:cxn ang="0">
                        <a:pos x="130" y="50"/>
                      </a:cxn>
                      <a:cxn ang="0">
                        <a:pos x="108" y="80"/>
                      </a:cxn>
                      <a:cxn ang="0">
                        <a:pos x="92" y="107"/>
                      </a:cxn>
                      <a:cxn ang="0">
                        <a:pos x="79" y="132"/>
                      </a:cxn>
                      <a:cxn ang="0">
                        <a:pos x="60" y="167"/>
                      </a:cxn>
                      <a:cxn ang="0">
                        <a:pos x="48" y="198"/>
                      </a:cxn>
                      <a:cxn ang="0">
                        <a:pos x="41" y="228"/>
                      </a:cxn>
                      <a:cxn ang="0">
                        <a:pos x="32" y="258"/>
                      </a:cxn>
                      <a:cxn ang="0">
                        <a:pos x="26" y="291"/>
                      </a:cxn>
                      <a:cxn ang="0">
                        <a:pos x="21" y="331"/>
                      </a:cxn>
                      <a:cxn ang="0">
                        <a:pos x="17" y="371"/>
                      </a:cxn>
                      <a:cxn ang="0">
                        <a:pos x="10" y="387"/>
                      </a:cxn>
                      <a:cxn ang="0">
                        <a:pos x="0" y="297"/>
                      </a:cxn>
                    </a:cxnLst>
                    <a:rect l="0" t="0" r="r" b="b"/>
                    <a:pathLst>
                      <a:path w="130" h="387">
                        <a:moveTo>
                          <a:pt x="0" y="297"/>
                        </a:moveTo>
                        <a:lnTo>
                          <a:pt x="3" y="267"/>
                        </a:lnTo>
                        <a:lnTo>
                          <a:pt x="5" y="234"/>
                        </a:lnTo>
                        <a:lnTo>
                          <a:pt x="14" y="181"/>
                        </a:lnTo>
                        <a:lnTo>
                          <a:pt x="24" y="139"/>
                        </a:lnTo>
                        <a:lnTo>
                          <a:pt x="38" y="101"/>
                        </a:lnTo>
                        <a:lnTo>
                          <a:pt x="56" y="62"/>
                        </a:lnTo>
                        <a:lnTo>
                          <a:pt x="72" y="32"/>
                        </a:lnTo>
                        <a:lnTo>
                          <a:pt x="92" y="0"/>
                        </a:lnTo>
                        <a:lnTo>
                          <a:pt x="130" y="50"/>
                        </a:lnTo>
                        <a:lnTo>
                          <a:pt x="108" y="80"/>
                        </a:lnTo>
                        <a:lnTo>
                          <a:pt x="92" y="107"/>
                        </a:lnTo>
                        <a:lnTo>
                          <a:pt x="79" y="132"/>
                        </a:lnTo>
                        <a:lnTo>
                          <a:pt x="60" y="167"/>
                        </a:lnTo>
                        <a:lnTo>
                          <a:pt x="48" y="198"/>
                        </a:lnTo>
                        <a:lnTo>
                          <a:pt x="41" y="228"/>
                        </a:lnTo>
                        <a:lnTo>
                          <a:pt x="32" y="258"/>
                        </a:lnTo>
                        <a:lnTo>
                          <a:pt x="26" y="291"/>
                        </a:lnTo>
                        <a:lnTo>
                          <a:pt x="21" y="331"/>
                        </a:lnTo>
                        <a:lnTo>
                          <a:pt x="17" y="371"/>
                        </a:lnTo>
                        <a:lnTo>
                          <a:pt x="10" y="387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1455" y="2364"/>
                <a:ext cx="577" cy="553"/>
                <a:chOff x="1455" y="2364"/>
                <a:chExt cx="577" cy="553"/>
              </a:xfrm>
              <a:grpFill/>
            </p:grpSpPr>
            <p:sp>
              <p:nvSpPr>
                <p:cNvPr id="157716" name="Oval 20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61" y="2372"/>
                  <a:ext cx="564" cy="539"/>
                </a:xfrm>
                <a:prstGeom prst="ellipse">
                  <a:avLst/>
                </a:prstGeom>
                <a:grp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7" name="Oval 21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55" y="2364"/>
                  <a:ext cx="577" cy="553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8" name="Oval 22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71" y="2379"/>
                  <a:ext cx="545" cy="523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868" y="2885"/>
                <a:ext cx="296" cy="462"/>
                <a:chOff x="1868" y="2885"/>
                <a:chExt cx="296" cy="462"/>
              </a:xfrm>
              <a:grpFill/>
            </p:grpSpPr>
            <p:sp>
              <p:nvSpPr>
                <p:cNvPr id="157720" name="Freeform 24"/>
                <p:cNvSpPr>
                  <a:spLocks/>
                </p:cNvSpPr>
                <p:nvPr/>
              </p:nvSpPr>
              <p:spPr bwMode="auto">
                <a:xfrm>
                  <a:off x="1871" y="2909"/>
                  <a:ext cx="282" cy="40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400" y="808"/>
                    </a:cxn>
                    <a:cxn ang="0">
                      <a:pos x="564" y="725"/>
                    </a:cxn>
                    <a:cxn ang="0">
                      <a:pos x="162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564" h="808">
                      <a:moveTo>
                        <a:pt x="0" y="60"/>
                      </a:moveTo>
                      <a:lnTo>
                        <a:pt x="400" y="808"/>
                      </a:lnTo>
                      <a:lnTo>
                        <a:pt x="564" y="725"/>
                      </a:lnTo>
                      <a:lnTo>
                        <a:pt x="162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1" name="Arc 25"/>
                <p:cNvSpPr>
                  <a:spLocks/>
                </p:cNvSpPr>
                <p:nvPr/>
              </p:nvSpPr>
              <p:spPr bwMode="auto">
                <a:xfrm>
                  <a:off x="1869" y="2885"/>
                  <a:ext cx="85" cy="5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929 w 42228"/>
                    <a:gd name="T1" fmla="*/ 27866 h 27866"/>
                    <a:gd name="T2" fmla="*/ 42228 w 42228"/>
                    <a:gd name="T3" fmla="*/ 15194 h 27866"/>
                    <a:gd name="T4" fmla="*/ 21600 w 42228"/>
                    <a:gd name="T5" fmla="*/ 21600 h 27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28" h="27866" fill="none" extrusionOk="0">
                      <a:moveTo>
                        <a:pt x="928" y="27866"/>
                      </a:moveTo>
                      <a:cubicBezTo>
                        <a:pt x="312" y="25834"/>
                        <a:pt x="0" y="237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61" y="-1"/>
                        <a:pt x="39422" y="6157"/>
                        <a:pt x="42228" y="15193"/>
                      </a:cubicBezTo>
                    </a:path>
                    <a:path w="42228" h="27866" stroke="0" extrusionOk="0">
                      <a:moveTo>
                        <a:pt x="928" y="27866"/>
                      </a:moveTo>
                      <a:cubicBezTo>
                        <a:pt x="312" y="25834"/>
                        <a:pt x="0" y="237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61" y="-1"/>
                        <a:pt x="39422" y="6157"/>
                        <a:pt x="42228" y="151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2" name="Arc 26"/>
                <p:cNvSpPr>
                  <a:spLocks/>
                </p:cNvSpPr>
                <p:nvPr/>
              </p:nvSpPr>
              <p:spPr bwMode="auto">
                <a:xfrm>
                  <a:off x="1871" y="2891"/>
                  <a:ext cx="87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38 w 42041"/>
                    <a:gd name="T1" fmla="*/ 24039 h 24039"/>
                    <a:gd name="T2" fmla="*/ 42041 w 42041"/>
                    <a:gd name="T3" fmla="*/ 14620 h 24039"/>
                    <a:gd name="T4" fmla="*/ 21600 w 42041"/>
                    <a:gd name="T5" fmla="*/ 21600 h 24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41" h="24039" fill="none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39" y="-1"/>
                        <a:pt x="39055" y="5876"/>
                        <a:pt x="42041" y="14619"/>
                      </a:cubicBezTo>
                    </a:path>
                    <a:path w="42041" h="24039" stroke="0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39" y="-1"/>
                        <a:pt x="39055" y="5876"/>
                        <a:pt x="42041" y="1461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3" name="Freeform 27"/>
                <p:cNvSpPr>
                  <a:spLocks/>
                </p:cNvSpPr>
                <p:nvPr/>
              </p:nvSpPr>
              <p:spPr bwMode="auto">
                <a:xfrm>
                  <a:off x="1868" y="2891"/>
                  <a:ext cx="54" cy="104"/>
                </a:xfrm>
                <a:custGeom>
                  <a:avLst/>
                  <a:gdLst/>
                  <a:ahLst/>
                  <a:cxnLst>
                    <a:cxn ang="0">
                      <a:pos x="3" y="96"/>
                    </a:cxn>
                    <a:cxn ang="0">
                      <a:pos x="0" y="82"/>
                    </a:cxn>
                    <a:cxn ang="0">
                      <a:pos x="0" y="69"/>
                    </a:cxn>
                    <a:cxn ang="0">
                      <a:pos x="2" y="58"/>
                    </a:cxn>
                    <a:cxn ang="0">
                      <a:pos x="6" y="42"/>
                    </a:cxn>
                    <a:cxn ang="0">
                      <a:pos x="12" y="29"/>
                    </a:cxn>
                    <a:cxn ang="0">
                      <a:pos x="21" y="17"/>
                    </a:cxn>
                    <a:cxn ang="0">
                      <a:pos x="31" y="7"/>
                    </a:cxn>
                    <a:cxn ang="0">
                      <a:pos x="41" y="0"/>
                    </a:cxn>
                    <a:cxn ang="0">
                      <a:pos x="107" y="112"/>
                    </a:cxn>
                    <a:cxn ang="0">
                      <a:pos x="95" y="119"/>
                    </a:cxn>
                    <a:cxn ang="0">
                      <a:pos x="87" y="127"/>
                    </a:cxn>
                    <a:cxn ang="0">
                      <a:pos x="79" y="135"/>
                    </a:cxn>
                    <a:cxn ang="0">
                      <a:pos x="73" y="145"/>
                    </a:cxn>
                    <a:cxn ang="0">
                      <a:pos x="66" y="163"/>
                    </a:cxn>
                    <a:cxn ang="0">
                      <a:pos x="62" y="187"/>
                    </a:cxn>
                    <a:cxn ang="0">
                      <a:pos x="62" y="207"/>
                    </a:cxn>
                    <a:cxn ang="0">
                      <a:pos x="3" y="96"/>
                    </a:cxn>
                  </a:cxnLst>
                  <a:rect l="0" t="0" r="r" b="b"/>
                  <a:pathLst>
                    <a:path w="107" h="207">
                      <a:moveTo>
                        <a:pt x="3" y="96"/>
                      </a:moveTo>
                      <a:lnTo>
                        <a:pt x="0" y="82"/>
                      </a:lnTo>
                      <a:lnTo>
                        <a:pt x="0" y="69"/>
                      </a:lnTo>
                      <a:lnTo>
                        <a:pt x="2" y="58"/>
                      </a:lnTo>
                      <a:lnTo>
                        <a:pt x="6" y="42"/>
                      </a:lnTo>
                      <a:lnTo>
                        <a:pt x="12" y="29"/>
                      </a:lnTo>
                      <a:lnTo>
                        <a:pt x="21" y="17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107" y="112"/>
                      </a:lnTo>
                      <a:lnTo>
                        <a:pt x="95" y="119"/>
                      </a:lnTo>
                      <a:lnTo>
                        <a:pt x="87" y="127"/>
                      </a:lnTo>
                      <a:lnTo>
                        <a:pt x="79" y="135"/>
                      </a:lnTo>
                      <a:lnTo>
                        <a:pt x="73" y="145"/>
                      </a:lnTo>
                      <a:lnTo>
                        <a:pt x="66" y="163"/>
                      </a:lnTo>
                      <a:lnTo>
                        <a:pt x="62" y="187"/>
                      </a:lnTo>
                      <a:lnTo>
                        <a:pt x="62" y="207"/>
                      </a:lnTo>
                      <a:lnTo>
                        <a:pt x="3" y="9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4" name="Arc 28"/>
                <p:cNvSpPr>
                  <a:spLocks/>
                </p:cNvSpPr>
                <p:nvPr/>
              </p:nvSpPr>
              <p:spPr bwMode="auto">
                <a:xfrm>
                  <a:off x="1869" y="2888"/>
                  <a:ext cx="44" cy="49"/>
                </a:xfrm>
                <a:custGeom>
                  <a:avLst/>
                  <a:gdLst>
                    <a:gd name="G0" fmla="+- 21600 0 0"/>
                    <a:gd name="G1" fmla="+- 20077 0 0"/>
                    <a:gd name="G2" fmla="+- 21600 0 0"/>
                    <a:gd name="T0" fmla="*/ 789 w 21600"/>
                    <a:gd name="T1" fmla="*/ 25860 h 25860"/>
                    <a:gd name="T2" fmla="*/ 13632 w 21600"/>
                    <a:gd name="T3" fmla="*/ 0 h 25860"/>
                    <a:gd name="T4" fmla="*/ 21600 w 21600"/>
                    <a:gd name="T5" fmla="*/ 20077 h 25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860" fill="none" extrusionOk="0">
                      <a:moveTo>
                        <a:pt x="788" y="25860"/>
                      </a:moveTo>
                      <a:cubicBezTo>
                        <a:pt x="265" y="23976"/>
                        <a:pt x="0" y="22031"/>
                        <a:pt x="0" y="20077"/>
                      </a:cubicBezTo>
                      <a:cubicBezTo>
                        <a:pt x="-1" y="11223"/>
                        <a:pt x="5402" y="3266"/>
                        <a:pt x="13632" y="0"/>
                      </a:cubicBezTo>
                    </a:path>
                    <a:path w="21600" h="25860" stroke="0" extrusionOk="0">
                      <a:moveTo>
                        <a:pt x="788" y="25860"/>
                      </a:moveTo>
                      <a:cubicBezTo>
                        <a:pt x="265" y="23976"/>
                        <a:pt x="0" y="22031"/>
                        <a:pt x="0" y="20077"/>
                      </a:cubicBezTo>
                      <a:cubicBezTo>
                        <a:pt x="-1" y="11223"/>
                        <a:pt x="5402" y="3266"/>
                        <a:pt x="13632" y="0"/>
                      </a:cubicBezTo>
                      <a:lnTo>
                        <a:pt x="21600" y="2007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5" name="Arc 29"/>
                <p:cNvSpPr>
                  <a:spLocks/>
                </p:cNvSpPr>
                <p:nvPr/>
              </p:nvSpPr>
              <p:spPr bwMode="auto">
                <a:xfrm>
                  <a:off x="1900" y="2942"/>
                  <a:ext cx="86" cy="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72 w 42207"/>
                    <a:gd name="T1" fmla="*/ 26947 h 26947"/>
                    <a:gd name="T2" fmla="*/ 42207 w 42207"/>
                    <a:gd name="T3" fmla="*/ 15127 h 26947"/>
                    <a:gd name="T4" fmla="*/ 21600 w 42207"/>
                    <a:gd name="T5" fmla="*/ 21600 h 26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07" h="26947" fill="none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35" y="-1"/>
                        <a:pt x="39379" y="6124"/>
                        <a:pt x="42207" y="15126"/>
                      </a:cubicBezTo>
                    </a:path>
                    <a:path w="42207" h="26947" stroke="0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35" y="-1"/>
                        <a:pt x="39379" y="6124"/>
                        <a:pt x="42207" y="1512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30"/>
                <p:cNvGrpSpPr>
                  <a:grpSpLocks/>
                </p:cNvGrpSpPr>
                <p:nvPr/>
              </p:nvGrpSpPr>
              <p:grpSpPr bwMode="auto">
                <a:xfrm>
                  <a:off x="1903" y="2950"/>
                  <a:ext cx="91" cy="59"/>
                  <a:chOff x="1903" y="2950"/>
                  <a:chExt cx="91" cy="59"/>
                </a:xfrm>
                <a:grpFill/>
              </p:grpSpPr>
              <p:grpSp>
                <p:nvGrpSpPr>
                  <p:cNvPr id="1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03" y="2950"/>
                    <a:ext cx="87" cy="50"/>
                    <a:chOff x="1903" y="2950"/>
                    <a:chExt cx="87" cy="50"/>
                  </a:xfrm>
                  <a:grpFill/>
                </p:grpSpPr>
                <p:sp>
                  <p:nvSpPr>
                    <p:cNvPr id="157728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1903" y="2950"/>
                      <a:ext cx="87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49 w 42528"/>
                        <a:gd name="T1" fmla="*/ 26441 h 26441"/>
                        <a:gd name="T2" fmla="*/ 42528 w 42528"/>
                        <a:gd name="T3" fmla="*/ 16253 h 26441"/>
                        <a:gd name="T4" fmla="*/ 21600 w 42528"/>
                        <a:gd name="T5" fmla="*/ 21600 h 264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8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29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1903" y="2955"/>
                      <a:ext cx="44" cy="45"/>
                    </a:xfrm>
                    <a:custGeom>
                      <a:avLst/>
                      <a:gdLst>
                        <a:gd name="G0" fmla="+- 21600 0 0"/>
                        <a:gd name="G1" fmla="+- 18978 0 0"/>
                        <a:gd name="G2" fmla="+- 21600 0 0"/>
                        <a:gd name="T0" fmla="*/ 549 w 21600"/>
                        <a:gd name="T1" fmla="*/ 23819 h 23819"/>
                        <a:gd name="T2" fmla="*/ 11285 w 21600"/>
                        <a:gd name="T3" fmla="*/ 0 h 23819"/>
                        <a:gd name="T4" fmla="*/ 21600 w 21600"/>
                        <a:gd name="T5" fmla="*/ 18978 h 238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819" fill="none" extrusionOk="0">
                          <a:moveTo>
                            <a:pt x="549" y="23818"/>
                          </a:moveTo>
                          <a:cubicBezTo>
                            <a:pt x="184" y="22231"/>
                            <a:pt x="0" y="20607"/>
                            <a:pt x="0" y="18978"/>
                          </a:cubicBezTo>
                          <a:cubicBezTo>
                            <a:pt x="-1" y="11062"/>
                            <a:pt x="4330" y="3780"/>
                            <a:pt x="11285" y="0"/>
                          </a:cubicBezTo>
                        </a:path>
                        <a:path w="21600" h="23819" stroke="0" extrusionOk="0">
                          <a:moveTo>
                            <a:pt x="549" y="23818"/>
                          </a:moveTo>
                          <a:cubicBezTo>
                            <a:pt x="184" y="22231"/>
                            <a:pt x="0" y="20607"/>
                            <a:pt x="0" y="18978"/>
                          </a:cubicBezTo>
                          <a:cubicBezTo>
                            <a:pt x="-1" y="11062"/>
                            <a:pt x="4330" y="3780"/>
                            <a:pt x="11285" y="0"/>
                          </a:cubicBezTo>
                          <a:lnTo>
                            <a:pt x="21600" y="189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30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1904" y="2950"/>
                      <a:ext cx="85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7 w 42375"/>
                        <a:gd name="T1" fmla="*/ 26389 h 26389"/>
                        <a:gd name="T2" fmla="*/ 42375 w 42375"/>
                        <a:gd name="T3" fmla="*/ 15686 h 26389"/>
                        <a:gd name="T4" fmla="*/ 21600 w 42375"/>
                        <a:gd name="T5" fmla="*/ 21600 h 263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375" h="26389" fill="none" extrusionOk="0">
                          <a:moveTo>
                            <a:pt x="537" y="26388"/>
                          </a:moveTo>
                          <a:cubicBezTo>
                            <a:pt x="180" y="24817"/>
                            <a:pt x="0" y="2321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51" y="-1"/>
                            <a:pt x="39732" y="6403"/>
                            <a:pt x="42374" y="15686"/>
                          </a:cubicBezTo>
                        </a:path>
                        <a:path w="42375" h="26389" stroke="0" extrusionOk="0">
                          <a:moveTo>
                            <a:pt x="537" y="26388"/>
                          </a:moveTo>
                          <a:cubicBezTo>
                            <a:pt x="180" y="24817"/>
                            <a:pt x="0" y="2321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51" y="-1"/>
                            <a:pt x="39732" y="6403"/>
                            <a:pt x="42374" y="1568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7731" name="Arc 35"/>
                  <p:cNvSpPr>
                    <a:spLocks/>
                  </p:cNvSpPr>
                  <p:nvPr/>
                </p:nvSpPr>
                <p:spPr bwMode="auto">
                  <a:xfrm>
                    <a:off x="1908" y="2959"/>
                    <a:ext cx="86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394"/>
                      <a:gd name="T1" fmla="*/ 26441 h 26441"/>
                      <a:gd name="T2" fmla="*/ 42394 w 42394"/>
                      <a:gd name="T3" fmla="*/ 15755 h 26441"/>
                      <a:gd name="T4" fmla="*/ 21600 w 42394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394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78" y="-1"/>
                          <a:pt x="39775" y="6437"/>
                          <a:pt x="42394" y="15754"/>
                        </a:cubicBezTo>
                      </a:path>
                      <a:path w="42394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78" y="-1"/>
                          <a:pt x="39775" y="6437"/>
                          <a:pt x="42394" y="15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6"/>
                <p:cNvGrpSpPr>
                  <a:grpSpLocks/>
                </p:cNvGrpSpPr>
                <p:nvPr/>
              </p:nvGrpSpPr>
              <p:grpSpPr bwMode="auto">
                <a:xfrm>
                  <a:off x="1912" y="2967"/>
                  <a:ext cx="91" cy="59"/>
                  <a:chOff x="1912" y="2967"/>
                  <a:chExt cx="91" cy="59"/>
                </a:xfrm>
                <a:grpFill/>
              </p:grpSpPr>
              <p:grpSp>
                <p:nvGrpSpPr>
                  <p:cNvPr id="1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912" y="2967"/>
                    <a:ext cx="87" cy="50"/>
                    <a:chOff x="1912" y="2967"/>
                    <a:chExt cx="87" cy="50"/>
                  </a:xfrm>
                  <a:grpFill/>
                </p:grpSpPr>
                <p:sp>
                  <p:nvSpPr>
                    <p:cNvPr id="157734" name="Arc 38"/>
                    <p:cNvSpPr>
                      <a:spLocks/>
                    </p:cNvSpPr>
                    <p:nvPr/>
                  </p:nvSpPr>
                  <p:spPr bwMode="auto">
                    <a:xfrm>
                      <a:off x="1912" y="2967"/>
                      <a:ext cx="86" cy="4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409 w 42511"/>
                        <a:gd name="T1" fmla="*/ 25783 h 25783"/>
                        <a:gd name="T2" fmla="*/ 42511 w 42511"/>
                        <a:gd name="T3" fmla="*/ 16189 h 25783"/>
                        <a:gd name="T4" fmla="*/ 21600 w 42511"/>
                        <a:gd name="T5" fmla="*/ 21600 h 257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11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35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1912" y="2972"/>
                      <a:ext cx="44" cy="44"/>
                    </a:xfrm>
                    <a:custGeom>
                      <a:avLst/>
                      <a:gdLst>
                        <a:gd name="G0" fmla="+- 21600 0 0"/>
                        <a:gd name="G1" fmla="+- 18928 0 0"/>
                        <a:gd name="G2" fmla="+- 21600 0 0"/>
                        <a:gd name="T0" fmla="*/ 409 w 21600"/>
                        <a:gd name="T1" fmla="*/ 23111 h 23111"/>
                        <a:gd name="T2" fmla="*/ 11193 w 21600"/>
                        <a:gd name="T3" fmla="*/ 0 h 23111"/>
                        <a:gd name="T4" fmla="*/ 21600 w 21600"/>
                        <a:gd name="T5" fmla="*/ 18928 h 23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111" fill="none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3111" stroke="0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36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1912" y="2967"/>
                      <a:ext cx="87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49 w 42528"/>
                        <a:gd name="T1" fmla="*/ 26441 h 26441"/>
                        <a:gd name="T2" fmla="*/ 42528 w 42528"/>
                        <a:gd name="T3" fmla="*/ 16253 h 26441"/>
                        <a:gd name="T4" fmla="*/ 21600 w 42528"/>
                        <a:gd name="T5" fmla="*/ 21600 h 264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8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7737" name="Arc 41"/>
                  <p:cNvSpPr>
                    <a:spLocks/>
                  </p:cNvSpPr>
                  <p:nvPr/>
                </p:nvSpPr>
                <p:spPr bwMode="auto">
                  <a:xfrm>
                    <a:off x="1917" y="2976"/>
                    <a:ext cx="86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14 w 42511"/>
                      <a:gd name="T1" fmla="*/ 26283 h 26283"/>
                      <a:gd name="T2" fmla="*/ 42511 w 42511"/>
                      <a:gd name="T3" fmla="*/ 16189 h 26283"/>
                      <a:gd name="T4" fmla="*/ 21600 w 42511"/>
                      <a:gd name="T5" fmla="*/ 21600 h 26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6283" fill="none" extrusionOk="0">
                        <a:moveTo>
                          <a:pt x="513" y="26283"/>
                        </a:moveTo>
                        <a:cubicBezTo>
                          <a:pt x="172" y="24745"/>
                          <a:pt x="0" y="2317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6283" stroke="0" extrusionOk="0">
                        <a:moveTo>
                          <a:pt x="513" y="26283"/>
                        </a:moveTo>
                        <a:cubicBezTo>
                          <a:pt x="172" y="24745"/>
                          <a:pt x="0" y="2317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2"/>
                <p:cNvGrpSpPr>
                  <a:grpSpLocks/>
                </p:cNvGrpSpPr>
                <p:nvPr/>
              </p:nvGrpSpPr>
              <p:grpSpPr bwMode="auto">
                <a:xfrm>
                  <a:off x="1921" y="2983"/>
                  <a:ext cx="86" cy="49"/>
                  <a:chOff x="1921" y="2983"/>
                  <a:chExt cx="86" cy="49"/>
                </a:xfrm>
                <a:grpFill/>
              </p:grpSpPr>
              <p:sp>
                <p:nvSpPr>
                  <p:cNvPr id="157739" name="Arc 43"/>
                  <p:cNvSpPr>
                    <a:spLocks/>
                  </p:cNvSpPr>
                  <p:nvPr/>
                </p:nvSpPr>
                <p:spPr bwMode="auto">
                  <a:xfrm>
                    <a:off x="1921" y="2983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663"/>
                      <a:gd name="T1" fmla="*/ 25783 h 25783"/>
                      <a:gd name="T2" fmla="*/ 42663 w 42663"/>
                      <a:gd name="T3" fmla="*/ 16811 h 25783"/>
                      <a:gd name="T4" fmla="*/ 21600 w 42663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63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</a:path>
                      <a:path w="42663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0" name="Arc 44"/>
                  <p:cNvSpPr>
                    <a:spLocks/>
                  </p:cNvSpPr>
                  <p:nvPr/>
                </p:nvSpPr>
                <p:spPr bwMode="auto">
                  <a:xfrm>
                    <a:off x="1921" y="2988"/>
                    <a:ext cx="44" cy="44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409 w 21600"/>
                      <a:gd name="T1" fmla="*/ 23111 h 23111"/>
                      <a:gd name="T2" fmla="*/ 11193 w 21600"/>
                      <a:gd name="T3" fmla="*/ 0 h 23111"/>
                      <a:gd name="T4" fmla="*/ 21600 w 21600"/>
                      <a:gd name="T5" fmla="*/ 18928 h 23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11" fill="none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3111" stroke="0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45"/>
                <p:cNvGrpSpPr>
                  <a:grpSpLocks/>
                </p:cNvGrpSpPr>
                <p:nvPr/>
              </p:nvGrpSpPr>
              <p:grpSpPr bwMode="auto">
                <a:xfrm>
                  <a:off x="1921" y="2983"/>
                  <a:ext cx="91" cy="58"/>
                  <a:chOff x="1921" y="2983"/>
                  <a:chExt cx="91" cy="58"/>
                </a:xfrm>
                <a:grpFill/>
              </p:grpSpPr>
              <p:sp>
                <p:nvSpPr>
                  <p:cNvPr id="157742" name="Arc 46"/>
                  <p:cNvSpPr>
                    <a:spLocks/>
                  </p:cNvSpPr>
                  <p:nvPr/>
                </p:nvSpPr>
                <p:spPr bwMode="auto">
                  <a:xfrm>
                    <a:off x="1921" y="2983"/>
                    <a:ext cx="87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38 w 42528"/>
                      <a:gd name="T1" fmla="*/ 25926 h 25926"/>
                      <a:gd name="T2" fmla="*/ 42528 w 42528"/>
                      <a:gd name="T3" fmla="*/ 16253 h 25926"/>
                      <a:gd name="T4" fmla="*/ 21600 w 42528"/>
                      <a:gd name="T5" fmla="*/ 21600 h 2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5926" fill="none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5926" stroke="0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3" name="Arc 47"/>
                  <p:cNvSpPr>
                    <a:spLocks/>
                  </p:cNvSpPr>
                  <p:nvPr/>
                </p:nvSpPr>
                <p:spPr bwMode="auto">
                  <a:xfrm>
                    <a:off x="1926" y="2992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511"/>
                      <a:gd name="T1" fmla="*/ 25783 h 25783"/>
                      <a:gd name="T2" fmla="*/ 42511 w 42511"/>
                      <a:gd name="T3" fmla="*/ 16189 h 25783"/>
                      <a:gd name="T4" fmla="*/ 21600 w 42511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8"/>
                <p:cNvGrpSpPr>
                  <a:grpSpLocks/>
                </p:cNvGrpSpPr>
                <p:nvPr/>
              </p:nvGrpSpPr>
              <p:grpSpPr bwMode="auto">
                <a:xfrm>
                  <a:off x="1871" y="2910"/>
                  <a:ext cx="283" cy="406"/>
                  <a:chOff x="1871" y="2910"/>
                  <a:chExt cx="283" cy="406"/>
                </a:xfrm>
                <a:grpFill/>
              </p:grpSpPr>
              <p:sp>
                <p:nvSpPr>
                  <p:cNvPr id="15774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953" y="2910"/>
                    <a:ext cx="201" cy="361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871" y="2939"/>
                    <a:ext cx="201" cy="377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51"/>
                <p:cNvGrpSpPr>
                  <a:grpSpLocks/>
                </p:cNvGrpSpPr>
                <p:nvPr/>
              </p:nvGrpSpPr>
              <p:grpSpPr bwMode="auto">
                <a:xfrm>
                  <a:off x="1930" y="2999"/>
                  <a:ext cx="91" cy="58"/>
                  <a:chOff x="1930" y="2999"/>
                  <a:chExt cx="91" cy="58"/>
                </a:xfrm>
                <a:grpFill/>
              </p:grpSpPr>
              <p:grpSp>
                <p:nvGrpSpPr>
                  <p:cNvPr id="1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930" y="2999"/>
                    <a:ext cx="86" cy="48"/>
                    <a:chOff x="1930" y="2999"/>
                    <a:chExt cx="86" cy="48"/>
                  </a:xfrm>
                  <a:grpFill/>
                </p:grpSpPr>
                <p:sp>
                  <p:nvSpPr>
                    <p:cNvPr id="157749" name="Arc 53"/>
                    <p:cNvSpPr>
                      <a:spLocks/>
                    </p:cNvSpPr>
                    <p:nvPr/>
                  </p:nvSpPr>
                  <p:spPr bwMode="auto">
                    <a:xfrm>
                      <a:off x="1930" y="2999"/>
                      <a:ext cx="86" cy="48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5 w 42663"/>
                        <a:gd name="T1" fmla="*/ 25276 h 25276"/>
                        <a:gd name="T2" fmla="*/ 42663 w 42663"/>
                        <a:gd name="T3" fmla="*/ 16811 h 25276"/>
                        <a:gd name="T4" fmla="*/ 21600 w 42663"/>
                        <a:gd name="T5" fmla="*/ 21600 h 25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663" h="25276" fill="none" extrusionOk="0">
                          <a:moveTo>
                            <a:pt x="315" y="25275"/>
                          </a:moveTo>
                          <a:cubicBezTo>
                            <a:pt x="105" y="24061"/>
                            <a:pt x="0" y="22832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</a:path>
                        <a:path w="42663" h="25276" stroke="0" extrusionOk="0">
                          <a:moveTo>
                            <a:pt x="315" y="25275"/>
                          </a:moveTo>
                          <a:cubicBezTo>
                            <a:pt x="105" y="24061"/>
                            <a:pt x="0" y="22832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50" name="Arc 54"/>
                    <p:cNvSpPr>
                      <a:spLocks/>
                    </p:cNvSpPr>
                    <p:nvPr/>
                  </p:nvSpPr>
                  <p:spPr bwMode="auto">
                    <a:xfrm>
                      <a:off x="1930" y="3004"/>
                      <a:ext cx="44" cy="43"/>
                    </a:xfrm>
                    <a:custGeom>
                      <a:avLst/>
                      <a:gdLst>
                        <a:gd name="G0" fmla="+- 21600 0 0"/>
                        <a:gd name="G1" fmla="+- 18928 0 0"/>
                        <a:gd name="G2" fmla="+- 21600 0 0"/>
                        <a:gd name="T0" fmla="*/ 315 w 21600"/>
                        <a:gd name="T1" fmla="*/ 22604 h 22604"/>
                        <a:gd name="T2" fmla="*/ 11193 w 21600"/>
                        <a:gd name="T3" fmla="*/ 0 h 22604"/>
                        <a:gd name="T4" fmla="*/ 21600 w 21600"/>
                        <a:gd name="T5" fmla="*/ 18928 h 226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604" fill="none" extrusionOk="0">
                          <a:moveTo>
                            <a:pt x="315" y="22603"/>
                          </a:moveTo>
                          <a:cubicBezTo>
                            <a:pt x="105" y="21389"/>
                            <a:pt x="0" y="20160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2604" stroke="0" extrusionOk="0">
                          <a:moveTo>
                            <a:pt x="315" y="22603"/>
                          </a:moveTo>
                          <a:cubicBezTo>
                            <a:pt x="105" y="21389"/>
                            <a:pt x="0" y="20160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7751" name="Arc 55"/>
                  <p:cNvSpPr>
                    <a:spLocks/>
                  </p:cNvSpPr>
                  <p:nvPr/>
                </p:nvSpPr>
                <p:spPr bwMode="auto">
                  <a:xfrm>
                    <a:off x="1930" y="2999"/>
                    <a:ext cx="87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38 w 42651"/>
                      <a:gd name="T1" fmla="*/ 25926 h 25926"/>
                      <a:gd name="T2" fmla="*/ 42651 w 42651"/>
                      <a:gd name="T3" fmla="*/ 16759 h 25926"/>
                      <a:gd name="T4" fmla="*/ 21600 w 42651"/>
                      <a:gd name="T5" fmla="*/ 21600 h 2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1" h="25926" fill="none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64" y="-1"/>
                          <a:pt x="40394" y="6950"/>
                          <a:pt x="42650" y="16759"/>
                        </a:cubicBezTo>
                      </a:path>
                      <a:path w="42651" h="25926" stroke="0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64" y="-1"/>
                          <a:pt x="40394" y="6950"/>
                          <a:pt x="42650" y="1675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2" name="Arc 56"/>
                  <p:cNvSpPr>
                    <a:spLocks/>
                  </p:cNvSpPr>
                  <p:nvPr/>
                </p:nvSpPr>
                <p:spPr bwMode="auto">
                  <a:xfrm>
                    <a:off x="1934" y="3006"/>
                    <a:ext cx="87" cy="5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72 w 42528"/>
                      <a:gd name="T1" fmla="*/ 26947 h 26947"/>
                      <a:gd name="T2" fmla="*/ 42528 w 42528"/>
                      <a:gd name="T3" fmla="*/ 16253 h 26947"/>
                      <a:gd name="T4" fmla="*/ 21600 w 42528"/>
                      <a:gd name="T5" fmla="*/ 21600 h 26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947" fill="none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947" stroke="0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753" name="Freeform 57"/>
                <p:cNvSpPr>
                  <a:spLocks/>
                </p:cNvSpPr>
                <p:nvPr/>
              </p:nvSpPr>
              <p:spPr bwMode="auto">
                <a:xfrm>
                  <a:off x="1932" y="3008"/>
                  <a:ext cx="174" cy="29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31" y="8"/>
                    </a:cxn>
                    <a:cxn ang="0">
                      <a:pos x="21" y="16"/>
                    </a:cxn>
                    <a:cxn ang="0">
                      <a:pos x="12" y="26"/>
                    </a:cxn>
                    <a:cxn ang="0">
                      <a:pos x="8" y="36"/>
                    </a:cxn>
                    <a:cxn ang="0">
                      <a:pos x="4" y="47"/>
                    </a:cxn>
                    <a:cxn ang="0">
                      <a:pos x="1" y="58"/>
                    </a:cxn>
                    <a:cxn ang="0">
                      <a:pos x="0" y="71"/>
                    </a:cxn>
                    <a:cxn ang="0">
                      <a:pos x="0" y="86"/>
                    </a:cxn>
                    <a:cxn ang="0">
                      <a:pos x="270" y="597"/>
                    </a:cxn>
                    <a:cxn ang="0">
                      <a:pos x="348" y="543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48" h="597">
                      <a:moveTo>
                        <a:pt x="44" y="0"/>
                      </a:moveTo>
                      <a:lnTo>
                        <a:pt x="31" y="8"/>
                      </a:lnTo>
                      <a:lnTo>
                        <a:pt x="21" y="16"/>
                      </a:lnTo>
                      <a:lnTo>
                        <a:pt x="12" y="26"/>
                      </a:lnTo>
                      <a:lnTo>
                        <a:pt x="8" y="36"/>
                      </a:lnTo>
                      <a:lnTo>
                        <a:pt x="4" y="47"/>
                      </a:lnTo>
                      <a:lnTo>
                        <a:pt x="1" y="58"/>
                      </a:lnTo>
                      <a:lnTo>
                        <a:pt x="0" y="71"/>
                      </a:lnTo>
                      <a:lnTo>
                        <a:pt x="0" y="86"/>
                      </a:lnTo>
                      <a:lnTo>
                        <a:pt x="270" y="597"/>
                      </a:lnTo>
                      <a:lnTo>
                        <a:pt x="348" y="54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54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3256"/>
                  <a:ext cx="95" cy="91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755" name="Oval 59"/>
              <p:cNvSpPr>
                <a:spLocks noChangeArrowheads="1"/>
              </p:cNvSpPr>
              <p:nvPr/>
            </p:nvSpPr>
            <p:spPr bwMode="auto">
              <a:xfrm>
                <a:off x="1479" y="2409"/>
                <a:ext cx="577" cy="55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756" name="AutoShape 60"/>
            <p:cNvSpPr>
              <a:spLocks noChangeArrowheads="1"/>
            </p:cNvSpPr>
            <p:nvPr/>
          </p:nvSpPr>
          <p:spPr bwMode="auto">
            <a:xfrm>
              <a:off x="1740" y="740"/>
              <a:ext cx="152" cy="202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7" name="AutoShape 61"/>
            <p:cNvSpPr>
              <a:spLocks noChangeArrowheads="1"/>
            </p:cNvSpPr>
            <p:nvPr/>
          </p:nvSpPr>
          <p:spPr bwMode="auto">
            <a:xfrm>
              <a:off x="1395" y="874"/>
              <a:ext cx="153" cy="203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8" name="AutoShape 62"/>
            <p:cNvSpPr>
              <a:spLocks noChangeArrowheads="1"/>
            </p:cNvSpPr>
            <p:nvPr/>
          </p:nvSpPr>
          <p:spPr bwMode="auto">
            <a:xfrm>
              <a:off x="1128" y="740"/>
              <a:ext cx="153" cy="202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9" name="AutoShape 63"/>
            <p:cNvSpPr>
              <a:spLocks noChangeArrowheads="1"/>
            </p:cNvSpPr>
            <p:nvPr/>
          </p:nvSpPr>
          <p:spPr bwMode="auto">
            <a:xfrm>
              <a:off x="784" y="840"/>
              <a:ext cx="153" cy="204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60" name="AutoShape 64"/>
            <p:cNvSpPr>
              <a:spLocks noChangeArrowheads="1"/>
            </p:cNvSpPr>
            <p:nvPr/>
          </p:nvSpPr>
          <p:spPr bwMode="auto">
            <a:xfrm>
              <a:off x="670" y="571"/>
              <a:ext cx="153" cy="203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61" name="AutoShape 65"/>
            <p:cNvSpPr>
              <a:spLocks noChangeArrowheads="1"/>
            </p:cNvSpPr>
            <p:nvPr/>
          </p:nvSpPr>
          <p:spPr bwMode="auto">
            <a:xfrm>
              <a:off x="288" y="672"/>
              <a:ext cx="115" cy="168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62" name="Text Box 66"/>
            <p:cNvSpPr txBox="1">
              <a:spLocks noChangeArrowheads="1"/>
            </p:cNvSpPr>
            <p:nvPr/>
          </p:nvSpPr>
          <p:spPr bwMode="auto">
            <a:xfrm flipH="1">
              <a:off x="1704" y="672"/>
              <a:ext cx="212" cy="27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</a:t>
              </a:r>
              <a:endParaRPr lang="en-US" sz="800">
                <a:latin typeface="Times New Roman" pitchFamily="18" charset="0"/>
              </a:endParaRPr>
            </a:p>
          </p:txBody>
        </p:sp>
        <p:cxnSp>
          <p:nvCxnSpPr>
            <p:cNvPr id="157763" name="AutoShape 67"/>
            <p:cNvCxnSpPr>
              <a:cxnSpLocks noChangeShapeType="1"/>
              <a:stCxn id="157755" idx="2"/>
              <a:endCxn id="157760" idx="1"/>
            </p:cNvCxnSpPr>
            <p:nvPr/>
          </p:nvCxnSpPr>
          <p:spPr bwMode="auto">
            <a:xfrm flipV="1">
              <a:off x="524" y="672"/>
              <a:ext cx="146" cy="69"/>
            </a:xfrm>
            <a:prstGeom prst="curvedConnector3">
              <a:avLst>
                <a:gd name="adj1" fmla="val 57046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4" name="AutoShape 68"/>
            <p:cNvCxnSpPr>
              <a:cxnSpLocks noChangeShapeType="1"/>
              <a:stCxn id="157755" idx="3"/>
              <a:endCxn id="157759" idx="1"/>
            </p:cNvCxnSpPr>
            <p:nvPr/>
          </p:nvCxnSpPr>
          <p:spPr bwMode="auto">
            <a:xfrm rot="16200000" flipH="1">
              <a:off x="587" y="745"/>
              <a:ext cx="94" cy="30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5" name="AutoShape 69"/>
            <p:cNvCxnSpPr>
              <a:cxnSpLocks noChangeShapeType="1"/>
              <a:stCxn id="157759" idx="3"/>
              <a:endCxn id="157758" idx="1"/>
            </p:cNvCxnSpPr>
            <p:nvPr/>
          </p:nvCxnSpPr>
          <p:spPr bwMode="auto">
            <a:xfrm flipV="1">
              <a:off x="937" y="841"/>
              <a:ext cx="191" cy="101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6" name="AutoShape 70"/>
            <p:cNvCxnSpPr>
              <a:cxnSpLocks noChangeShapeType="1"/>
              <a:stCxn id="157758" idx="3"/>
              <a:endCxn id="157757" idx="1"/>
            </p:cNvCxnSpPr>
            <p:nvPr/>
          </p:nvCxnSpPr>
          <p:spPr bwMode="auto">
            <a:xfrm>
              <a:off x="1281" y="841"/>
              <a:ext cx="114" cy="135"/>
            </a:xfrm>
            <a:prstGeom prst="curvedConnector3">
              <a:avLst>
                <a:gd name="adj1" fmla="val 495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7" name="AutoShape 71"/>
            <p:cNvCxnSpPr>
              <a:cxnSpLocks noChangeShapeType="1"/>
              <a:stCxn id="157757" idx="2"/>
              <a:endCxn id="157759" idx="2"/>
            </p:cNvCxnSpPr>
            <p:nvPr/>
          </p:nvCxnSpPr>
          <p:spPr bwMode="auto">
            <a:xfrm rot="16200000" flipV="1">
              <a:off x="1150" y="755"/>
              <a:ext cx="33" cy="611"/>
            </a:xfrm>
            <a:prstGeom prst="curvedConnector3">
              <a:avLst>
                <a:gd name="adj1" fmla="val -23611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8" name="AutoShape 72"/>
            <p:cNvCxnSpPr>
              <a:cxnSpLocks noChangeShapeType="1"/>
              <a:stCxn id="157760" idx="3"/>
              <a:endCxn id="157758" idx="0"/>
            </p:cNvCxnSpPr>
            <p:nvPr/>
          </p:nvCxnSpPr>
          <p:spPr bwMode="auto">
            <a:xfrm>
              <a:off x="823" y="672"/>
              <a:ext cx="381" cy="6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69" name="AutoShape 73"/>
            <p:cNvCxnSpPr>
              <a:cxnSpLocks noChangeShapeType="1"/>
              <a:stCxn id="157758" idx="3"/>
              <a:endCxn id="157756" idx="1"/>
            </p:cNvCxnSpPr>
            <p:nvPr/>
          </p:nvCxnSpPr>
          <p:spPr bwMode="auto">
            <a:xfrm>
              <a:off x="1281" y="841"/>
              <a:ext cx="459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7770" name="AutoShape 74"/>
            <p:cNvCxnSpPr>
              <a:cxnSpLocks noChangeShapeType="1"/>
              <a:stCxn id="157756" idx="0"/>
              <a:endCxn id="157758" idx="0"/>
            </p:cNvCxnSpPr>
            <p:nvPr/>
          </p:nvCxnSpPr>
          <p:spPr bwMode="auto">
            <a:xfrm rot="16200000" flipH="1" flipV="1">
              <a:off x="1509" y="435"/>
              <a:ext cx="1" cy="612"/>
            </a:xfrm>
            <a:prstGeom prst="curvedConnector3">
              <a:avLst>
                <a:gd name="adj1" fmla="val -1440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8" name="Group 75"/>
          <p:cNvGrpSpPr>
            <a:grpSpLocks/>
          </p:cNvGrpSpPr>
          <p:nvPr/>
        </p:nvGrpSpPr>
        <p:grpSpPr bwMode="auto">
          <a:xfrm flipH="1">
            <a:off x="8610600" y="981075"/>
            <a:ext cx="381000" cy="914400"/>
            <a:chOff x="1824" y="2976"/>
            <a:chExt cx="288" cy="624"/>
          </a:xfrm>
        </p:grpSpPr>
        <p:sp>
          <p:nvSpPr>
            <p:cNvPr id="157772" name="Oval 76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73" name="Line 77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74" name="Line 78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75" name="Line 79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76" name="Line 80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77" name="Line 81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82"/>
          <p:cNvGrpSpPr>
            <a:grpSpLocks/>
          </p:cNvGrpSpPr>
          <p:nvPr/>
        </p:nvGrpSpPr>
        <p:grpSpPr bwMode="auto">
          <a:xfrm flipH="1">
            <a:off x="8458200" y="1057275"/>
            <a:ext cx="381000" cy="914400"/>
            <a:chOff x="1824" y="2976"/>
            <a:chExt cx="288" cy="624"/>
          </a:xfrm>
        </p:grpSpPr>
        <p:sp>
          <p:nvSpPr>
            <p:cNvPr id="157779" name="Oval 83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0" name="Line 84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1" name="Line 85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2" name="Line 86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3" name="Line 87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4" name="Line 88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 flipH="1">
            <a:off x="8305800" y="1133475"/>
            <a:ext cx="381000" cy="914400"/>
            <a:chOff x="1824" y="2976"/>
            <a:chExt cx="288" cy="624"/>
          </a:xfrm>
        </p:grpSpPr>
        <p:sp>
          <p:nvSpPr>
            <p:cNvPr id="157786" name="Oval 90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7" name="Line 91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8" name="Line 92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89" name="Line 93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90" name="Line 94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91" name="Line 95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92" name="AutoShape 96"/>
          <p:cNvSpPr>
            <a:spLocks noChangeArrowheads="1"/>
          </p:cNvSpPr>
          <p:nvPr/>
        </p:nvSpPr>
        <p:spPr bwMode="auto">
          <a:xfrm>
            <a:off x="539750" y="2132013"/>
            <a:ext cx="8351838" cy="647700"/>
          </a:xfrm>
          <a:prstGeom prst="rightArrow">
            <a:avLst>
              <a:gd name="adj1" fmla="val 50120"/>
              <a:gd name="adj2" fmla="val 95456"/>
            </a:avLst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93" name="Rectangle 97"/>
          <p:cNvSpPr>
            <a:spLocks noChangeArrowheads="1"/>
          </p:cNvSpPr>
          <p:nvPr/>
        </p:nvSpPr>
        <p:spPr bwMode="auto">
          <a:xfrm>
            <a:off x="971550" y="2132013"/>
            <a:ext cx="863600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94" name="Text Box 98"/>
          <p:cNvSpPr txBox="1">
            <a:spLocks noChangeArrowheads="1"/>
          </p:cNvSpPr>
          <p:nvPr/>
        </p:nvSpPr>
        <p:spPr bwMode="auto">
          <a:xfrm>
            <a:off x="971550" y="232568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latin typeface="Times New Roman" pitchFamily="18" charset="0"/>
              </a:rPr>
              <a:t>crawl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57795" name="Rectangle 99"/>
          <p:cNvSpPr>
            <a:spLocks noChangeArrowheads="1"/>
          </p:cNvSpPr>
          <p:nvPr/>
        </p:nvSpPr>
        <p:spPr bwMode="auto">
          <a:xfrm>
            <a:off x="2124075" y="2132013"/>
            <a:ext cx="1008063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96" name="Text Box 100"/>
          <p:cNvSpPr txBox="1">
            <a:spLocks noChangeArrowheads="1"/>
          </p:cNvSpPr>
          <p:nvPr/>
        </p:nvSpPr>
        <p:spPr bwMode="auto">
          <a:xfrm>
            <a:off x="2124075" y="2205038"/>
            <a:ext cx="1022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extract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&amp; clean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7797" name="Rectangle 101"/>
          <p:cNvSpPr>
            <a:spLocks noChangeArrowheads="1"/>
          </p:cNvSpPr>
          <p:nvPr/>
        </p:nvSpPr>
        <p:spPr bwMode="auto">
          <a:xfrm>
            <a:off x="3419475" y="2132013"/>
            <a:ext cx="1008063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98" name="Text Box 102"/>
          <p:cNvSpPr txBox="1">
            <a:spLocks noChangeArrowheads="1"/>
          </p:cNvSpPr>
          <p:nvPr/>
        </p:nvSpPr>
        <p:spPr bwMode="auto">
          <a:xfrm>
            <a:off x="3492500" y="2276475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index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7799" name="Rectangle 103"/>
          <p:cNvSpPr>
            <a:spLocks noChangeArrowheads="1"/>
          </p:cNvSpPr>
          <p:nvPr/>
        </p:nvSpPr>
        <p:spPr bwMode="auto">
          <a:xfrm>
            <a:off x="4714875" y="2132013"/>
            <a:ext cx="1008063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800" name="Text Box 104"/>
          <p:cNvSpPr txBox="1">
            <a:spLocks noChangeArrowheads="1"/>
          </p:cNvSpPr>
          <p:nvPr/>
        </p:nvSpPr>
        <p:spPr bwMode="auto">
          <a:xfrm>
            <a:off x="4787900" y="2276475"/>
            <a:ext cx="88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search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7801" name="Rectangle 105"/>
          <p:cNvSpPr>
            <a:spLocks noChangeArrowheads="1"/>
          </p:cNvSpPr>
          <p:nvPr/>
        </p:nvSpPr>
        <p:spPr bwMode="auto">
          <a:xfrm>
            <a:off x="5938838" y="2132013"/>
            <a:ext cx="86518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802" name="Text Box 106"/>
          <p:cNvSpPr txBox="1">
            <a:spLocks noChangeArrowheads="1"/>
          </p:cNvSpPr>
          <p:nvPr/>
        </p:nvSpPr>
        <p:spPr bwMode="auto">
          <a:xfrm>
            <a:off x="6011863" y="2276475"/>
            <a:ext cx="70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rank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7803" name="Rectangle 107"/>
          <p:cNvSpPr>
            <a:spLocks noChangeArrowheads="1"/>
          </p:cNvSpPr>
          <p:nvPr/>
        </p:nvSpPr>
        <p:spPr bwMode="auto">
          <a:xfrm>
            <a:off x="7092950" y="2132013"/>
            <a:ext cx="935038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804" name="Text Box 108"/>
          <p:cNvSpPr txBox="1">
            <a:spLocks noChangeArrowheads="1"/>
          </p:cNvSpPr>
          <p:nvPr/>
        </p:nvSpPr>
        <p:spPr bwMode="auto">
          <a:xfrm>
            <a:off x="7092950" y="2276475"/>
            <a:ext cx="98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smtClean="0">
                <a:latin typeface="Times New Roman" pitchFamily="18" charset="0"/>
              </a:rPr>
              <a:t>present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7805" name="Line 109"/>
          <p:cNvSpPr>
            <a:spLocks noChangeShapeType="1"/>
          </p:cNvSpPr>
          <p:nvPr/>
        </p:nvSpPr>
        <p:spPr bwMode="auto">
          <a:xfrm>
            <a:off x="1258888" y="28527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06" name="Text Box 110"/>
          <p:cNvSpPr txBox="1">
            <a:spLocks noChangeArrowheads="1"/>
          </p:cNvSpPr>
          <p:nvPr/>
        </p:nvSpPr>
        <p:spPr bwMode="auto">
          <a:xfrm>
            <a:off x="466725" y="4175125"/>
            <a:ext cx="2128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strategies for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crawl schedule and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priority queue for 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crawl frontier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7807" name="Line 111"/>
          <p:cNvSpPr>
            <a:spLocks noChangeShapeType="1"/>
          </p:cNvSpPr>
          <p:nvPr/>
        </p:nvSpPr>
        <p:spPr bwMode="auto">
          <a:xfrm>
            <a:off x="2700338" y="28527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08" name="Text Box 112"/>
          <p:cNvSpPr txBox="1">
            <a:spLocks noChangeArrowheads="1"/>
          </p:cNvSpPr>
          <p:nvPr/>
        </p:nvSpPr>
        <p:spPr bwMode="auto">
          <a:xfrm>
            <a:off x="1763713" y="3022600"/>
            <a:ext cx="1943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handle 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dynamic pages,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detect duplicates,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detect spam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7809" name="Line 113"/>
          <p:cNvSpPr>
            <a:spLocks noChangeShapeType="1"/>
          </p:cNvSpPr>
          <p:nvPr/>
        </p:nvSpPr>
        <p:spPr bwMode="auto">
          <a:xfrm>
            <a:off x="3995738" y="28527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0" name="Text Box 114"/>
          <p:cNvSpPr txBox="1">
            <a:spLocks noChangeArrowheads="1"/>
          </p:cNvSpPr>
          <p:nvPr/>
        </p:nvSpPr>
        <p:spPr bwMode="auto">
          <a:xfrm>
            <a:off x="2843213" y="4175125"/>
            <a:ext cx="19732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build and analyze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Web graph,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index all tokens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or word stems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21" name="Group 115"/>
          <p:cNvGrpSpPr>
            <a:grpSpLocks/>
          </p:cNvGrpSpPr>
          <p:nvPr/>
        </p:nvGrpSpPr>
        <p:grpSpPr bwMode="auto">
          <a:xfrm>
            <a:off x="539750" y="5300661"/>
            <a:ext cx="8220078" cy="1190624"/>
            <a:chOff x="204" y="3203"/>
            <a:chExt cx="5178" cy="750"/>
          </a:xfrm>
        </p:grpSpPr>
        <p:sp>
          <p:nvSpPr>
            <p:cNvPr id="157812" name="Text Box 116"/>
            <p:cNvSpPr txBox="1">
              <a:spLocks noChangeArrowheads="1"/>
            </p:cNvSpPr>
            <p:nvPr/>
          </p:nvSpPr>
          <p:spPr bwMode="auto">
            <a:xfrm>
              <a:off x="344" y="3430"/>
              <a:ext cx="503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Server farms </a:t>
              </a:r>
              <a:r>
                <a:rPr lang="en-US" sz="2000" dirty="0" smtClean="0">
                  <a:latin typeface="Times New Roman" pitchFamily="18" charset="0"/>
                </a:rPr>
                <a:t>with 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10 000‘s</a:t>
              </a:r>
              <a:r>
                <a:rPr lang="en-US" sz="2000" dirty="0" smtClean="0">
                  <a:latin typeface="Times New Roman" pitchFamily="18" charset="0"/>
                </a:rPr>
                <a:t> (2002) – 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100,000’s </a:t>
              </a:r>
              <a:r>
                <a:rPr lang="en-US" sz="2000" dirty="0" smtClean="0">
                  <a:latin typeface="Times New Roman" pitchFamily="18" charset="0"/>
                </a:rPr>
                <a:t>(2010) computers,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dirty="0" smtClean="0">
                  <a:latin typeface="Times New Roman" pitchFamily="18" charset="0"/>
                </a:rPr>
                <a:t>distributed/replicated data in high-performance file system (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GFS</a:t>
              </a:r>
              <a:r>
                <a:rPr lang="en-US" sz="2000" dirty="0" smtClean="0">
                  <a:latin typeface="Times New Roman" pitchFamily="18" charset="0"/>
                </a:rPr>
                <a:t>,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HDFS</a:t>
              </a:r>
              <a:r>
                <a:rPr lang="en-US" sz="2000" dirty="0" smtClean="0">
                  <a:latin typeface="Times New Roman" pitchFamily="18" charset="0"/>
                </a:rPr>
                <a:t>,…),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dirty="0" smtClean="0">
                  <a:latin typeface="Times New Roman" pitchFamily="18" charset="0"/>
                </a:rPr>
                <a:t>massive parallelism for query processing (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MapReduce</a:t>
              </a:r>
              <a:r>
                <a:rPr lang="en-US" sz="2000" dirty="0" smtClean="0">
                  <a:latin typeface="Times New Roman" pitchFamily="18" charset="0"/>
                </a:rPr>
                <a:t>,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Hadoop</a:t>
              </a:r>
              <a:r>
                <a:rPr lang="en-US" sz="2000" dirty="0" smtClean="0">
                  <a:latin typeface="Times New Roman" pitchFamily="18" charset="0"/>
                </a:rPr>
                <a:t>,…)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57813" name="AutoShape 117"/>
            <p:cNvSpPr>
              <a:spLocks/>
            </p:cNvSpPr>
            <p:nvPr/>
          </p:nvSpPr>
          <p:spPr bwMode="auto">
            <a:xfrm rot="5400000">
              <a:off x="2540" y="867"/>
              <a:ext cx="228" cy="4899"/>
            </a:xfrm>
            <a:prstGeom prst="rightBrace">
              <a:avLst>
                <a:gd name="adj1" fmla="val 17905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814" name="Text Box 118"/>
          <p:cNvSpPr txBox="1">
            <a:spLocks noChangeArrowheads="1"/>
          </p:cNvSpPr>
          <p:nvPr/>
        </p:nvSpPr>
        <p:spPr bwMode="auto">
          <a:xfrm>
            <a:off x="4211638" y="3213100"/>
            <a:ext cx="200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fast top-k queries,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query logging,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auto-completion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7815" name="Line 119"/>
          <p:cNvSpPr>
            <a:spLocks noChangeShapeType="1"/>
          </p:cNvSpPr>
          <p:nvPr/>
        </p:nvSpPr>
        <p:spPr bwMode="auto">
          <a:xfrm>
            <a:off x="507523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6" name="Text Box 120"/>
          <p:cNvSpPr txBox="1">
            <a:spLocks noChangeArrowheads="1"/>
          </p:cNvSpPr>
          <p:nvPr/>
        </p:nvSpPr>
        <p:spPr bwMode="auto">
          <a:xfrm>
            <a:off x="5364163" y="4149725"/>
            <a:ext cx="2139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scoring function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over many data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and context criteria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7817" name="Line 121"/>
          <p:cNvSpPr>
            <a:spLocks noChangeShapeType="1"/>
          </p:cNvSpPr>
          <p:nvPr/>
        </p:nvSpPr>
        <p:spPr bwMode="auto">
          <a:xfrm>
            <a:off x="6443663" y="28527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8" name="Line 122"/>
          <p:cNvSpPr>
            <a:spLocks noChangeShapeType="1"/>
          </p:cNvSpPr>
          <p:nvPr/>
        </p:nvSpPr>
        <p:spPr bwMode="auto">
          <a:xfrm>
            <a:off x="759618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9" name="Text Box 123"/>
          <p:cNvSpPr txBox="1">
            <a:spLocks noChangeArrowheads="1"/>
          </p:cNvSpPr>
          <p:nvPr/>
        </p:nvSpPr>
        <p:spPr bwMode="auto">
          <a:xfrm>
            <a:off x="6804025" y="3213100"/>
            <a:ext cx="2228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GUI, user guidance,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personalization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52800" y="838200"/>
            <a:ext cx="50262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Web, intranet, digital libraries, desktop search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Unstructured/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semistructured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Date Placeholder 1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5" grpId="0" animBg="1"/>
      <p:bldP spid="157806" grpId="0"/>
      <p:bldP spid="157807" grpId="0" animBg="1"/>
      <p:bldP spid="157808" grpId="0"/>
      <p:bldP spid="157809" grpId="0" animBg="1"/>
      <p:bldP spid="157810" grpId="0"/>
      <p:bldP spid="157814" grpId="0"/>
      <p:bldP spid="157815" grpId="0" animBg="1"/>
      <p:bldP spid="157816" grpId="0"/>
      <p:bldP spid="157817" grpId="0" animBg="1"/>
      <p:bldP spid="157818" grpId="0" animBg="1"/>
      <p:bldP spid="157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Content Gathering and Indexing</a:t>
            </a:r>
            <a:endParaRPr lang="en-US" sz="3600" dirty="0"/>
          </a:p>
        </p:txBody>
      </p:sp>
      <p:sp>
        <p:nvSpPr>
          <p:cNvPr id="36870" name="Documents"/>
          <p:cNvSpPr>
            <a:spLocks noEditPoints="1" noChangeArrowheads="1"/>
          </p:cNvSpPr>
          <p:nvPr/>
        </p:nvSpPr>
        <p:spPr bwMode="auto">
          <a:xfrm>
            <a:off x="303213" y="2211388"/>
            <a:ext cx="1982787" cy="2055812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77825" y="450373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latin typeface="Times New Roman" pitchFamily="18" charset="0"/>
              </a:rPr>
              <a:t>Documents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1000" y="2454295"/>
            <a:ext cx="17881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latin typeface="Times New Roman" pitchFamily="18" charset="0"/>
              </a:rPr>
              <a:t>Web Surfing: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In Internet 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cafes with or 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without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Web Suit ...</a:t>
            </a:r>
            <a:endParaRPr lang="en-US" b="1" dirty="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93988" y="1565275"/>
            <a:ext cx="1743075" cy="2698090"/>
            <a:chOff x="1632" y="1017"/>
            <a:chExt cx="1120" cy="1807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064" y="1017"/>
              <a:ext cx="688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Surfing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Internet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Cafes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...</a:t>
              </a:r>
              <a:endParaRPr lang="en-US" sz="2000" b="1"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632" y="1401"/>
              <a:ext cx="1020" cy="1423"/>
              <a:chOff x="1632" y="1248"/>
              <a:chExt cx="1020" cy="1423"/>
            </a:xfrm>
          </p:grpSpPr>
          <p:sp>
            <p:nvSpPr>
              <p:cNvPr id="36876" name="AutoShape 12"/>
              <p:cNvSpPr>
                <a:spLocks noChangeArrowheads="1"/>
              </p:cNvSpPr>
              <p:nvPr/>
            </p:nvSpPr>
            <p:spPr bwMode="auto">
              <a:xfrm>
                <a:off x="1728" y="1248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1632" y="2016"/>
                <a:ext cx="1020" cy="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Extraction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of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relevant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words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78" name="Line 14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187825" y="1565275"/>
            <a:ext cx="2266950" cy="2993730"/>
            <a:chOff x="2592" y="1017"/>
            <a:chExt cx="1456" cy="2005"/>
          </a:xfrm>
        </p:grpSpPr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3360" y="1017"/>
              <a:ext cx="688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Surf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Internet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Cafe</a:t>
              </a:r>
            </a:p>
            <a:p>
              <a:pPr eaLnBrk="0" hangingPunct="0"/>
              <a:r>
                <a:rPr lang="en-US" sz="2000" b="1" smtClean="0">
                  <a:latin typeface="Times New Roman" pitchFamily="18" charset="0"/>
                </a:rPr>
                <a:t>...</a:t>
              </a:r>
              <a:endParaRPr lang="en-US" sz="2000" b="1">
                <a:latin typeface="Times New Roman" pitchFamily="18" charset="0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592" y="1401"/>
              <a:ext cx="992" cy="1621"/>
              <a:chOff x="2592" y="1248"/>
              <a:chExt cx="992" cy="1621"/>
            </a:xfrm>
          </p:grpSpPr>
          <p:sp>
            <p:nvSpPr>
              <p:cNvPr id="36882" name="AutoShape 18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Text Box 19"/>
              <p:cNvSpPr txBox="1">
                <a:spLocks noChangeArrowheads="1"/>
              </p:cNvSpPr>
              <p:nvPr/>
            </p:nvSpPr>
            <p:spPr bwMode="auto">
              <a:xfrm>
                <a:off x="2592" y="2016"/>
                <a:ext cx="992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Linguistic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methods: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stemming</a:t>
                </a:r>
                <a:r>
                  <a:rPr lang="en-US" sz="2400" dirty="0" smtClean="0">
                    <a:latin typeface="Times New Roman" pitchFamily="18" charset="0"/>
                  </a:rPr>
                  <a:t>,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lemmas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 flipV="1">
                <a:off x="3072" y="144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607050" y="1565275"/>
            <a:ext cx="2954338" cy="2996269"/>
            <a:chOff x="3504" y="1017"/>
            <a:chExt cx="1898" cy="2005"/>
          </a:xfrm>
        </p:grpSpPr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4704" y="1017"/>
              <a:ext cx="698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Surf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Wave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Internet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WWW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eService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Cafe</a:t>
              </a:r>
            </a:p>
            <a:p>
              <a:pPr eaLnBrk="0" hangingPunct="0"/>
              <a:r>
                <a:rPr lang="en-US" sz="2000" b="1" dirty="0" smtClean="0">
                  <a:latin typeface="Times New Roman" pitchFamily="18" charset="0"/>
                </a:rPr>
                <a:t>Bistro</a:t>
              </a:r>
            </a:p>
            <a:p>
              <a:pPr eaLnBrk="0" hangingPunct="0">
                <a:lnSpc>
                  <a:spcPct val="50000"/>
                </a:lnSpc>
              </a:pPr>
              <a:r>
                <a:rPr lang="en-US" sz="2000" b="1" dirty="0" smtClean="0">
                  <a:latin typeface="Times New Roman" pitchFamily="18" charset="0"/>
                </a:rPr>
                <a:t>...</a:t>
              </a:r>
              <a:endParaRPr lang="en-US" sz="2000" b="1" dirty="0">
                <a:latin typeface="Times New Roman" pitchFamily="18" charset="0"/>
              </a:endParaRPr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4" y="1401"/>
              <a:ext cx="1104" cy="1621"/>
              <a:chOff x="3504" y="1248"/>
              <a:chExt cx="1104" cy="1621"/>
            </a:xfrm>
          </p:grpSpPr>
          <p:sp>
            <p:nvSpPr>
              <p:cNvPr id="36888" name="AutoShape 24"/>
              <p:cNvSpPr>
                <a:spLocks noChangeArrowheads="1"/>
              </p:cNvSpPr>
              <p:nvPr/>
            </p:nvSpPr>
            <p:spPr bwMode="auto">
              <a:xfrm>
                <a:off x="4272" y="1248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Text Box 25"/>
              <p:cNvSpPr txBox="1">
                <a:spLocks noChangeArrowheads="1"/>
              </p:cNvSpPr>
              <p:nvPr/>
            </p:nvSpPr>
            <p:spPr bwMode="auto">
              <a:xfrm>
                <a:off x="3504" y="2016"/>
                <a:ext cx="1050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Statistically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weighted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features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dirty="0" smtClean="0">
                    <a:latin typeface="Times New Roman" pitchFamily="18" charset="0"/>
                  </a:rPr>
                  <a:t>(terms)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36890" name="Line 26"/>
              <p:cNvSpPr>
                <a:spLocks noChangeShapeType="1"/>
              </p:cNvSpPr>
              <p:nvPr/>
            </p:nvSpPr>
            <p:spPr bwMode="auto">
              <a:xfrm flipV="1">
                <a:off x="4176" y="1440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130922" y="3955273"/>
            <a:ext cx="3013074" cy="2569351"/>
            <a:chOff x="3840" y="2617"/>
            <a:chExt cx="1936" cy="1721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840" y="3081"/>
              <a:ext cx="1920" cy="1257"/>
              <a:chOff x="3648" y="2832"/>
              <a:chExt cx="1968" cy="1452"/>
            </a:xfrm>
          </p:grpSpPr>
          <p:sp>
            <p:nvSpPr>
              <p:cNvPr id="36893" name="AutoShape 29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1968" cy="67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3600" b="1">
                  <a:latin typeface="Times New Roman" pitchFamily="18" charset="0"/>
                </a:endParaRPr>
              </a:p>
            </p:txBody>
          </p:sp>
          <p:sp>
            <p:nvSpPr>
              <p:cNvPr id="36894" name="Rectangle 30"/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968" cy="3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Text Box 31"/>
              <p:cNvSpPr txBox="1">
                <a:spLocks noChangeArrowheads="1"/>
              </p:cNvSpPr>
              <p:nvPr/>
            </p:nvSpPr>
            <p:spPr bwMode="auto">
              <a:xfrm>
                <a:off x="4192" y="2976"/>
                <a:ext cx="851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i="1" dirty="0" smtClean="0">
                    <a:latin typeface="Times New Roman" pitchFamily="18" charset="0"/>
                  </a:rPr>
                  <a:t>Index</a:t>
                </a:r>
              </a:p>
              <a:p>
                <a:pPr algn="ctr" eaLnBrk="0" hangingPunct="0"/>
                <a:r>
                  <a:rPr lang="en-US" sz="2400" b="1" i="1" dirty="0" smtClean="0">
                    <a:latin typeface="Times New Roman" pitchFamily="18" charset="0"/>
                  </a:rPr>
                  <a:t>(B</a:t>
                </a:r>
                <a:r>
                  <a:rPr lang="en-US" sz="2400" b="1" i="1" baseline="30000" dirty="0" smtClean="0">
                    <a:latin typeface="Times New Roman" pitchFamily="18" charset="0"/>
                  </a:rPr>
                  <a:t>+</a:t>
                </a:r>
                <a:r>
                  <a:rPr lang="en-US" sz="2400" b="1" i="1" dirty="0" smtClean="0">
                    <a:latin typeface="Times New Roman" pitchFamily="18" charset="0"/>
                  </a:rPr>
                  <a:t>-tree)</a:t>
                </a:r>
                <a:endParaRPr lang="en-US" sz="2400" b="1" i="1" dirty="0">
                  <a:latin typeface="Times New Roman" pitchFamily="18" charset="0"/>
                </a:endParaRPr>
              </a:p>
            </p:txBody>
          </p:sp>
          <p:sp>
            <p:nvSpPr>
              <p:cNvPr id="36896" name="Text Box 32"/>
              <p:cNvSpPr txBox="1">
                <a:spLocks noChangeArrowheads="1"/>
              </p:cNvSpPr>
              <p:nvPr/>
            </p:nvSpPr>
            <p:spPr bwMode="auto">
              <a:xfrm>
                <a:off x="3696" y="3586"/>
                <a:ext cx="529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smtClean="0">
                    <a:latin typeface="Times New Roman" pitchFamily="18" charset="0"/>
                  </a:rPr>
                  <a:t>Bistro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6897" name="Text Box 33"/>
              <p:cNvSpPr txBox="1">
                <a:spLocks noChangeArrowheads="1"/>
              </p:cNvSpPr>
              <p:nvPr/>
            </p:nvSpPr>
            <p:spPr bwMode="auto">
              <a:xfrm>
                <a:off x="4416" y="3586"/>
                <a:ext cx="43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latin typeface="Times New Roman" pitchFamily="18" charset="0"/>
                  </a:rPr>
                  <a:t>Cafe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36898" name="Line 34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Line 35"/>
              <p:cNvSpPr>
                <a:spLocks noChangeShapeType="1"/>
              </p:cNvSpPr>
              <p:nvPr/>
            </p:nvSpPr>
            <p:spPr bwMode="auto">
              <a:xfrm>
                <a:off x="4272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Line 36"/>
              <p:cNvSpPr>
                <a:spLocks noChangeShapeType="1"/>
              </p:cNvSpPr>
              <p:nvPr/>
            </p:nvSpPr>
            <p:spPr bwMode="auto">
              <a:xfrm>
                <a:off x="4368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Line 37"/>
              <p:cNvSpPr>
                <a:spLocks noChangeShapeType="1"/>
              </p:cNvSpPr>
              <p:nvPr/>
            </p:nvSpPr>
            <p:spPr bwMode="auto">
              <a:xfrm>
                <a:off x="4800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Line 38"/>
              <p:cNvSpPr>
                <a:spLocks noChangeShapeType="1"/>
              </p:cNvSpPr>
              <p:nvPr/>
            </p:nvSpPr>
            <p:spPr bwMode="auto">
              <a:xfrm>
                <a:off x="4896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Line 39"/>
              <p:cNvSpPr>
                <a:spLocks noChangeShapeType="1"/>
              </p:cNvSpPr>
              <p:nvPr/>
            </p:nvSpPr>
            <p:spPr bwMode="auto">
              <a:xfrm>
                <a:off x="4992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Line 40"/>
              <p:cNvSpPr>
                <a:spLocks noChangeShapeType="1"/>
              </p:cNvSpPr>
              <p:nvPr/>
            </p:nvSpPr>
            <p:spPr bwMode="auto">
              <a:xfrm>
                <a:off x="5088" y="36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Text Box 41"/>
              <p:cNvSpPr txBox="1">
                <a:spLocks noChangeArrowheads="1"/>
              </p:cNvSpPr>
              <p:nvPr/>
            </p:nvSpPr>
            <p:spPr bwMode="auto">
              <a:xfrm>
                <a:off x="5136" y="3489"/>
                <a:ext cx="29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 dirty="0" smtClean="0">
                    <a:latin typeface="Times New Roman" pitchFamily="18" charset="0"/>
                  </a:rPr>
                  <a:t>...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  <p:sp>
            <p:nvSpPr>
              <p:cNvPr id="36906" name="Text Box 42"/>
              <p:cNvSpPr txBox="1">
                <a:spLocks noChangeArrowheads="1"/>
              </p:cNvSpPr>
              <p:nvPr/>
            </p:nvSpPr>
            <p:spPr bwMode="auto">
              <a:xfrm>
                <a:off x="3936" y="3930"/>
                <a:ext cx="601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 smtClean="0">
                    <a:latin typeface="Times New Roman" pitchFamily="18" charset="0"/>
                  </a:rPr>
                  <a:t>URLs</a:t>
                </a:r>
                <a:endParaRPr lang="en-US" sz="2400" b="1" i="1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688" y="2617"/>
              <a:ext cx="1088" cy="407"/>
              <a:chOff x="4688" y="2617"/>
              <a:chExt cx="1088" cy="407"/>
            </a:xfrm>
          </p:grpSpPr>
          <p:sp>
            <p:nvSpPr>
              <p:cNvPr id="36908" name="AutoShape 44"/>
              <p:cNvSpPr>
                <a:spLocks noChangeArrowheads="1"/>
              </p:cNvSpPr>
              <p:nvPr/>
            </p:nvSpPr>
            <p:spPr bwMode="auto">
              <a:xfrm>
                <a:off x="4688" y="2640"/>
                <a:ext cx="240" cy="384"/>
              </a:xfrm>
              <a:prstGeom prst="downArrow">
                <a:avLst>
                  <a:gd name="adj1" fmla="val 50000"/>
                  <a:gd name="adj2" fmla="val 4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9" name="Text Box 45"/>
              <p:cNvSpPr txBox="1">
                <a:spLocks noChangeArrowheads="1"/>
              </p:cNvSpPr>
              <p:nvPr/>
            </p:nvSpPr>
            <p:spPr bwMode="auto">
              <a:xfrm>
                <a:off x="4910" y="2617"/>
                <a:ext cx="86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Indexing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10" name="Line 46"/>
              <p:cNvSpPr>
                <a:spLocks noChangeShapeType="1"/>
              </p:cNvSpPr>
              <p:nvPr/>
            </p:nvSpPr>
            <p:spPr bwMode="auto">
              <a:xfrm>
                <a:off x="4880" y="27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276600" y="4503738"/>
            <a:ext cx="2854325" cy="1846875"/>
            <a:chOff x="2160" y="2985"/>
            <a:chExt cx="1680" cy="1104"/>
          </a:xfrm>
        </p:grpSpPr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2160" y="3033"/>
              <a:ext cx="1008" cy="1056"/>
              <a:chOff x="1488" y="2832"/>
              <a:chExt cx="1008" cy="1056"/>
            </a:xfrm>
          </p:grpSpPr>
          <p:sp>
            <p:nvSpPr>
              <p:cNvPr id="36913" name="AutoShape 49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1008" cy="1056"/>
              </a:xfrm>
              <a:prstGeom prst="can">
                <a:avLst>
                  <a:gd name="adj" fmla="val 52381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4" name="Text Box 50"/>
              <p:cNvSpPr txBox="1">
                <a:spLocks noChangeArrowheads="1"/>
              </p:cNvSpPr>
              <p:nvPr/>
            </p:nvSpPr>
            <p:spPr bwMode="auto">
              <a:xfrm>
                <a:off x="1561" y="2917"/>
                <a:ext cx="913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400" b="1" i="1" dirty="0" smtClean="0">
                    <a:latin typeface="Times New Roman" pitchFamily="18" charset="0"/>
                  </a:rPr>
                  <a:t>Thesaurus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400" i="1" dirty="0" smtClean="0">
                    <a:latin typeface="Times New Roman" pitchFamily="18" charset="0"/>
                  </a:rPr>
                  <a:t>(Ontology)</a:t>
                </a:r>
                <a:endParaRPr lang="en-US" sz="2400" i="1" dirty="0">
                  <a:latin typeface="Times New Roman" pitchFamily="18" charset="0"/>
                </a:endParaRPr>
              </a:p>
            </p:txBody>
          </p:sp>
          <p:sp>
            <p:nvSpPr>
              <p:cNvPr id="36915" name="Text Box 51"/>
              <p:cNvSpPr txBox="1">
                <a:spLocks noChangeArrowheads="1"/>
              </p:cNvSpPr>
              <p:nvPr/>
            </p:nvSpPr>
            <p:spPr bwMode="auto">
              <a:xfrm>
                <a:off x="1623" y="3365"/>
                <a:ext cx="834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000" dirty="0" smtClean="0">
                    <a:latin typeface="Times New Roman" pitchFamily="18" charset="0"/>
                  </a:rPr>
                  <a:t>Synonyms,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000" dirty="0" smtClean="0">
                    <a:latin typeface="Times New Roman" pitchFamily="18" charset="0"/>
                  </a:rPr>
                  <a:t>Sub-/Super-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000" dirty="0" smtClean="0">
                    <a:latin typeface="Times New Roman" pitchFamily="18" charset="0"/>
                  </a:rPr>
                  <a:t>Concepts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</p:grpSp>
        <p:sp>
          <p:nvSpPr>
            <p:cNvPr id="36916" name="Line 52"/>
            <p:cNvSpPr>
              <a:spLocks noChangeShapeType="1"/>
            </p:cNvSpPr>
            <p:nvPr/>
          </p:nvSpPr>
          <p:spPr bwMode="auto">
            <a:xfrm flipV="1">
              <a:off x="3168" y="2985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86" name="AutoShape 122"/>
          <p:cNvSpPr>
            <a:spLocks noChangeArrowheads="1"/>
          </p:cNvSpPr>
          <p:nvPr/>
        </p:nvSpPr>
        <p:spPr bwMode="auto">
          <a:xfrm>
            <a:off x="377825" y="1624013"/>
            <a:ext cx="373063" cy="573087"/>
          </a:xfrm>
          <a:prstGeom prst="downArrow">
            <a:avLst>
              <a:gd name="adj1" fmla="val 50000"/>
              <a:gd name="adj2" fmla="val 38404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87" name="Text Box 123"/>
          <p:cNvSpPr txBox="1">
            <a:spLocks noChangeArrowheads="1"/>
          </p:cNvSpPr>
          <p:nvPr/>
        </p:nvSpPr>
        <p:spPr bwMode="auto">
          <a:xfrm>
            <a:off x="827088" y="1838325"/>
            <a:ext cx="13176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Crawling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988" name="Line 124"/>
          <p:cNvSpPr>
            <a:spLocks noChangeShapeType="1"/>
          </p:cNvSpPr>
          <p:nvPr/>
        </p:nvSpPr>
        <p:spPr bwMode="auto">
          <a:xfrm>
            <a:off x="676275" y="1982788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89" name="Text Box 125"/>
          <p:cNvSpPr txBox="1">
            <a:spLocks noChangeArrowheads="1"/>
          </p:cNvSpPr>
          <p:nvPr/>
        </p:nvSpPr>
        <p:spPr bwMode="auto">
          <a:xfrm>
            <a:off x="3851275" y="908050"/>
            <a:ext cx="4121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Bag-of-Words representations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52400" y="609600"/>
            <a:ext cx="3213100" cy="1231900"/>
            <a:chOff x="97" y="436"/>
            <a:chExt cx="2024" cy="7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0" name="AutoShape 8" descr="Dachplatten"/>
            <p:cNvSpPr>
              <a:spLocks noChangeArrowheads="1"/>
            </p:cNvSpPr>
            <p:nvPr/>
          </p:nvSpPr>
          <p:spPr bwMode="auto">
            <a:xfrm flipH="1">
              <a:off x="250" y="436"/>
              <a:ext cx="1871" cy="776"/>
            </a:xfrm>
            <a:prstGeom prst="cloudCallout">
              <a:avLst>
                <a:gd name="adj1" fmla="val -2806"/>
                <a:gd name="adj2" fmla="val 643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2400" b="1">
                <a:latin typeface="Times New Roman" pitchFamily="18" charset="0"/>
              </a:endParaRPr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 rot="21103525" flipH="1">
              <a:off x="97" y="604"/>
              <a:ext cx="458" cy="506"/>
              <a:chOff x="1455" y="2364"/>
              <a:chExt cx="709" cy="983"/>
            </a:xfrm>
            <a:grpFill/>
          </p:grpSpPr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466" y="2371"/>
                <a:ext cx="590" cy="590"/>
                <a:chOff x="1466" y="2371"/>
                <a:chExt cx="590" cy="590"/>
              </a:xfrm>
              <a:grpFill/>
            </p:grpSpPr>
            <p:grpSp>
              <p:nvGrpSpPr>
                <p:cNvPr id="16" name="Group 11"/>
                <p:cNvGrpSpPr>
                  <a:grpSpLocks/>
                </p:cNvGrpSpPr>
                <p:nvPr/>
              </p:nvGrpSpPr>
              <p:grpSpPr bwMode="auto">
                <a:xfrm>
                  <a:off x="1466" y="2371"/>
                  <a:ext cx="590" cy="590"/>
                  <a:chOff x="1466" y="2371"/>
                  <a:chExt cx="590" cy="590"/>
                </a:xfrm>
                <a:grpFill/>
              </p:grpSpPr>
              <p:sp>
                <p:nvSpPr>
                  <p:cNvPr id="195" name="Freeform 12"/>
                  <p:cNvSpPr>
                    <a:spLocks/>
                  </p:cNvSpPr>
                  <p:nvPr/>
                </p:nvSpPr>
                <p:spPr bwMode="auto">
                  <a:xfrm>
                    <a:off x="1466" y="2371"/>
                    <a:ext cx="501" cy="343"/>
                  </a:xfrm>
                  <a:custGeom>
                    <a:avLst/>
                    <a:gdLst/>
                    <a:ahLst/>
                    <a:cxnLst>
                      <a:cxn ang="0">
                        <a:pos x="21" y="685"/>
                      </a:cxn>
                      <a:cxn ang="0">
                        <a:pos x="6" y="604"/>
                      </a:cxn>
                      <a:cxn ang="0">
                        <a:pos x="0" y="526"/>
                      </a:cxn>
                      <a:cxn ang="0">
                        <a:pos x="3" y="472"/>
                      </a:cxn>
                      <a:cxn ang="0">
                        <a:pos x="12" y="423"/>
                      </a:cxn>
                      <a:cxn ang="0">
                        <a:pos x="27" y="369"/>
                      </a:cxn>
                      <a:cxn ang="0">
                        <a:pos x="51" y="315"/>
                      </a:cxn>
                      <a:cxn ang="0">
                        <a:pos x="81" y="258"/>
                      </a:cxn>
                      <a:cxn ang="0">
                        <a:pos x="111" y="213"/>
                      </a:cxn>
                      <a:cxn ang="0">
                        <a:pos x="147" y="168"/>
                      </a:cxn>
                      <a:cxn ang="0">
                        <a:pos x="189" y="129"/>
                      </a:cxn>
                      <a:cxn ang="0">
                        <a:pos x="231" y="96"/>
                      </a:cxn>
                      <a:cxn ang="0">
                        <a:pos x="276" y="69"/>
                      </a:cxn>
                      <a:cxn ang="0">
                        <a:pos x="331" y="45"/>
                      </a:cxn>
                      <a:cxn ang="0">
                        <a:pos x="394" y="24"/>
                      </a:cxn>
                      <a:cxn ang="0">
                        <a:pos x="448" y="9"/>
                      </a:cxn>
                      <a:cxn ang="0">
                        <a:pos x="514" y="0"/>
                      </a:cxn>
                      <a:cxn ang="0">
                        <a:pos x="598" y="0"/>
                      </a:cxn>
                      <a:cxn ang="0">
                        <a:pos x="661" y="12"/>
                      </a:cxn>
                      <a:cxn ang="0">
                        <a:pos x="737" y="30"/>
                      </a:cxn>
                      <a:cxn ang="0">
                        <a:pos x="812" y="63"/>
                      </a:cxn>
                      <a:cxn ang="0">
                        <a:pos x="878" y="102"/>
                      </a:cxn>
                      <a:cxn ang="0">
                        <a:pos x="923" y="141"/>
                      </a:cxn>
                      <a:cxn ang="0">
                        <a:pos x="968" y="186"/>
                      </a:cxn>
                      <a:cxn ang="0">
                        <a:pos x="1004" y="231"/>
                      </a:cxn>
                      <a:cxn ang="0">
                        <a:pos x="908" y="159"/>
                      </a:cxn>
                      <a:cxn ang="0">
                        <a:pos x="857" y="129"/>
                      </a:cxn>
                      <a:cxn ang="0">
                        <a:pos x="803" y="108"/>
                      </a:cxn>
                      <a:cxn ang="0">
                        <a:pos x="734" y="87"/>
                      </a:cxn>
                      <a:cxn ang="0">
                        <a:pos x="667" y="78"/>
                      </a:cxn>
                      <a:cxn ang="0">
                        <a:pos x="595" y="75"/>
                      </a:cxn>
                      <a:cxn ang="0">
                        <a:pos x="541" y="78"/>
                      </a:cxn>
                      <a:cxn ang="0">
                        <a:pos x="484" y="87"/>
                      </a:cxn>
                      <a:cxn ang="0">
                        <a:pos x="427" y="102"/>
                      </a:cxn>
                      <a:cxn ang="0">
                        <a:pos x="373" y="120"/>
                      </a:cxn>
                      <a:cxn ang="0">
                        <a:pos x="313" y="150"/>
                      </a:cxn>
                      <a:cxn ang="0">
                        <a:pos x="267" y="177"/>
                      </a:cxn>
                      <a:cxn ang="0">
                        <a:pos x="228" y="210"/>
                      </a:cxn>
                      <a:cxn ang="0">
                        <a:pos x="183" y="246"/>
                      </a:cxn>
                      <a:cxn ang="0">
                        <a:pos x="147" y="285"/>
                      </a:cxn>
                      <a:cxn ang="0">
                        <a:pos x="111" y="339"/>
                      </a:cxn>
                      <a:cxn ang="0">
                        <a:pos x="78" y="396"/>
                      </a:cxn>
                      <a:cxn ang="0">
                        <a:pos x="57" y="450"/>
                      </a:cxn>
                      <a:cxn ang="0">
                        <a:pos x="39" y="514"/>
                      </a:cxn>
                      <a:cxn ang="0">
                        <a:pos x="27" y="592"/>
                      </a:cxn>
                      <a:cxn ang="0">
                        <a:pos x="21" y="685"/>
                      </a:cxn>
                    </a:cxnLst>
                    <a:rect l="0" t="0" r="r" b="b"/>
                    <a:pathLst>
                      <a:path w="1004" h="685">
                        <a:moveTo>
                          <a:pt x="21" y="685"/>
                        </a:moveTo>
                        <a:lnTo>
                          <a:pt x="6" y="604"/>
                        </a:lnTo>
                        <a:lnTo>
                          <a:pt x="0" y="526"/>
                        </a:lnTo>
                        <a:lnTo>
                          <a:pt x="3" y="472"/>
                        </a:lnTo>
                        <a:lnTo>
                          <a:pt x="12" y="423"/>
                        </a:lnTo>
                        <a:lnTo>
                          <a:pt x="27" y="369"/>
                        </a:lnTo>
                        <a:lnTo>
                          <a:pt x="51" y="315"/>
                        </a:lnTo>
                        <a:lnTo>
                          <a:pt x="81" y="258"/>
                        </a:lnTo>
                        <a:lnTo>
                          <a:pt x="111" y="213"/>
                        </a:lnTo>
                        <a:lnTo>
                          <a:pt x="147" y="168"/>
                        </a:lnTo>
                        <a:lnTo>
                          <a:pt x="189" y="129"/>
                        </a:lnTo>
                        <a:lnTo>
                          <a:pt x="231" y="96"/>
                        </a:lnTo>
                        <a:lnTo>
                          <a:pt x="276" y="69"/>
                        </a:lnTo>
                        <a:lnTo>
                          <a:pt x="331" y="45"/>
                        </a:lnTo>
                        <a:lnTo>
                          <a:pt x="394" y="24"/>
                        </a:lnTo>
                        <a:lnTo>
                          <a:pt x="448" y="9"/>
                        </a:lnTo>
                        <a:lnTo>
                          <a:pt x="514" y="0"/>
                        </a:lnTo>
                        <a:lnTo>
                          <a:pt x="598" y="0"/>
                        </a:lnTo>
                        <a:lnTo>
                          <a:pt x="661" y="12"/>
                        </a:lnTo>
                        <a:lnTo>
                          <a:pt x="737" y="30"/>
                        </a:lnTo>
                        <a:lnTo>
                          <a:pt x="812" y="63"/>
                        </a:lnTo>
                        <a:lnTo>
                          <a:pt x="878" y="102"/>
                        </a:lnTo>
                        <a:lnTo>
                          <a:pt x="923" y="141"/>
                        </a:lnTo>
                        <a:lnTo>
                          <a:pt x="968" y="186"/>
                        </a:lnTo>
                        <a:lnTo>
                          <a:pt x="1004" y="231"/>
                        </a:lnTo>
                        <a:lnTo>
                          <a:pt x="908" y="159"/>
                        </a:lnTo>
                        <a:lnTo>
                          <a:pt x="857" y="129"/>
                        </a:lnTo>
                        <a:lnTo>
                          <a:pt x="803" y="108"/>
                        </a:lnTo>
                        <a:lnTo>
                          <a:pt x="734" y="87"/>
                        </a:lnTo>
                        <a:lnTo>
                          <a:pt x="667" y="78"/>
                        </a:lnTo>
                        <a:lnTo>
                          <a:pt x="595" y="75"/>
                        </a:lnTo>
                        <a:lnTo>
                          <a:pt x="541" y="78"/>
                        </a:lnTo>
                        <a:lnTo>
                          <a:pt x="484" y="87"/>
                        </a:lnTo>
                        <a:lnTo>
                          <a:pt x="427" y="102"/>
                        </a:lnTo>
                        <a:lnTo>
                          <a:pt x="373" y="120"/>
                        </a:lnTo>
                        <a:lnTo>
                          <a:pt x="313" y="150"/>
                        </a:lnTo>
                        <a:lnTo>
                          <a:pt x="267" y="177"/>
                        </a:lnTo>
                        <a:lnTo>
                          <a:pt x="228" y="210"/>
                        </a:lnTo>
                        <a:lnTo>
                          <a:pt x="183" y="246"/>
                        </a:lnTo>
                        <a:lnTo>
                          <a:pt x="147" y="285"/>
                        </a:lnTo>
                        <a:lnTo>
                          <a:pt x="111" y="339"/>
                        </a:lnTo>
                        <a:lnTo>
                          <a:pt x="78" y="396"/>
                        </a:lnTo>
                        <a:lnTo>
                          <a:pt x="57" y="450"/>
                        </a:lnTo>
                        <a:lnTo>
                          <a:pt x="39" y="514"/>
                        </a:lnTo>
                        <a:lnTo>
                          <a:pt x="27" y="592"/>
                        </a:lnTo>
                        <a:lnTo>
                          <a:pt x="21" y="68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3"/>
                  <p:cNvSpPr>
                    <a:spLocks/>
                  </p:cNvSpPr>
                  <p:nvPr/>
                </p:nvSpPr>
                <p:spPr bwMode="auto">
                  <a:xfrm>
                    <a:off x="1503" y="2541"/>
                    <a:ext cx="553" cy="420"/>
                  </a:xfrm>
                  <a:custGeom>
                    <a:avLst/>
                    <a:gdLst/>
                    <a:ahLst/>
                    <a:cxnLst>
                      <a:cxn ang="0">
                        <a:pos x="0" y="511"/>
                      </a:cxn>
                      <a:cxn ang="0">
                        <a:pos x="63" y="583"/>
                      </a:cxn>
                      <a:cxn ang="0">
                        <a:pos x="132" y="647"/>
                      </a:cxn>
                      <a:cxn ang="0">
                        <a:pos x="195" y="683"/>
                      </a:cxn>
                      <a:cxn ang="0">
                        <a:pos x="286" y="722"/>
                      </a:cxn>
                      <a:cxn ang="0">
                        <a:pos x="358" y="743"/>
                      </a:cxn>
                      <a:cxn ang="0">
                        <a:pos x="424" y="752"/>
                      </a:cxn>
                      <a:cxn ang="0">
                        <a:pos x="502" y="752"/>
                      </a:cxn>
                      <a:cxn ang="0">
                        <a:pos x="559" y="746"/>
                      </a:cxn>
                      <a:cxn ang="0">
                        <a:pos x="629" y="734"/>
                      </a:cxn>
                      <a:cxn ang="0">
                        <a:pos x="698" y="713"/>
                      </a:cxn>
                      <a:cxn ang="0">
                        <a:pos x="755" y="683"/>
                      </a:cxn>
                      <a:cxn ang="0">
                        <a:pos x="809" y="650"/>
                      </a:cxn>
                      <a:cxn ang="0">
                        <a:pos x="857" y="616"/>
                      </a:cxn>
                      <a:cxn ang="0">
                        <a:pos x="905" y="568"/>
                      </a:cxn>
                      <a:cxn ang="0">
                        <a:pos x="953" y="514"/>
                      </a:cxn>
                      <a:cxn ang="0">
                        <a:pos x="990" y="463"/>
                      </a:cxn>
                      <a:cxn ang="0">
                        <a:pos x="1011" y="412"/>
                      </a:cxn>
                      <a:cxn ang="0">
                        <a:pos x="1038" y="331"/>
                      </a:cxn>
                      <a:cxn ang="0">
                        <a:pos x="1056" y="247"/>
                      </a:cxn>
                      <a:cxn ang="0">
                        <a:pos x="1059" y="172"/>
                      </a:cxn>
                      <a:cxn ang="0">
                        <a:pos x="1047" y="90"/>
                      </a:cxn>
                      <a:cxn ang="0">
                        <a:pos x="1020" y="0"/>
                      </a:cxn>
                      <a:cxn ang="0">
                        <a:pos x="1047" y="48"/>
                      </a:cxn>
                      <a:cxn ang="0">
                        <a:pos x="1077" y="117"/>
                      </a:cxn>
                      <a:cxn ang="0">
                        <a:pos x="1092" y="181"/>
                      </a:cxn>
                      <a:cxn ang="0">
                        <a:pos x="1107" y="241"/>
                      </a:cxn>
                      <a:cxn ang="0">
                        <a:pos x="1104" y="292"/>
                      </a:cxn>
                      <a:cxn ang="0">
                        <a:pos x="1101" y="361"/>
                      </a:cxn>
                      <a:cxn ang="0">
                        <a:pos x="1065" y="493"/>
                      </a:cxn>
                      <a:cxn ang="0">
                        <a:pos x="1029" y="565"/>
                      </a:cxn>
                      <a:cxn ang="0">
                        <a:pos x="984" y="629"/>
                      </a:cxn>
                      <a:cxn ang="0">
                        <a:pos x="935" y="683"/>
                      </a:cxn>
                      <a:cxn ang="0">
                        <a:pos x="887" y="722"/>
                      </a:cxn>
                      <a:cxn ang="0">
                        <a:pos x="821" y="767"/>
                      </a:cxn>
                      <a:cxn ang="0">
                        <a:pos x="755" y="797"/>
                      </a:cxn>
                      <a:cxn ang="0">
                        <a:pos x="692" y="818"/>
                      </a:cxn>
                      <a:cxn ang="0">
                        <a:pos x="611" y="839"/>
                      </a:cxn>
                      <a:cxn ang="0">
                        <a:pos x="550" y="842"/>
                      </a:cxn>
                      <a:cxn ang="0">
                        <a:pos x="484" y="842"/>
                      </a:cxn>
                      <a:cxn ang="0">
                        <a:pos x="418" y="830"/>
                      </a:cxn>
                      <a:cxn ang="0">
                        <a:pos x="346" y="815"/>
                      </a:cxn>
                      <a:cxn ang="0">
                        <a:pos x="298" y="797"/>
                      </a:cxn>
                      <a:cxn ang="0">
                        <a:pos x="234" y="764"/>
                      </a:cxn>
                      <a:cxn ang="0">
                        <a:pos x="180" y="734"/>
                      </a:cxn>
                      <a:cxn ang="0">
                        <a:pos x="129" y="692"/>
                      </a:cxn>
                      <a:cxn ang="0">
                        <a:pos x="75" y="635"/>
                      </a:cxn>
                      <a:cxn ang="0">
                        <a:pos x="24" y="562"/>
                      </a:cxn>
                      <a:cxn ang="0">
                        <a:pos x="0" y="511"/>
                      </a:cxn>
                    </a:cxnLst>
                    <a:rect l="0" t="0" r="r" b="b"/>
                    <a:pathLst>
                      <a:path w="1107" h="842">
                        <a:moveTo>
                          <a:pt x="0" y="511"/>
                        </a:moveTo>
                        <a:lnTo>
                          <a:pt x="63" y="583"/>
                        </a:lnTo>
                        <a:lnTo>
                          <a:pt x="132" y="647"/>
                        </a:lnTo>
                        <a:lnTo>
                          <a:pt x="195" y="683"/>
                        </a:lnTo>
                        <a:lnTo>
                          <a:pt x="286" y="722"/>
                        </a:lnTo>
                        <a:lnTo>
                          <a:pt x="358" y="743"/>
                        </a:lnTo>
                        <a:lnTo>
                          <a:pt x="424" y="752"/>
                        </a:lnTo>
                        <a:lnTo>
                          <a:pt x="502" y="752"/>
                        </a:lnTo>
                        <a:lnTo>
                          <a:pt x="559" y="746"/>
                        </a:lnTo>
                        <a:lnTo>
                          <a:pt x="629" y="734"/>
                        </a:lnTo>
                        <a:lnTo>
                          <a:pt x="698" y="713"/>
                        </a:lnTo>
                        <a:lnTo>
                          <a:pt x="755" y="683"/>
                        </a:lnTo>
                        <a:lnTo>
                          <a:pt x="809" y="650"/>
                        </a:lnTo>
                        <a:lnTo>
                          <a:pt x="857" y="616"/>
                        </a:lnTo>
                        <a:lnTo>
                          <a:pt x="905" y="568"/>
                        </a:lnTo>
                        <a:lnTo>
                          <a:pt x="953" y="514"/>
                        </a:lnTo>
                        <a:lnTo>
                          <a:pt x="990" y="463"/>
                        </a:lnTo>
                        <a:lnTo>
                          <a:pt x="1011" y="412"/>
                        </a:lnTo>
                        <a:lnTo>
                          <a:pt x="1038" y="331"/>
                        </a:lnTo>
                        <a:lnTo>
                          <a:pt x="1056" y="247"/>
                        </a:lnTo>
                        <a:lnTo>
                          <a:pt x="1059" y="172"/>
                        </a:lnTo>
                        <a:lnTo>
                          <a:pt x="1047" y="90"/>
                        </a:lnTo>
                        <a:lnTo>
                          <a:pt x="1020" y="0"/>
                        </a:lnTo>
                        <a:lnTo>
                          <a:pt x="1047" y="48"/>
                        </a:lnTo>
                        <a:lnTo>
                          <a:pt x="1077" y="117"/>
                        </a:lnTo>
                        <a:lnTo>
                          <a:pt x="1092" y="181"/>
                        </a:lnTo>
                        <a:lnTo>
                          <a:pt x="1107" y="241"/>
                        </a:lnTo>
                        <a:lnTo>
                          <a:pt x="1104" y="292"/>
                        </a:lnTo>
                        <a:lnTo>
                          <a:pt x="1101" y="361"/>
                        </a:lnTo>
                        <a:lnTo>
                          <a:pt x="1065" y="493"/>
                        </a:lnTo>
                        <a:lnTo>
                          <a:pt x="1029" y="565"/>
                        </a:lnTo>
                        <a:lnTo>
                          <a:pt x="984" y="629"/>
                        </a:lnTo>
                        <a:lnTo>
                          <a:pt x="935" y="683"/>
                        </a:lnTo>
                        <a:lnTo>
                          <a:pt x="887" y="722"/>
                        </a:lnTo>
                        <a:lnTo>
                          <a:pt x="821" y="767"/>
                        </a:lnTo>
                        <a:lnTo>
                          <a:pt x="755" y="797"/>
                        </a:lnTo>
                        <a:lnTo>
                          <a:pt x="692" y="818"/>
                        </a:lnTo>
                        <a:lnTo>
                          <a:pt x="611" y="839"/>
                        </a:lnTo>
                        <a:lnTo>
                          <a:pt x="550" y="842"/>
                        </a:lnTo>
                        <a:lnTo>
                          <a:pt x="484" y="842"/>
                        </a:lnTo>
                        <a:lnTo>
                          <a:pt x="418" y="830"/>
                        </a:lnTo>
                        <a:lnTo>
                          <a:pt x="346" y="815"/>
                        </a:lnTo>
                        <a:lnTo>
                          <a:pt x="298" y="797"/>
                        </a:lnTo>
                        <a:lnTo>
                          <a:pt x="234" y="764"/>
                        </a:lnTo>
                        <a:lnTo>
                          <a:pt x="180" y="734"/>
                        </a:lnTo>
                        <a:lnTo>
                          <a:pt x="129" y="692"/>
                        </a:lnTo>
                        <a:lnTo>
                          <a:pt x="75" y="635"/>
                        </a:lnTo>
                        <a:lnTo>
                          <a:pt x="24" y="562"/>
                        </a:lnTo>
                        <a:lnTo>
                          <a:pt x="0" y="51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4"/>
                <p:cNvGrpSpPr>
                  <a:grpSpLocks/>
                </p:cNvGrpSpPr>
                <p:nvPr/>
              </p:nvGrpSpPr>
              <p:grpSpPr bwMode="auto">
                <a:xfrm>
                  <a:off x="1469" y="2379"/>
                  <a:ext cx="586" cy="557"/>
                  <a:chOff x="1469" y="2379"/>
                  <a:chExt cx="586" cy="557"/>
                </a:xfrm>
                <a:grpFill/>
              </p:grpSpPr>
              <p:sp>
                <p:nvSpPr>
                  <p:cNvPr id="191" name="Freeform 15"/>
                  <p:cNvSpPr>
                    <a:spLocks/>
                  </p:cNvSpPr>
                  <p:nvPr/>
                </p:nvSpPr>
                <p:spPr bwMode="auto">
                  <a:xfrm>
                    <a:off x="1502" y="2797"/>
                    <a:ext cx="144" cy="1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56"/>
                      </a:cxn>
                      <a:cxn ang="0">
                        <a:pos x="59" y="99"/>
                      </a:cxn>
                      <a:cxn ang="0">
                        <a:pos x="90" y="139"/>
                      </a:cxn>
                      <a:cxn ang="0">
                        <a:pos x="138" y="186"/>
                      </a:cxn>
                      <a:cxn ang="0">
                        <a:pos x="174" y="216"/>
                      </a:cxn>
                      <a:cxn ang="0">
                        <a:pos x="220" y="245"/>
                      </a:cxn>
                      <a:cxn ang="0">
                        <a:pos x="287" y="279"/>
                      </a:cxn>
                      <a:cxn ang="0">
                        <a:pos x="212" y="177"/>
                      </a:cxn>
                      <a:cxn ang="0">
                        <a:pos x="170" y="153"/>
                      </a:cxn>
                      <a:cxn ang="0">
                        <a:pos x="140" y="132"/>
                      </a:cxn>
                      <a:cxn ang="0">
                        <a:pos x="96" y="101"/>
                      </a:cxn>
                      <a:cxn ang="0">
                        <a:pos x="62" y="69"/>
                      </a:cxn>
                      <a:cxn ang="0">
                        <a:pos x="35" y="4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7" h="279">
                        <a:moveTo>
                          <a:pt x="0" y="0"/>
                        </a:moveTo>
                        <a:lnTo>
                          <a:pt x="30" y="56"/>
                        </a:lnTo>
                        <a:lnTo>
                          <a:pt x="59" y="99"/>
                        </a:lnTo>
                        <a:lnTo>
                          <a:pt x="90" y="139"/>
                        </a:lnTo>
                        <a:lnTo>
                          <a:pt x="138" y="186"/>
                        </a:lnTo>
                        <a:lnTo>
                          <a:pt x="174" y="216"/>
                        </a:lnTo>
                        <a:lnTo>
                          <a:pt x="220" y="245"/>
                        </a:lnTo>
                        <a:lnTo>
                          <a:pt x="287" y="279"/>
                        </a:lnTo>
                        <a:lnTo>
                          <a:pt x="212" y="177"/>
                        </a:lnTo>
                        <a:lnTo>
                          <a:pt x="170" y="153"/>
                        </a:lnTo>
                        <a:lnTo>
                          <a:pt x="140" y="132"/>
                        </a:lnTo>
                        <a:lnTo>
                          <a:pt x="96" y="101"/>
                        </a:lnTo>
                        <a:lnTo>
                          <a:pt x="62" y="69"/>
                        </a:lnTo>
                        <a:lnTo>
                          <a:pt x="35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6"/>
                  <p:cNvSpPr>
                    <a:spLocks/>
                  </p:cNvSpPr>
                  <p:nvPr/>
                </p:nvSpPr>
                <p:spPr bwMode="auto">
                  <a:xfrm>
                    <a:off x="2004" y="2538"/>
                    <a:ext cx="51" cy="273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9" y="37"/>
                      </a:cxn>
                      <a:cxn ang="0">
                        <a:pos x="52" y="69"/>
                      </a:cxn>
                      <a:cxn ang="0">
                        <a:pos x="66" y="102"/>
                      </a:cxn>
                      <a:cxn ang="0">
                        <a:pos x="76" y="134"/>
                      </a:cxn>
                      <a:cxn ang="0">
                        <a:pos x="84" y="164"/>
                      </a:cxn>
                      <a:cxn ang="0">
                        <a:pos x="99" y="217"/>
                      </a:cxn>
                      <a:cxn ang="0">
                        <a:pos x="103" y="269"/>
                      </a:cxn>
                      <a:cxn ang="0">
                        <a:pos x="100" y="349"/>
                      </a:cxn>
                      <a:cxn ang="0">
                        <a:pos x="93" y="403"/>
                      </a:cxn>
                      <a:cxn ang="0">
                        <a:pos x="82" y="447"/>
                      </a:cxn>
                      <a:cxn ang="0">
                        <a:pos x="65" y="493"/>
                      </a:cxn>
                      <a:cxn ang="0">
                        <a:pos x="42" y="546"/>
                      </a:cxn>
                      <a:cxn ang="0">
                        <a:pos x="0" y="443"/>
                      </a:cxn>
                      <a:cxn ang="0">
                        <a:pos x="19" y="398"/>
                      </a:cxn>
                      <a:cxn ang="0">
                        <a:pos x="28" y="374"/>
                      </a:cxn>
                      <a:cxn ang="0">
                        <a:pos x="39" y="343"/>
                      </a:cxn>
                      <a:cxn ang="0">
                        <a:pos x="46" y="311"/>
                      </a:cxn>
                      <a:cxn ang="0">
                        <a:pos x="52" y="262"/>
                      </a:cxn>
                      <a:cxn ang="0">
                        <a:pos x="55" y="221"/>
                      </a:cxn>
                      <a:cxn ang="0">
                        <a:pos x="55" y="160"/>
                      </a:cxn>
                      <a:cxn ang="0">
                        <a:pos x="46" y="105"/>
                      </a:cxn>
                      <a:cxn ang="0">
                        <a:pos x="36" y="60"/>
                      </a:cxn>
                      <a:cxn ang="0">
                        <a:pos x="30" y="36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03" h="546">
                        <a:moveTo>
                          <a:pt x="19" y="0"/>
                        </a:moveTo>
                        <a:lnTo>
                          <a:pt x="39" y="37"/>
                        </a:lnTo>
                        <a:lnTo>
                          <a:pt x="52" y="69"/>
                        </a:lnTo>
                        <a:lnTo>
                          <a:pt x="66" y="102"/>
                        </a:lnTo>
                        <a:lnTo>
                          <a:pt x="76" y="134"/>
                        </a:lnTo>
                        <a:lnTo>
                          <a:pt x="84" y="164"/>
                        </a:lnTo>
                        <a:lnTo>
                          <a:pt x="99" y="217"/>
                        </a:lnTo>
                        <a:lnTo>
                          <a:pt x="103" y="269"/>
                        </a:lnTo>
                        <a:lnTo>
                          <a:pt x="100" y="349"/>
                        </a:lnTo>
                        <a:lnTo>
                          <a:pt x="93" y="403"/>
                        </a:lnTo>
                        <a:lnTo>
                          <a:pt x="82" y="447"/>
                        </a:lnTo>
                        <a:lnTo>
                          <a:pt x="65" y="493"/>
                        </a:lnTo>
                        <a:lnTo>
                          <a:pt x="42" y="546"/>
                        </a:lnTo>
                        <a:lnTo>
                          <a:pt x="0" y="443"/>
                        </a:lnTo>
                        <a:lnTo>
                          <a:pt x="19" y="398"/>
                        </a:lnTo>
                        <a:lnTo>
                          <a:pt x="28" y="374"/>
                        </a:lnTo>
                        <a:lnTo>
                          <a:pt x="39" y="343"/>
                        </a:lnTo>
                        <a:lnTo>
                          <a:pt x="46" y="311"/>
                        </a:lnTo>
                        <a:lnTo>
                          <a:pt x="52" y="262"/>
                        </a:lnTo>
                        <a:lnTo>
                          <a:pt x="55" y="221"/>
                        </a:lnTo>
                        <a:lnTo>
                          <a:pt x="55" y="160"/>
                        </a:lnTo>
                        <a:lnTo>
                          <a:pt x="46" y="105"/>
                        </a:lnTo>
                        <a:lnTo>
                          <a:pt x="36" y="60"/>
                        </a:lnTo>
                        <a:lnTo>
                          <a:pt x="30" y="3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7"/>
                  <p:cNvSpPr>
                    <a:spLocks/>
                  </p:cNvSpPr>
                  <p:nvPr/>
                </p:nvSpPr>
                <p:spPr bwMode="auto">
                  <a:xfrm>
                    <a:off x="1735" y="2379"/>
                    <a:ext cx="204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60"/>
                      </a:cxn>
                      <a:cxn ang="0">
                        <a:pos x="79" y="57"/>
                      </a:cxn>
                      <a:cxn ang="0">
                        <a:pos x="123" y="60"/>
                      </a:cxn>
                      <a:cxn ang="0">
                        <a:pos x="165" y="66"/>
                      </a:cxn>
                      <a:cxn ang="0">
                        <a:pos x="203" y="73"/>
                      </a:cxn>
                      <a:cxn ang="0">
                        <a:pos x="241" y="83"/>
                      </a:cxn>
                      <a:cxn ang="0">
                        <a:pos x="267" y="91"/>
                      </a:cxn>
                      <a:cxn ang="0">
                        <a:pos x="301" y="105"/>
                      </a:cxn>
                      <a:cxn ang="0">
                        <a:pos x="340" y="124"/>
                      </a:cxn>
                      <a:cxn ang="0">
                        <a:pos x="409" y="165"/>
                      </a:cxn>
                      <a:cxn ang="0">
                        <a:pos x="369" y="123"/>
                      </a:cxn>
                      <a:cxn ang="0">
                        <a:pos x="341" y="102"/>
                      </a:cxn>
                      <a:cxn ang="0">
                        <a:pos x="304" y="78"/>
                      </a:cxn>
                      <a:cxn ang="0">
                        <a:pos x="281" y="64"/>
                      </a:cxn>
                      <a:cxn ang="0">
                        <a:pos x="230" y="40"/>
                      </a:cxn>
                      <a:cxn ang="0">
                        <a:pos x="197" y="28"/>
                      </a:cxn>
                      <a:cxn ang="0">
                        <a:pos x="170" y="19"/>
                      </a:cxn>
                      <a:cxn ang="0">
                        <a:pos x="145" y="13"/>
                      </a:cxn>
                      <a:cxn ang="0">
                        <a:pos x="105" y="6"/>
                      </a:cxn>
                      <a:cxn ang="0">
                        <a:pos x="64" y="1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09" h="165">
                        <a:moveTo>
                          <a:pt x="0" y="0"/>
                        </a:moveTo>
                        <a:lnTo>
                          <a:pt x="31" y="60"/>
                        </a:lnTo>
                        <a:lnTo>
                          <a:pt x="79" y="57"/>
                        </a:lnTo>
                        <a:lnTo>
                          <a:pt x="123" y="60"/>
                        </a:lnTo>
                        <a:lnTo>
                          <a:pt x="165" y="66"/>
                        </a:lnTo>
                        <a:lnTo>
                          <a:pt x="203" y="73"/>
                        </a:lnTo>
                        <a:lnTo>
                          <a:pt x="241" y="83"/>
                        </a:lnTo>
                        <a:lnTo>
                          <a:pt x="267" y="91"/>
                        </a:lnTo>
                        <a:lnTo>
                          <a:pt x="301" y="105"/>
                        </a:lnTo>
                        <a:lnTo>
                          <a:pt x="340" y="124"/>
                        </a:lnTo>
                        <a:lnTo>
                          <a:pt x="409" y="165"/>
                        </a:lnTo>
                        <a:lnTo>
                          <a:pt x="369" y="123"/>
                        </a:lnTo>
                        <a:lnTo>
                          <a:pt x="341" y="102"/>
                        </a:lnTo>
                        <a:lnTo>
                          <a:pt x="304" y="78"/>
                        </a:lnTo>
                        <a:lnTo>
                          <a:pt x="281" y="64"/>
                        </a:lnTo>
                        <a:lnTo>
                          <a:pt x="230" y="40"/>
                        </a:lnTo>
                        <a:lnTo>
                          <a:pt x="197" y="28"/>
                        </a:lnTo>
                        <a:lnTo>
                          <a:pt x="170" y="19"/>
                        </a:lnTo>
                        <a:lnTo>
                          <a:pt x="145" y="13"/>
                        </a:lnTo>
                        <a:lnTo>
                          <a:pt x="105" y="6"/>
                        </a:lnTo>
                        <a:lnTo>
                          <a:pt x="64" y="1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8"/>
                  <p:cNvSpPr>
                    <a:spLocks/>
                  </p:cNvSpPr>
                  <p:nvPr/>
                </p:nvSpPr>
                <p:spPr bwMode="auto">
                  <a:xfrm>
                    <a:off x="1469" y="2495"/>
                    <a:ext cx="65" cy="194"/>
                  </a:xfrm>
                  <a:custGeom>
                    <a:avLst/>
                    <a:gdLst/>
                    <a:ahLst/>
                    <a:cxnLst>
                      <a:cxn ang="0">
                        <a:pos x="0" y="297"/>
                      </a:cxn>
                      <a:cxn ang="0">
                        <a:pos x="3" y="267"/>
                      </a:cxn>
                      <a:cxn ang="0">
                        <a:pos x="5" y="234"/>
                      </a:cxn>
                      <a:cxn ang="0">
                        <a:pos x="14" y="181"/>
                      </a:cxn>
                      <a:cxn ang="0">
                        <a:pos x="24" y="139"/>
                      </a:cxn>
                      <a:cxn ang="0">
                        <a:pos x="38" y="101"/>
                      </a:cxn>
                      <a:cxn ang="0">
                        <a:pos x="56" y="62"/>
                      </a:cxn>
                      <a:cxn ang="0">
                        <a:pos x="72" y="32"/>
                      </a:cxn>
                      <a:cxn ang="0">
                        <a:pos x="92" y="0"/>
                      </a:cxn>
                      <a:cxn ang="0">
                        <a:pos x="130" y="50"/>
                      </a:cxn>
                      <a:cxn ang="0">
                        <a:pos x="108" y="80"/>
                      </a:cxn>
                      <a:cxn ang="0">
                        <a:pos x="92" y="107"/>
                      </a:cxn>
                      <a:cxn ang="0">
                        <a:pos x="79" y="132"/>
                      </a:cxn>
                      <a:cxn ang="0">
                        <a:pos x="60" y="167"/>
                      </a:cxn>
                      <a:cxn ang="0">
                        <a:pos x="48" y="198"/>
                      </a:cxn>
                      <a:cxn ang="0">
                        <a:pos x="41" y="228"/>
                      </a:cxn>
                      <a:cxn ang="0">
                        <a:pos x="32" y="258"/>
                      </a:cxn>
                      <a:cxn ang="0">
                        <a:pos x="26" y="291"/>
                      </a:cxn>
                      <a:cxn ang="0">
                        <a:pos x="21" y="331"/>
                      </a:cxn>
                      <a:cxn ang="0">
                        <a:pos x="17" y="371"/>
                      </a:cxn>
                      <a:cxn ang="0">
                        <a:pos x="10" y="387"/>
                      </a:cxn>
                      <a:cxn ang="0">
                        <a:pos x="0" y="297"/>
                      </a:cxn>
                    </a:cxnLst>
                    <a:rect l="0" t="0" r="r" b="b"/>
                    <a:pathLst>
                      <a:path w="130" h="387">
                        <a:moveTo>
                          <a:pt x="0" y="297"/>
                        </a:moveTo>
                        <a:lnTo>
                          <a:pt x="3" y="267"/>
                        </a:lnTo>
                        <a:lnTo>
                          <a:pt x="5" y="234"/>
                        </a:lnTo>
                        <a:lnTo>
                          <a:pt x="14" y="181"/>
                        </a:lnTo>
                        <a:lnTo>
                          <a:pt x="24" y="139"/>
                        </a:lnTo>
                        <a:lnTo>
                          <a:pt x="38" y="101"/>
                        </a:lnTo>
                        <a:lnTo>
                          <a:pt x="56" y="62"/>
                        </a:lnTo>
                        <a:lnTo>
                          <a:pt x="72" y="32"/>
                        </a:lnTo>
                        <a:lnTo>
                          <a:pt x="92" y="0"/>
                        </a:lnTo>
                        <a:lnTo>
                          <a:pt x="130" y="50"/>
                        </a:lnTo>
                        <a:lnTo>
                          <a:pt x="108" y="80"/>
                        </a:lnTo>
                        <a:lnTo>
                          <a:pt x="92" y="107"/>
                        </a:lnTo>
                        <a:lnTo>
                          <a:pt x="79" y="132"/>
                        </a:lnTo>
                        <a:lnTo>
                          <a:pt x="60" y="167"/>
                        </a:lnTo>
                        <a:lnTo>
                          <a:pt x="48" y="198"/>
                        </a:lnTo>
                        <a:lnTo>
                          <a:pt x="41" y="228"/>
                        </a:lnTo>
                        <a:lnTo>
                          <a:pt x="32" y="258"/>
                        </a:lnTo>
                        <a:lnTo>
                          <a:pt x="26" y="291"/>
                        </a:lnTo>
                        <a:lnTo>
                          <a:pt x="21" y="331"/>
                        </a:lnTo>
                        <a:lnTo>
                          <a:pt x="17" y="371"/>
                        </a:lnTo>
                        <a:lnTo>
                          <a:pt x="10" y="387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1455" y="2364"/>
                <a:ext cx="577" cy="553"/>
                <a:chOff x="1455" y="2364"/>
                <a:chExt cx="577" cy="553"/>
              </a:xfrm>
              <a:grpFill/>
            </p:grpSpPr>
            <p:sp>
              <p:nvSpPr>
                <p:cNvPr id="186" name="Oval 20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61" y="2372"/>
                  <a:ext cx="564" cy="539"/>
                </a:xfrm>
                <a:prstGeom prst="ellipse">
                  <a:avLst/>
                </a:prstGeom>
                <a:grp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Oval 21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55" y="2364"/>
                  <a:ext cx="577" cy="553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Oval 22" descr="Große Konfetti"/>
                <p:cNvSpPr>
                  <a:spLocks noChangeArrowheads="1"/>
                </p:cNvSpPr>
                <p:nvPr/>
              </p:nvSpPr>
              <p:spPr bwMode="auto">
                <a:xfrm>
                  <a:off x="1471" y="2379"/>
                  <a:ext cx="545" cy="523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1868" y="2885"/>
                <a:ext cx="296" cy="462"/>
                <a:chOff x="1868" y="2885"/>
                <a:chExt cx="296" cy="462"/>
              </a:xfrm>
              <a:grpFill/>
            </p:grpSpPr>
            <p:sp>
              <p:nvSpPr>
                <p:cNvPr id="151" name="Freeform 24"/>
                <p:cNvSpPr>
                  <a:spLocks/>
                </p:cNvSpPr>
                <p:nvPr/>
              </p:nvSpPr>
              <p:spPr bwMode="auto">
                <a:xfrm>
                  <a:off x="1871" y="2909"/>
                  <a:ext cx="282" cy="40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400" y="808"/>
                    </a:cxn>
                    <a:cxn ang="0">
                      <a:pos x="564" y="725"/>
                    </a:cxn>
                    <a:cxn ang="0">
                      <a:pos x="162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564" h="808">
                      <a:moveTo>
                        <a:pt x="0" y="60"/>
                      </a:moveTo>
                      <a:lnTo>
                        <a:pt x="400" y="808"/>
                      </a:lnTo>
                      <a:lnTo>
                        <a:pt x="564" y="725"/>
                      </a:lnTo>
                      <a:lnTo>
                        <a:pt x="162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Arc 25"/>
                <p:cNvSpPr>
                  <a:spLocks/>
                </p:cNvSpPr>
                <p:nvPr/>
              </p:nvSpPr>
              <p:spPr bwMode="auto">
                <a:xfrm>
                  <a:off x="1869" y="2885"/>
                  <a:ext cx="85" cy="5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929 w 42228"/>
                    <a:gd name="T1" fmla="*/ 27866 h 27866"/>
                    <a:gd name="T2" fmla="*/ 42228 w 42228"/>
                    <a:gd name="T3" fmla="*/ 15194 h 27866"/>
                    <a:gd name="T4" fmla="*/ 21600 w 42228"/>
                    <a:gd name="T5" fmla="*/ 21600 h 27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28" h="27866" fill="none" extrusionOk="0">
                      <a:moveTo>
                        <a:pt x="928" y="27866"/>
                      </a:moveTo>
                      <a:cubicBezTo>
                        <a:pt x="312" y="25834"/>
                        <a:pt x="0" y="237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61" y="-1"/>
                        <a:pt x="39422" y="6157"/>
                        <a:pt x="42228" y="15193"/>
                      </a:cubicBezTo>
                    </a:path>
                    <a:path w="42228" h="27866" stroke="0" extrusionOk="0">
                      <a:moveTo>
                        <a:pt x="928" y="27866"/>
                      </a:moveTo>
                      <a:cubicBezTo>
                        <a:pt x="312" y="25834"/>
                        <a:pt x="0" y="237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61" y="-1"/>
                        <a:pt x="39422" y="6157"/>
                        <a:pt x="42228" y="151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Arc 26"/>
                <p:cNvSpPr>
                  <a:spLocks/>
                </p:cNvSpPr>
                <p:nvPr/>
              </p:nvSpPr>
              <p:spPr bwMode="auto">
                <a:xfrm>
                  <a:off x="1871" y="2891"/>
                  <a:ext cx="87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38 w 42041"/>
                    <a:gd name="T1" fmla="*/ 24039 h 24039"/>
                    <a:gd name="T2" fmla="*/ 42041 w 42041"/>
                    <a:gd name="T3" fmla="*/ 14620 h 24039"/>
                    <a:gd name="T4" fmla="*/ 21600 w 42041"/>
                    <a:gd name="T5" fmla="*/ 21600 h 24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41" h="24039" fill="none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39" y="-1"/>
                        <a:pt x="39055" y="5876"/>
                        <a:pt x="42041" y="14619"/>
                      </a:cubicBezTo>
                    </a:path>
                    <a:path w="42041" h="24039" stroke="0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39" y="-1"/>
                        <a:pt x="39055" y="5876"/>
                        <a:pt x="42041" y="1461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27"/>
                <p:cNvSpPr>
                  <a:spLocks/>
                </p:cNvSpPr>
                <p:nvPr/>
              </p:nvSpPr>
              <p:spPr bwMode="auto">
                <a:xfrm>
                  <a:off x="1868" y="2891"/>
                  <a:ext cx="54" cy="104"/>
                </a:xfrm>
                <a:custGeom>
                  <a:avLst/>
                  <a:gdLst/>
                  <a:ahLst/>
                  <a:cxnLst>
                    <a:cxn ang="0">
                      <a:pos x="3" y="96"/>
                    </a:cxn>
                    <a:cxn ang="0">
                      <a:pos x="0" y="82"/>
                    </a:cxn>
                    <a:cxn ang="0">
                      <a:pos x="0" y="69"/>
                    </a:cxn>
                    <a:cxn ang="0">
                      <a:pos x="2" y="58"/>
                    </a:cxn>
                    <a:cxn ang="0">
                      <a:pos x="6" y="42"/>
                    </a:cxn>
                    <a:cxn ang="0">
                      <a:pos x="12" y="29"/>
                    </a:cxn>
                    <a:cxn ang="0">
                      <a:pos x="21" y="17"/>
                    </a:cxn>
                    <a:cxn ang="0">
                      <a:pos x="31" y="7"/>
                    </a:cxn>
                    <a:cxn ang="0">
                      <a:pos x="41" y="0"/>
                    </a:cxn>
                    <a:cxn ang="0">
                      <a:pos x="107" y="112"/>
                    </a:cxn>
                    <a:cxn ang="0">
                      <a:pos x="95" y="119"/>
                    </a:cxn>
                    <a:cxn ang="0">
                      <a:pos x="87" y="127"/>
                    </a:cxn>
                    <a:cxn ang="0">
                      <a:pos x="79" y="135"/>
                    </a:cxn>
                    <a:cxn ang="0">
                      <a:pos x="73" y="145"/>
                    </a:cxn>
                    <a:cxn ang="0">
                      <a:pos x="66" y="163"/>
                    </a:cxn>
                    <a:cxn ang="0">
                      <a:pos x="62" y="187"/>
                    </a:cxn>
                    <a:cxn ang="0">
                      <a:pos x="62" y="207"/>
                    </a:cxn>
                    <a:cxn ang="0">
                      <a:pos x="3" y="96"/>
                    </a:cxn>
                  </a:cxnLst>
                  <a:rect l="0" t="0" r="r" b="b"/>
                  <a:pathLst>
                    <a:path w="107" h="207">
                      <a:moveTo>
                        <a:pt x="3" y="96"/>
                      </a:moveTo>
                      <a:lnTo>
                        <a:pt x="0" y="82"/>
                      </a:lnTo>
                      <a:lnTo>
                        <a:pt x="0" y="69"/>
                      </a:lnTo>
                      <a:lnTo>
                        <a:pt x="2" y="58"/>
                      </a:lnTo>
                      <a:lnTo>
                        <a:pt x="6" y="42"/>
                      </a:lnTo>
                      <a:lnTo>
                        <a:pt x="12" y="29"/>
                      </a:lnTo>
                      <a:lnTo>
                        <a:pt x="21" y="17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107" y="112"/>
                      </a:lnTo>
                      <a:lnTo>
                        <a:pt x="95" y="119"/>
                      </a:lnTo>
                      <a:lnTo>
                        <a:pt x="87" y="127"/>
                      </a:lnTo>
                      <a:lnTo>
                        <a:pt x="79" y="135"/>
                      </a:lnTo>
                      <a:lnTo>
                        <a:pt x="73" y="145"/>
                      </a:lnTo>
                      <a:lnTo>
                        <a:pt x="66" y="163"/>
                      </a:lnTo>
                      <a:lnTo>
                        <a:pt x="62" y="187"/>
                      </a:lnTo>
                      <a:lnTo>
                        <a:pt x="62" y="207"/>
                      </a:lnTo>
                      <a:lnTo>
                        <a:pt x="3" y="9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Arc 28"/>
                <p:cNvSpPr>
                  <a:spLocks/>
                </p:cNvSpPr>
                <p:nvPr/>
              </p:nvSpPr>
              <p:spPr bwMode="auto">
                <a:xfrm>
                  <a:off x="1869" y="2888"/>
                  <a:ext cx="44" cy="49"/>
                </a:xfrm>
                <a:custGeom>
                  <a:avLst/>
                  <a:gdLst>
                    <a:gd name="G0" fmla="+- 21600 0 0"/>
                    <a:gd name="G1" fmla="+- 20077 0 0"/>
                    <a:gd name="G2" fmla="+- 21600 0 0"/>
                    <a:gd name="T0" fmla="*/ 789 w 21600"/>
                    <a:gd name="T1" fmla="*/ 25860 h 25860"/>
                    <a:gd name="T2" fmla="*/ 13632 w 21600"/>
                    <a:gd name="T3" fmla="*/ 0 h 25860"/>
                    <a:gd name="T4" fmla="*/ 21600 w 21600"/>
                    <a:gd name="T5" fmla="*/ 20077 h 25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860" fill="none" extrusionOk="0">
                      <a:moveTo>
                        <a:pt x="788" y="25860"/>
                      </a:moveTo>
                      <a:cubicBezTo>
                        <a:pt x="265" y="23976"/>
                        <a:pt x="0" y="22031"/>
                        <a:pt x="0" y="20077"/>
                      </a:cubicBezTo>
                      <a:cubicBezTo>
                        <a:pt x="-1" y="11223"/>
                        <a:pt x="5402" y="3266"/>
                        <a:pt x="13632" y="0"/>
                      </a:cubicBezTo>
                    </a:path>
                    <a:path w="21600" h="25860" stroke="0" extrusionOk="0">
                      <a:moveTo>
                        <a:pt x="788" y="25860"/>
                      </a:moveTo>
                      <a:cubicBezTo>
                        <a:pt x="265" y="23976"/>
                        <a:pt x="0" y="22031"/>
                        <a:pt x="0" y="20077"/>
                      </a:cubicBezTo>
                      <a:cubicBezTo>
                        <a:pt x="-1" y="11223"/>
                        <a:pt x="5402" y="3266"/>
                        <a:pt x="13632" y="0"/>
                      </a:cubicBezTo>
                      <a:lnTo>
                        <a:pt x="21600" y="2007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Arc 29"/>
                <p:cNvSpPr>
                  <a:spLocks/>
                </p:cNvSpPr>
                <p:nvPr/>
              </p:nvSpPr>
              <p:spPr bwMode="auto">
                <a:xfrm>
                  <a:off x="1900" y="2942"/>
                  <a:ext cx="86" cy="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72 w 42207"/>
                    <a:gd name="T1" fmla="*/ 26947 h 26947"/>
                    <a:gd name="T2" fmla="*/ 42207 w 42207"/>
                    <a:gd name="T3" fmla="*/ 15127 h 26947"/>
                    <a:gd name="T4" fmla="*/ 21600 w 42207"/>
                    <a:gd name="T5" fmla="*/ 21600 h 26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07" h="26947" fill="none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35" y="-1"/>
                        <a:pt x="39379" y="6124"/>
                        <a:pt x="42207" y="15126"/>
                      </a:cubicBezTo>
                    </a:path>
                    <a:path w="42207" h="26947" stroke="0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035" y="-1"/>
                        <a:pt x="39379" y="6124"/>
                        <a:pt x="42207" y="1512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30"/>
                <p:cNvGrpSpPr>
                  <a:grpSpLocks/>
                </p:cNvGrpSpPr>
                <p:nvPr/>
              </p:nvGrpSpPr>
              <p:grpSpPr bwMode="auto">
                <a:xfrm>
                  <a:off x="1903" y="2950"/>
                  <a:ext cx="91" cy="59"/>
                  <a:chOff x="1903" y="2950"/>
                  <a:chExt cx="91" cy="59"/>
                </a:xfrm>
                <a:grpFill/>
              </p:grpSpPr>
              <p:grpSp>
                <p:nvGrpSpPr>
                  <p:cNvPr id="2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03" y="2950"/>
                    <a:ext cx="87" cy="50"/>
                    <a:chOff x="1903" y="2950"/>
                    <a:chExt cx="87" cy="50"/>
                  </a:xfrm>
                  <a:grpFill/>
                </p:grpSpPr>
                <p:sp>
                  <p:nvSpPr>
                    <p:cNvPr id="183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1903" y="2950"/>
                      <a:ext cx="87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49 w 42528"/>
                        <a:gd name="T1" fmla="*/ 26441 h 26441"/>
                        <a:gd name="T2" fmla="*/ 42528 w 42528"/>
                        <a:gd name="T3" fmla="*/ 16253 h 26441"/>
                        <a:gd name="T4" fmla="*/ 21600 w 42528"/>
                        <a:gd name="T5" fmla="*/ 21600 h 264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8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1903" y="2955"/>
                      <a:ext cx="44" cy="45"/>
                    </a:xfrm>
                    <a:custGeom>
                      <a:avLst/>
                      <a:gdLst>
                        <a:gd name="G0" fmla="+- 21600 0 0"/>
                        <a:gd name="G1" fmla="+- 18978 0 0"/>
                        <a:gd name="G2" fmla="+- 21600 0 0"/>
                        <a:gd name="T0" fmla="*/ 549 w 21600"/>
                        <a:gd name="T1" fmla="*/ 23819 h 23819"/>
                        <a:gd name="T2" fmla="*/ 11285 w 21600"/>
                        <a:gd name="T3" fmla="*/ 0 h 23819"/>
                        <a:gd name="T4" fmla="*/ 21600 w 21600"/>
                        <a:gd name="T5" fmla="*/ 18978 h 238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819" fill="none" extrusionOk="0">
                          <a:moveTo>
                            <a:pt x="549" y="23818"/>
                          </a:moveTo>
                          <a:cubicBezTo>
                            <a:pt x="184" y="22231"/>
                            <a:pt x="0" y="20607"/>
                            <a:pt x="0" y="18978"/>
                          </a:cubicBezTo>
                          <a:cubicBezTo>
                            <a:pt x="-1" y="11062"/>
                            <a:pt x="4330" y="3780"/>
                            <a:pt x="11285" y="0"/>
                          </a:cubicBezTo>
                        </a:path>
                        <a:path w="21600" h="23819" stroke="0" extrusionOk="0">
                          <a:moveTo>
                            <a:pt x="549" y="23818"/>
                          </a:moveTo>
                          <a:cubicBezTo>
                            <a:pt x="184" y="22231"/>
                            <a:pt x="0" y="20607"/>
                            <a:pt x="0" y="18978"/>
                          </a:cubicBezTo>
                          <a:cubicBezTo>
                            <a:pt x="-1" y="11062"/>
                            <a:pt x="4330" y="3780"/>
                            <a:pt x="11285" y="0"/>
                          </a:cubicBezTo>
                          <a:lnTo>
                            <a:pt x="21600" y="189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1904" y="2950"/>
                      <a:ext cx="85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7 w 42375"/>
                        <a:gd name="T1" fmla="*/ 26389 h 26389"/>
                        <a:gd name="T2" fmla="*/ 42375 w 42375"/>
                        <a:gd name="T3" fmla="*/ 15686 h 26389"/>
                        <a:gd name="T4" fmla="*/ 21600 w 42375"/>
                        <a:gd name="T5" fmla="*/ 21600 h 263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375" h="26389" fill="none" extrusionOk="0">
                          <a:moveTo>
                            <a:pt x="537" y="26388"/>
                          </a:moveTo>
                          <a:cubicBezTo>
                            <a:pt x="180" y="24817"/>
                            <a:pt x="0" y="2321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51" y="-1"/>
                            <a:pt x="39732" y="6403"/>
                            <a:pt x="42374" y="15686"/>
                          </a:cubicBezTo>
                        </a:path>
                        <a:path w="42375" h="26389" stroke="0" extrusionOk="0">
                          <a:moveTo>
                            <a:pt x="537" y="26388"/>
                          </a:moveTo>
                          <a:cubicBezTo>
                            <a:pt x="180" y="24817"/>
                            <a:pt x="0" y="2321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51" y="-1"/>
                            <a:pt x="39732" y="6403"/>
                            <a:pt x="42374" y="1568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2" name="Arc 35"/>
                  <p:cNvSpPr>
                    <a:spLocks/>
                  </p:cNvSpPr>
                  <p:nvPr/>
                </p:nvSpPr>
                <p:spPr bwMode="auto">
                  <a:xfrm>
                    <a:off x="1908" y="2959"/>
                    <a:ext cx="86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394"/>
                      <a:gd name="T1" fmla="*/ 26441 h 26441"/>
                      <a:gd name="T2" fmla="*/ 42394 w 42394"/>
                      <a:gd name="T3" fmla="*/ 15755 h 26441"/>
                      <a:gd name="T4" fmla="*/ 21600 w 42394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394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78" y="-1"/>
                          <a:pt x="39775" y="6437"/>
                          <a:pt x="42394" y="15754"/>
                        </a:cubicBezTo>
                      </a:path>
                      <a:path w="42394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78" y="-1"/>
                          <a:pt x="39775" y="6437"/>
                          <a:pt x="42394" y="15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>
                  <a:off x="1912" y="2967"/>
                  <a:ext cx="91" cy="59"/>
                  <a:chOff x="1912" y="2967"/>
                  <a:chExt cx="91" cy="59"/>
                </a:xfrm>
                <a:grpFill/>
              </p:grpSpPr>
              <p:grpSp>
                <p:nvGrpSpPr>
                  <p:cNvPr id="2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912" y="2967"/>
                    <a:ext cx="87" cy="50"/>
                    <a:chOff x="1912" y="2967"/>
                    <a:chExt cx="87" cy="50"/>
                  </a:xfrm>
                  <a:grpFill/>
                </p:grpSpPr>
                <p:sp>
                  <p:nvSpPr>
                    <p:cNvPr id="178" name="Arc 38"/>
                    <p:cNvSpPr>
                      <a:spLocks/>
                    </p:cNvSpPr>
                    <p:nvPr/>
                  </p:nvSpPr>
                  <p:spPr bwMode="auto">
                    <a:xfrm>
                      <a:off x="1912" y="2967"/>
                      <a:ext cx="86" cy="4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409 w 42511"/>
                        <a:gd name="T1" fmla="*/ 25783 h 25783"/>
                        <a:gd name="T2" fmla="*/ 42511 w 42511"/>
                        <a:gd name="T3" fmla="*/ 16189 h 25783"/>
                        <a:gd name="T4" fmla="*/ 21600 w 42511"/>
                        <a:gd name="T5" fmla="*/ 21600 h 257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11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1912" y="2972"/>
                      <a:ext cx="44" cy="44"/>
                    </a:xfrm>
                    <a:custGeom>
                      <a:avLst/>
                      <a:gdLst>
                        <a:gd name="G0" fmla="+- 21600 0 0"/>
                        <a:gd name="G1" fmla="+- 18928 0 0"/>
                        <a:gd name="G2" fmla="+- 21600 0 0"/>
                        <a:gd name="T0" fmla="*/ 409 w 21600"/>
                        <a:gd name="T1" fmla="*/ 23111 h 23111"/>
                        <a:gd name="T2" fmla="*/ 11193 w 21600"/>
                        <a:gd name="T3" fmla="*/ 0 h 23111"/>
                        <a:gd name="T4" fmla="*/ 21600 w 21600"/>
                        <a:gd name="T5" fmla="*/ 18928 h 23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111" fill="none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3111" stroke="0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1912" y="2967"/>
                      <a:ext cx="87" cy="5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49 w 42528"/>
                        <a:gd name="T1" fmla="*/ 26441 h 26441"/>
                        <a:gd name="T2" fmla="*/ 42528 w 42528"/>
                        <a:gd name="T3" fmla="*/ 16253 h 26441"/>
                        <a:gd name="T4" fmla="*/ 21600 w 42528"/>
                        <a:gd name="T5" fmla="*/ 21600 h 264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8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7" name="Arc 41"/>
                  <p:cNvSpPr>
                    <a:spLocks/>
                  </p:cNvSpPr>
                  <p:nvPr/>
                </p:nvSpPr>
                <p:spPr bwMode="auto">
                  <a:xfrm>
                    <a:off x="1917" y="2976"/>
                    <a:ext cx="86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14 w 42511"/>
                      <a:gd name="T1" fmla="*/ 26283 h 26283"/>
                      <a:gd name="T2" fmla="*/ 42511 w 42511"/>
                      <a:gd name="T3" fmla="*/ 16189 h 26283"/>
                      <a:gd name="T4" fmla="*/ 21600 w 42511"/>
                      <a:gd name="T5" fmla="*/ 21600 h 26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6283" fill="none" extrusionOk="0">
                        <a:moveTo>
                          <a:pt x="513" y="26283"/>
                        </a:moveTo>
                        <a:cubicBezTo>
                          <a:pt x="172" y="24745"/>
                          <a:pt x="0" y="2317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6283" stroke="0" extrusionOk="0">
                        <a:moveTo>
                          <a:pt x="513" y="26283"/>
                        </a:moveTo>
                        <a:cubicBezTo>
                          <a:pt x="172" y="24745"/>
                          <a:pt x="0" y="2317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42"/>
                <p:cNvGrpSpPr>
                  <a:grpSpLocks/>
                </p:cNvGrpSpPr>
                <p:nvPr/>
              </p:nvGrpSpPr>
              <p:grpSpPr bwMode="auto">
                <a:xfrm>
                  <a:off x="1921" y="2983"/>
                  <a:ext cx="86" cy="49"/>
                  <a:chOff x="1921" y="2983"/>
                  <a:chExt cx="86" cy="49"/>
                </a:xfrm>
                <a:grpFill/>
              </p:grpSpPr>
              <p:sp>
                <p:nvSpPr>
                  <p:cNvPr id="174" name="Arc 43"/>
                  <p:cNvSpPr>
                    <a:spLocks/>
                  </p:cNvSpPr>
                  <p:nvPr/>
                </p:nvSpPr>
                <p:spPr bwMode="auto">
                  <a:xfrm>
                    <a:off x="1921" y="2983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663"/>
                      <a:gd name="T1" fmla="*/ 25783 h 25783"/>
                      <a:gd name="T2" fmla="*/ 42663 w 42663"/>
                      <a:gd name="T3" fmla="*/ 16811 h 25783"/>
                      <a:gd name="T4" fmla="*/ 21600 w 42663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63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</a:path>
                      <a:path w="42663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Arc 44"/>
                  <p:cNvSpPr>
                    <a:spLocks/>
                  </p:cNvSpPr>
                  <p:nvPr/>
                </p:nvSpPr>
                <p:spPr bwMode="auto">
                  <a:xfrm>
                    <a:off x="1921" y="2988"/>
                    <a:ext cx="44" cy="44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409 w 21600"/>
                      <a:gd name="T1" fmla="*/ 23111 h 23111"/>
                      <a:gd name="T2" fmla="*/ 11193 w 21600"/>
                      <a:gd name="T3" fmla="*/ 0 h 23111"/>
                      <a:gd name="T4" fmla="*/ 21600 w 21600"/>
                      <a:gd name="T5" fmla="*/ 18928 h 23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11" fill="none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3111" stroke="0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45"/>
                <p:cNvGrpSpPr>
                  <a:grpSpLocks/>
                </p:cNvGrpSpPr>
                <p:nvPr/>
              </p:nvGrpSpPr>
              <p:grpSpPr bwMode="auto">
                <a:xfrm>
                  <a:off x="1921" y="2983"/>
                  <a:ext cx="91" cy="58"/>
                  <a:chOff x="1921" y="2983"/>
                  <a:chExt cx="91" cy="58"/>
                </a:xfrm>
                <a:grpFill/>
              </p:grpSpPr>
              <p:sp>
                <p:nvSpPr>
                  <p:cNvPr id="172" name="Arc 46"/>
                  <p:cNvSpPr>
                    <a:spLocks/>
                  </p:cNvSpPr>
                  <p:nvPr/>
                </p:nvSpPr>
                <p:spPr bwMode="auto">
                  <a:xfrm>
                    <a:off x="1921" y="2983"/>
                    <a:ext cx="87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38 w 42528"/>
                      <a:gd name="T1" fmla="*/ 25926 h 25926"/>
                      <a:gd name="T2" fmla="*/ 42528 w 42528"/>
                      <a:gd name="T3" fmla="*/ 16253 h 25926"/>
                      <a:gd name="T4" fmla="*/ 21600 w 42528"/>
                      <a:gd name="T5" fmla="*/ 21600 h 2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5926" fill="none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5926" stroke="0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Arc 47"/>
                  <p:cNvSpPr>
                    <a:spLocks/>
                  </p:cNvSpPr>
                  <p:nvPr/>
                </p:nvSpPr>
                <p:spPr bwMode="auto">
                  <a:xfrm>
                    <a:off x="1926" y="2992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511"/>
                      <a:gd name="T1" fmla="*/ 25783 h 25783"/>
                      <a:gd name="T2" fmla="*/ 42511 w 42511"/>
                      <a:gd name="T3" fmla="*/ 16189 h 25783"/>
                      <a:gd name="T4" fmla="*/ 21600 w 42511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48"/>
                <p:cNvGrpSpPr>
                  <a:grpSpLocks/>
                </p:cNvGrpSpPr>
                <p:nvPr/>
              </p:nvGrpSpPr>
              <p:grpSpPr bwMode="auto">
                <a:xfrm>
                  <a:off x="1871" y="2910"/>
                  <a:ext cx="283" cy="406"/>
                  <a:chOff x="1871" y="2910"/>
                  <a:chExt cx="283" cy="406"/>
                </a:xfrm>
                <a:grpFill/>
              </p:grpSpPr>
              <p:sp>
                <p:nvSpPr>
                  <p:cNvPr id="17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953" y="2910"/>
                    <a:ext cx="201" cy="361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871" y="2939"/>
                    <a:ext cx="201" cy="377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1"/>
                <p:cNvGrpSpPr>
                  <a:grpSpLocks/>
                </p:cNvGrpSpPr>
                <p:nvPr/>
              </p:nvGrpSpPr>
              <p:grpSpPr bwMode="auto">
                <a:xfrm>
                  <a:off x="1930" y="2999"/>
                  <a:ext cx="91" cy="58"/>
                  <a:chOff x="1930" y="2999"/>
                  <a:chExt cx="91" cy="58"/>
                </a:xfrm>
                <a:grpFill/>
              </p:grpSpPr>
              <p:grpSp>
                <p:nvGrpSpPr>
                  <p:cNvPr id="28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930" y="2999"/>
                    <a:ext cx="86" cy="48"/>
                    <a:chOff x="1930" y="2999"/>
                    <a:chExt cx="86" cy="48"/>
                  </a:xfrm>
                  <a:grpFill/>
                </p:grpSpPr>
                <p:sp>
                  <p:nvSpPr>
                    <p:cNvPr id="168" name="Arc 53"/>
                    <p:cNvSpPr>
                      <a:spLocks/>
                    </p:cNvSpPr>
                    <p:nvPr/>
                  </p:nvSpPr>
                  <p:spPr bwMode="auto">
                    <a:xfrm>
                      <a:off x="1930" y="2999"/>
                      <a:ext cx="86" cy="48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5 w 42663"/>
                        <a:gd name="T1" fmla="*/ 25276 h 25276"/>
                        <a:gd name="T2" fmla="*/ 42663 w 42663"/>
                        <a:gd name="T3" fmla="*/ 16811 h 25276"/>
                        <a:gd name="T4" fmla="*/ 21600 w 42663"/>
                        <a:gd name="T5" fmla="*/ 21600 h 25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663" h="25276" fill="none" extrusionOk="0">
                          <a:moveTo>
                            <a:pt x="315" y="25275"/>
                          </a:moveTo>
                          <a:cubicBezTo>
                            <a:pt x="105" y="24061"/>
                            <a:pt x="0" y="22832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</a:path>
                        <a:path w="42663" h="25276" stroke="0" extrusionOk="0">
                          <a:moveTo>
                            <a:pt x="315" y="25275"/>
                          </a:moveTo>
                          <a:cubicBezTo>
                            <a:pt x="105" y="24061"/>
                            <a:pt x="0" y="22832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Arc 54"/>
                    <p:cNvSpPr>
                      <a:spLocks/>
                    </p:cNvSpPr>
                    <p:nvPr/>
                  </p:nvSpPr>
                  <p:spPr bwMode="auto">
                    <a:xfrm>
                      <a:off x="1930" y="3004"/>
                      <a:ext cx="44" cy="43"/>
                    </a:xfrm>
                    <a:custGeom>
                      <a:avLst/>
                      <a:gdLst>
                        <a:gd name="G0" fmla="+- 21600 0 0"/>
                        <a:gd name="G1" fmla="+- 18928 0 0"/>
                        <a:gd name="G2" fmla="+- 21600 0 0"/>
                        <a:gd name="T0" fmla="*/ 315 w 21600"/>
                        <a:gd name="T1" fmla="*/ 22604 h 22604"/>
                        <a:gd name="T2" fmla="*/ 11193 w 21600"/>
                        <a:gd name="T3" fmla="*/ 0 h 22604"/>
                        <a:gd name="T4" fmla="*/ 21600 w 21600"/>
                        <a:gd name="T5" fmla="*/ 18928 h 226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604" fill="none" extrusionOk="0">
                          <a:moveTo>
                            <a:pt x="315" y="22603"/>
                          </a:moveTo>
                          <a:cubicBezTo>
                            <a:pt x="105" y="21389"/>
                            <a:pt x="0" y="20160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2604" stroke="0" extrusionOk="0">
                          <a:moveTo>
                            <a:pt x="315" y="22603"/>
                          </a:moveTo>
                          <a:cubicBezTo>
                            <a:pt x="105" y="21389"/>
                            <a:pt x="0" y="20160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Arc 55"/>
                  <p:cNvSpPr>
                    <a:spLocks/>
                  </p:cNvSpPr>
                  <p:nvPr/>
                </p:nvSpPr>
                <p:spPr bwMode="auto">
                  <a:xfrm>
                    <a:off x="1930" y="2999"/>
                    <a:ext cx="87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38 w 42651"/>
                      <a:gd name="T1" fmla="*/ 25926 h 25926"/>
                      <a:gd name="T2" fmla="*/ 42651 w 42651"/>
                      <a:gd name="T3" fmla="*/ 16759 h 25926"/>
                      <a:gd name="T4" fmla="*/ 21600 w 42651"/>
                      <a:gd name="T5" fmla="*/ 21600 h 2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1" h="25926" fill="none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64" y="-1"/>
                          <a:pt x="40394" y="6950"/>
                          <a:pt x="42650" y="16759"/>
                        </a:cubicBezTo>
                      </a:path>
                      <a:path w="42651" h="25926" stroke="0" extrusionOk="0">
                        <a:moveTo>
                          <a:pt x="437" y="25926"/>
                        </a:moveTo>
                        <a:cubicBezTo>
                          <a:pt x="146" y="24502"/>
                          <a:pt x="0" y="2305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64" y="-1"/>
                          <a:pt x="40394" y="6950"/>
                          <a:pt x="42650" y="1675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Arc 56"/>
                  <p:cNvSpPr>
                    <a:spLocks/>
                  </p:cNvSpPr>
                  <p:nvPr/>
                </p:nvSpPr>
                <p:spPr bwMode="auto">
                  <a:xfrm>
                    <a:off x="1934" y="3006"/>
                    <a:ext cx="87" cy="5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72 w 42528"/>
                      <a:gd name="T1" fmla="*/ 26947 h 26947"/>
                      <a:gd name="T2" fmla="*/ 42528 w 42528"/>
                      <a:gd name="T3" fmla="*/ 16253 h 26947"/>
                      <a:gd name="T4" fmla="*/ 21600 w 42528"/>
                      <a:gd name="T5" fmla="*/ 21600 h 26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947" fill="none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947" stroke="0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" name="Freeform 57"/>
                <p:cNvSpPr>
                  <a:spLocks/>
                </p:cNvSpPr>
                <p:nvPr/>
              </p:nvSpPr>
              <p:spPr bwMode="auto">
                <a:xfrm>
                  <a:off x="1932" y="3008"/>
                  <a:ext cx="174" cy="29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31" y="8"/>
                    </a:cxn>
                    <a:cxn ang="0">
                      <a:pos x="21" y="16"/>
                    </a:cxn>
                    <a:cxn ang="0">
                      <a:pos x="12" y="26"/>
                    </a:cxn>
                    <a:cxn ang="0">
                      <a:pos x="8" y="36"/>
                    </a:cxn>
                    <a:cxn ang="0">
                      <a:pos x="4" y="47"/>
                    </a:cxn>
                    <a:cxn ang="0">
                      <a:pos x="1" y="58"/>
                    </a:cxn>
                    <a:cxn ang="0">
                      <a:pos x="0" y="71"/>
                    </a:cxn>
                    <a:cxn ang="0">
                      <a:pos x="0" y="86"/>
                    </a:cxn>
                    <a:cxn ang="0">
                      <a:pos x="270" y="597"/>
                    </a:cxn>
                    <a:cxn ang="0">
                      <a:pos x="348" y="543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48" h="597">
                      <a:moveTo>
                        <a:pt x="44" y="0"/>
                      </a:moveTo>
                      <a:lnTo>
                        <a:pt x="31" y="8"/>
                      </a:lnTo>
                      <a:lnTo>
                        <a:pt x="21" y="16"/>
                      </a:lnTo>
                      <a:lnTo>
                        <a:pt x="12" y="26"/>
                      </a:lnTo>
                      <a:lnTo>
                        <a:pt x="8" y="36"/>
                      </a:lnTo>
                      <a:lnTo>
                        <a:pt x="4" y="47"/>
                      </a:lnTo>
                      <a:lnTo>
                        <a:pt x="1" y="58"/>
                      </a:lnTo>
                      <a:lnTo>
                        <a:pt x="0" y="71"/>
                      </a:lnTo>
                      <a:lnTo>
                        <a:pt x="0" y="86"/>
                      </a:lnTo>
                      <a:lnTo>
                        <a:pt x="270" y="597"/>
                      </a:lnTo>
                      <a:lnTo>
                        <a:pt x="348" y="54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3256"/>
                  <a:ext cx="95" cy="91"/>
                </a:xfrm>
                <a:prstGeom prst="ellips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0" name="Oval 59"/>
              <p:cNvSpPr>
                <a:spLocks noChangeArrowheads="1"/>
              </p:cNvSpPr>
              <p:nvPr/>
            </p:nvSpPr>
            <p:spPr bwMode="auto">
              <a:xfrm>
                <a:off x="1479" y="2409"/>
                <a:ext cx="577" cy="55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AutoShape 60"/>
            <p:cNvSpPr>
              <a:spLocks noChangeArrowheads="1"/>
            </p:cNvSpPr>
            <p:nvPr/>
          </p:nvSpPr>
          <p:spPr bwMode="auto">
            <a:xfrm>
              <a:off x="1740" y="740"/>
              <a:ext cx="152" cy="202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61"/>
            <p:cNvSpPr>
              <a:spLocks noChangeArrowheads="1"/>
            </p:cNvSpPr>
            <p:nvPr/>
          </p:nvSpPr>
          <p:spPr bwMode="auto">
            <a:xfrm>
              <a:off x="1395" y="874"/>
              <a:ext cx="153" cy="203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62"/>
            <p:cNvSpPr>
              <a:spLocks noChangeArrowheads="1"/>
            </p:cNvSpPr>
            <p:nvPr/>
          </p:nvSpPr>
          <p:spPr bwMode="auto">
            <a:xfrm>
              <a:off x="1128" y="740"/>
              <a:ext cx="153" cy="202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utoShape 63"/>
            <p:cNvSpPr>
              <a:spLocks noChangeArrowheads="1"/>
            </p:cNvSpPr>
            <p:nvPr/>
          </p:nvSpPr>
          <p:spPr bwMode="auto">
            <a:xfrm>
              <a:off x="784" y="840"/>
              <a:ext cx="153" cy="204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utoShape 64"/>
            <p:cNvSpPr>
              <a:spLocks noChangeArrowheads="1"/>
            </p:cNvSpPr>
            <p:nvPr/>
          </p:nvSpPr>
          <p:spPr bwMode="auto">
            <a:xfrm>
              <a:off x="670" y="571"/>
              <a:ext cx="153" cy="203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utoShape 65"/>
            <p:cNvSpPr>
              <a:spLocks noChangeArrowheads="1"/>
            </p:cNvSpPr>
            <p:nvPr/>
          </p:nvSpPr>
          <p:spPr bwMode="auto">
            <a:xfrm>
              <a:off x="288" y="672"/>
              <a:ext cx="115" cy="168"/>
            </a:xfrm>
            <a:prstGeom prst="flowChartPunchedCard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66"/>
            <p:cNvSpPr txBox="1">
              <a:spLocks noChangeArrowheads="1"/>
            </p:cNvSpPr>
            <p:nvPr/>
          </p:nvSpPr>
          <p:spPr bwMode="auto">
            <a:xfrm flipH="1">
              <a:off x="1704" y="672"/>
              <a:ext cx="212" cy="27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......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sz="800" smtClean="0">
                  <a:latin typeface="Times New Roman" pitchFamily="18" charset="0"/>
                </a:rPr>
                <a:t>.....</a:t>
              </a:r>
              <a:endParaRPr lang="en-US" sz="800">
                <a:latin typeface="Times New Roman" pitchFamily="18" charset="0"/>
              </a:endParaRPr>
            </a:p>
          </p:txBody>
        </p:sp>
        <p:cxnSp>
          <p:nvCxnSpPr>
            <p:cNvPr id="139" name="AutoShape 67"/>
            <p:cNvCxnSpPr>
              <a:cxnSpLocks noChangeShapeType="1"/>
              <a:stCxn id="150" idx="2"/>
              <a:endCxn id="136" idx="1"/>
            </p:cNvCxnSpPr>
            <p:nvPr/>
          </p:nvCxnSpPr>
          <p:spPr bwMode="auto">
            <a:xfrm flipV="1">
              <a:off x="524" y="672"/>
              <a:ext cx="146" cy="69"/>
            </a:xfrm>
            <a:prstGeom prst="curvedConnector3">
              <a:avLst>
                <a:gd name="adj1" fmla="val 57046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0" name="AutoShape 68"/>
            <p:cNvCxnSpPr>
              <a:cxnSpLocks noChangeShapeType="1"/>
              <a:stCxn id="150" idx="3"/>
              <a:endCxn id="135" idx="1"/>
            </p:cNvCxnSpPr>
            <p:nvPr/>
          </p:nvCxnSpPr>
          <p:spPr bwMode="auto">
            <a:xfrm rot="16200000" flipH="1">
              <a:off x="587" y="745"/>
              <a:ext cx="94" cy="30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1" name="AutoShape 69"/>
            <p:cNvCxnSpPr>
              <a:cxnSpLocks noChangeShapeType="1"/>
              <a:stCxn id="135" idx="3"/>
              <a:endCxn id="134" idx="1"/>
            </p:cNvCxnSpPr>
            <p:nvPr/>
          </p:nvCxnSpPr>
          <p:spPr bwMode="auto">
            <a:xfrm flipV="1">
              <a:off x="937" y="841"/>
              <a:ext cx="191" cy="101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" name="AutoShape 70"/>
            <p:cNvCxnSpPr>
              <a:cxnSpLocks noChangeShapeType="1"/>
              <a:stCxn id="134" idx="3"/>
              <a:endCxn id="133" idx="1"/>
            </p:cNvCxnSpPr>
            <p:nvPr/>
          </p:nvCxnSpPr>
          <p:spPr bwMode="auto">
            <a:xfrm>
              <a:off x="1281" y="841"/>
              <a:ext cx="114" cy="135"/>
            </a:xfrm>
            <a:prstGeom prst="curvedConnector3">
              <a:avLst>
                <a:gd name="adj1" fmla="val 495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3" name="AutoShape 71"/>
            <p:cNvCxnSpPr>
              <a:cxnSpLocks noChangeShapeType="1"/>
              <a:stCxn id="133" idx="2"/>
              <a:endCxn id="135" idx="2"/>
            </p:cNvCxnSpPr>
            <p:nvPr/>
          </p:nvCxnSpPr>
          <p:spPr bwMode="auto">
            <a:xfrm rot="16200000" flipV="1">
              <a:off x="1150" y="755"/>
              <a:ext cx="33" cy="611"/>
            </a:xfrm>
            <a:prstGeom prst="curvedConnector3">
              <a:avLst>
                <a:gd name="adj1" fmla="val -23611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4" name="AutoShape 72"/>
            <p:cNvCxnSpPr>
              <a:cxnSpLocks noChangeShapeType="1"/>
              <a:stCxn id="136" idx="3"/>
              <a:endCxn id="134" idx="0"/>
            </p:cNvCxnSpPr>
            <p:nvPr/>
          </p:nvCxnSpPr>
          <p:spPr bwMode="auto">
            <a:xfrm>
              <a:off x="823" y="672"/>
              <a:ext cx="381" cy="6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" name="AutoShape 73"/>
            <p:cNvCxnSpPr>
              <a:cxnSpLocks noChangeShapeType="1"/>
              <a:stCxn id="134" idx="3"/>
              <a:endCxn id="132" idx="1"/>
            </p:cNvCxnSpPr>
            <p:nvPr/>
          </p:nvCxnSpPr>
          <p:spPr bwMode="auto">
            <a:xfrm>
              <a:off x="1281" y="841"/>
              <a:ext cx="459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6" name="AutoShape 74"/>
            <p:cNvCxnSpPr>
              <a:cxnSpLocks noChangeShapeType="1"/>
              <a:stCxn id="132" idx="0"/>
              <a:endCxn id="134" idx="0"/>
            </p:cNvCxnSpPr>
            <p:nvPr/>
          </p:nvCxnSpPr>
          <p:spPr bwMode="auto">
            <a:xfrm rot="16200000" flipH="1" flipV="1">
              <a:off x="1509" y="435"/>
              <a:ext cx="1" cy="612"/>
            </a:xfrm>
            <a:prstGeom prst="curvedConnector3">
              <a:avLst>
                <a:gd name="adj1" fmla="val -1440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47" name="Date Placeholder 1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9" name="Footer Placeholder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71550"/>
            <a:ext cx="2057737" cy="1063625"/>
            <a:chOff x="0" y="384"/>
            <a:chExt cx="1711" cy="672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384"/>
              <a:ext cx="1488" cy="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127" y="432"/>
              <a:ext cx="158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 smtClean="0">
                  <a:latin typeface="Times New Roman" pitchFamily="18" charset="0"/>
                </a:rPr>
                <a:t>Ranking</a:t>
              </a:r>
              <a:r>
                <a:rPr lang="en-US" sz="2400" smtClean="0">
                  <a:latin typeface="Times New Roman" pitchFamily="18" charset="0"/>
                </a:rPr>
                <a:t> by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400" smtClean="0">
                  <a:latin typeface="Times New Roman" pitchFamily="18" charset="0"/>
                </a:rPr>
                <a:t>descending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400" smtClean="0">
                  <a:latin typeface="Times New Roman" pitchFamily="18" charset="0"/>
                </a:rPr>
                <a:t>relevance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205" name="AutoShape 5" descr="Outlined diamond"/>
          <p:cNvSpPr>
            <a:spLocks noChangeArrowheads="1"/>
          </p:cNvSpPr>
          <p:nvPr/>
        </p:nvSpPr>
        <p:spPr bwMode="auto">
          <a:xfrm>
            <a:off x="2209800" y="2114550"/>
            <a:ext cx="3657600" cy="2000250"/>
          </a:xfrm>
          <a:prstGeom prst="cloudCallout">
            <a:avLst>
              <a:gd name="adj1" fmla="val -35750"/>
              <a:gd name="adj2" fmla="val 4185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400" b="1">
              <a:latin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 flipH="1">
            <a:off x="609600" y="2160588"/>
            <a:ext cx="381000" cy="914400"/>
            <a:chOff x="1824" y="2976"/>
            <a:chExt cx="288" cy="624"/>
          </a:xfrm>
        </p:grpSpPr>
        <p:sp>
          <p:nvSpPr>
            <p:cNvPr id="51207" name="Oval 7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57200" y="2236788"/>
            <a:ext cx="381000" cy="914400"/>
            <a:chOff x="1824" y="2976"/>
            <a:chExt cx="288" cy="624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flipH="1">
            <a:off x="304800" y="2312988"/>
            <a:ext cx="381000" cy="914400"/>
            <a:chOff x="1824" y="2976"/>
            <a:chExt cx="288" cy="624"/>
          </a:xfrm>
        </p:grpSpPr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6" name="Line 26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8" name="AutoShape 28"/>
          <p:cNvSpPr>
            <a:spLocks noChangeArrowheads="1"/>
          </p:cNvSpPr>
          <p:nvPr/>
        </p:nvSpPr>
        <p:spPr bwMode="auto">
          <a:xfrm>
            <a:off x="2133600" y="356235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AutoShape 29"/>
          <p:cNvSpPr>
            <a:spLocks noChangeArrowheads="1"/>
          </p:cNvSpPr>
          <p:nvPr/>
        </p:nvSpPr>
        <p:spPr bwMode="auto">
          <a:xfrm>
            <a:off x="3581400" y="310515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4953000" y="340995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5638800" y="37909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2743200" y="3943350"/>
            <a:ext cx="228600" cy="2286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2286000" y="386715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3733800" y="34099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5105400" y="3714750"/>
            <a:ext cx="228600" cy="2286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2514600" y="173355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smtClean="0">
                <a:latin typeface="Times New Roman" pitchFamily="18" charset="0"/>
              </a:rPr>
              <a:t>Search engine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-32378" y="3177671"/>
            <a:ext cx="216597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Query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(set of weighted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features)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1240" name="Object 40"/>
          <p:cNvGraphicFramePr>
            <a:graphicFrameLocks noChangeAspect="1"/>
          </p:cNvGraphicFramePr>
          <p:nvPr/>
        </p:nvGraphicFramePr>
        <p:xfrm>
          <a:off x="914400" y="3092320"/>
          <a:ext cx="1295400" cy="489080"/>
        </p:xfrm>
        <a:graphic>
          <a:graphicData uri="http://schemas.openxmlformats.org/presentationml/2006/ole">
            <p:oleObj spid="_x0000_s189478" name="Equation" r:id="rId3" imgW="1244600" imgH="469900" progId="Equation.3">
              <p:embed/>
            </p:oleObj>
          </a:graphicData>
        </a:graphic>
      </p:graphicFrame>
      <p:sp>
        <p:nvSpPr>
          <p:cNvPr id="51241" name="Line 41"/>
          <p:cNvSpPr>
            <a:spLocks noChangeShapeType="1"/>
          </p:cNvSpPr>
          <p:nvPr/>
        </p:nvSpPr>
        <p:spPr bwMode="auto">
          <a:xfrm flipH="1">
            <a:off x="2514600" y="150495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 flipH="1">
            <a:off x="2895600" y="1676400"/>
            <a:ext cx="13716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 flipH="1">
            <a:off x="3505200" y="1828800"/>
            <a:ext cx="8382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V="1">
            <a:off x="1219200" y="2209800"/>
            <a:ext cx="1676400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267200" y="1200150"/>
            <a:ext cx="966788" cy="1200150"/>
            <a:chOff x="1455" y="2364"/>
            <a:chExt cx="709" cy="983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466" y="2371"/>
              <a:ext cx="590" cy="590"/>
              <a:chOff x="1466" y="2371"/>
              <a:chExt cx="590" cy="590"/>
            </a:xfrm>
          </p:grpSpPr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1466" y="2371"/>
                <a:ext cx="590" cy="590"/>
                <a:chOff x="1466" y="2371"/>
                <a:chExt cx="590" cy="590"/>
              </a:xfrm>
            </p:grpSpPr>
            <p:sp>
              <p:nvSpPr>
                <p:cNvPr id="51248" name="Freeform 48"/>
                <p:cNvSpPr>
                  <a:spLocks/>
                </p:cNvSpPr>
                <p:nvPr/>
              </p:nvSpPr>
              <p:spPr bwMode="auto">
                <a:xfrm>
                  <a:off x="1466" y="2371"/>
                  <a:ext cx="501" cy="343"/>
                </a:xfrm>
                <a:custGeom>
                  <a:avLst/>
                  <a:gdLst/>
                  <a:ahLst/>
                  <a:cxnLst>
                    <a:cxn ang="0">
                      <a:pos x="21" y="685"/>
                    </a:cxn>
                    <a:cxn ang="0">
                      <a:pos x="6" y="604"/>
                    </a:cxn>
                    <a:cxn ang="0">
                      <a:pos x="0" y="526"/>
                    </a:cxn>
                    <a:cxn ang="0">
                      <a:pos x="3" y="472"/>
                    </a:cxn>
                    <a:cxn ang="0">
                      <a:pos x="12" y="423"/>
                    </a:cxn>
                    <a:cxn ang="0">
                      <a:pos x="27" y="369"/>
                    </a:cxn>
                    <a:cxn ang="0">
                      <a:pos x="51" y="315"/>
                    </a:cxn>
                    <a:cxn ang="0">
                      <a:pos x="81" y="258"/>
                    </a:cxn>
                    <a:cxn ang="0">
                      <a:pos x="111" y="213"/>
                    </a:cxn>
                    <a:cxn ang="0">
                      <a:pos x="147" y="168"/>
                    </a:cxn>
                    <a:cxn ang="0">
                      <a:pos x="189" y="129"/>
                    </a:cxn>
                    <a:cxn ang="0">
                      <a:pos x="231" y="96"/>
                    </a:cxn>
                    <a:cxn ang="0">
                      <a:pos x="276" y="69"/>
                    </a:cxn>
                    <a:cxn ang="0">
                      <a:pos x="331" y="45"/>
                    </a:cxn>
                    <a:cxn ang="0">
                      <a:pos x="394" y="24"/>
                    </a:cxn>
                    <a:cxn ang="0">
                      <a:pos x="448" y="9"/>
                    </a:cxn>
                    <a:cxn ang="0">
                      <a:pos x="514" y="0"/>
                    </a:cxn>
                    <a:cxn ang="0">
                      <a:pos x="598" y="0"/>
                    </a:cxn>
                    <a:cxn ang="0">
                      <a:pos x="661" y="12"/>
                    </a:cxn>
                    <a:cxn ang="0">
                      <a:pos x="737" y="30"/>
                    </a:cxn>
                    <a:cxn ang="0">
                      <a:pos x="812" y="63"/>
                    </a:cxn>
                    <a:cxn ang="0">
                      <a:pos x="878" y="102"/>
                    </a:cxn>
                    <a:cxn ang="0">
                      <a:pos x="923" y="141"/>
                    </a:cxn>
                    <a:cxn ang="0">
                      <a:pos x="968" y="186"/>
                    </a:cxn>
                    <a:cxn ang="0">
                      <a:pos x="1004" y="231"/>
                    </a:cxn>
                    <a:cxn ang="0">
                      <a:pos x="908" y="159"/>
                    </a:cxn>
                    <a:cxn ang="0">
                      <a:pos x="857" y="129"/>
                    </a:cxn>
                    <a:cxn ang="0">
                      <a:pos x="803" y="108"/>
                    </a:cxn>
                    <a:cxn ang="0">
                      <a:pos x="734" y="87"/>
                    </a:cxn>
                    <a:cxn ang="0">
                      <a:pos x="667" y="78"/>
                    </a:cxn>
                    <a:cxn ang="0">
                      <a:pos x="595" y="75"/>
                    </a:cxn>
                    <a:cxn ang="0">
                      <a:pos x="541" y="78"/>
                    </a:cxn>
                    <a:cxn ang="0">
                      <a:pos x="484" y="87"/>
                    </a:cxn>
                    <a:cxn ang="0">
                      <a:pos x="427" y="102"/>
                    </a:cxn>
                    <a:cxn ang="0">
                      <a:pos x="373" y="120"/>
                    </a:cxn>
                    <a:cxn ang="0">
                      <a:pos x="313" y="150"/>
                    </a:cxn>
                    <a:cxn ang="0">
                      <a:pos x="267" y="177"/>
                    </a:cxn>
                    <a:cxn ang="0">
                      <a:pos x="228" y="210"/>
                    </a:cxn>
                    <a:cxn ang="0">
                      <a:pos x="183" y="246"/>
                    </a:cxn>
                    <a:cxn ang="0">
                      <a:pos x="147" y="285"/>
                    </a:cxn>
                    <a:cxn ang="0">
                      <a:pos x="111" y="339"/>
                    </a:cxn>
                    <a:cxn ang="0">
                      <a:pos x="78" y="396"/>
                    </a:cxn>
                    <a:cxn ang="0">
                      <a:pos x="57" y="450"/>
                    </a:cxn>
                    <a:cxn ang="0">
                      <a:pos x="39" y="514"/>
                    </a:cxn>
                    <a:cxn ang="0">
                      <a:pos x="27" y="592"/>
                    </a:cxn>
                    <a:cxn ang="0">
                      <a:pos x="21" y="685"/>
                    </a:cxn>
                  </a:cxnLst>
                  <a:rect l="0" t="0" r="r" b="b"/>
                  <a:pathLst>
                    <a:path w="1004" h="685">
                      <a:moveTo>
                        <a:pt x="21" y="685"/>
                      </a:moveTo>
                      <a:lnTo>
                        <a:pt x="6" y="604"/>
                      </a:lnTo>
                      <a:lnTo>
                        <a:pt x="0" y="526"/>
                      </a:lnTo>
                      <a:lnTo>
                        <a:pt x="3" y="472"/>
                      </a:lnTo>
                      <a:lnTo>
                        <a:pt x="12" y="423"/>
                      </a:lnTo>
                      <a:lnTo>
                        <a:pt x="27" y="369"/>
                      </a:lnTo>
                      <a:lnTo>
                        <a:pt x="51" y="315"/>
                      </a:lnTo>
                      <a:lnTo>
                        <a:pt x="81" y="258"/>
                      </a:lnTo>
                      <a:lnTo>
                        <a:pt x="111" y="213"/>
                      </a:lnTo>
                      <a:lnTo>
                        <a:pt x="147" y="168"/>
                      </a:lnTo>
                      <a:lnTo>
                        <a:pt x="189" y="129"/>
                      </a:lnTo>
                      <a:lnTo>
                        <a:pt x="231" y="96"/>
                      </a:lnTo>
                      <a:lnTo>
                        <a:pt x="276" y="69"/>
                      </a:lnTo>
                      <a:lnTo>
                        <a:pt x="331" y="45"/>
                      </a:lnTo>
                      <a:lnTo>
                        <a:pt x="394" y="24"/>
                      </a:lnTo>
                      <a:lnTo>
                        <a:pt x="448" y="9"/>
                      </a:lnTo>
                      <a:lnTo>
                        <a:pt x="514" y="0"/>
                      </a:lnTo>
                      <a:lnTo>
                        <a:pt x="598" y="0"/>
                      </a:lnTo>
                      <a:lnTo>
                        <a:pt x="661" y="12"/>
                      </a:lnTo>
                      <a:lnTo>
                        <a:pt x="737" y="30"/>
                      </a:lnTo>
                      <a:lnTo>
                        <a:pt x="812" y="63"/>
                      </a:lnTo>
                      <a:lnTo>
                        <a:pt x="878" y="102"/>
                      </a:lnTo>
                      <a:lnTo>
                        <a:pt x="923" y="141"/>
                      </a:lnTo>
                      <a:lnTo>
                        <a:pt x="968" y="186"/>
                      </a:lnTo>
                      <a:lnTo>
                        <a:pt x="1004" y="231"/>
                      </a:lnTo>
                      <a:lnTo>
                        <a:pt x="908" y="159"/>
                      </a:lnTo>
                      <a:lnTo>
                        <a:pt x="857" y="129"/>
                      </a:lnTo>
                      <a:lnTo>
                        <a:pt x="803" y="108"/>
                      </a:lnTo>
                      <a:lnTo>
                        <a:pt x="734" y="87"/>
                      </a:lnTo>
                      <a:lnTo>
                        <a:pt x="667" y="78"/>
                      </a:lnTo>
                      <a:lnTo>
                        <a:pt x="595" y="75"/>
                      </a:lnTo>
                      <a:lnTo>
                        <a:pt x="541" y="78"/>
                      </a:lnTo>
                      <a:lnTo>
                        <a:pt x="484" y="87"/>
                      </a:lnTo>
                      <a:lnTo>
                        <a:pt x="427" y="102"/>
                      </a:lnTo>
                      <a:lnTo>
                        <a:pt x="373" y="120"/>
                      </a:lnTo>
                      <a:lnTo>
                        <a:pt x="313" y="150"/>
                      </a:lnTo>
                      <a:lnTo>
                        <a:pt x="267" y="177"/>
                      </a:lnTo>
                      <a:lnTo>
                        <a:pt x="228" y="210"/>
                      </a:lnTo>
                      <a:lnTo>
                        <a:pt x="183" y="246"/>
                      </a:lnTo>
                      <a:lnTo>
                        <a:pt x="147" y="285"/>
                      </a:lnTo>
                      <a:lnTo>
                        <a:pt x="111" y="339"/>
                      </a:lnTo>
                      <a:lnTo>
                        <a:pt x="78" y="396"/>
                      </a:lnTo>
                      <a:lnTo>
                        <a:pt x="57" y="450"/>
                      </a:lnTo>
                      <a:lnTo>
                        <a:pt x="39" y="514"/>
                      </a:lnTo>
                      <a:lnTo>
                        <a:pt x="27" y="592"/>
                      </a:lnTo>
                      <a:lnTo>
                        <a:pt x="21" y="68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49" name="Freeform 49"/>
                <p:cNvSpPr>
                  <a:spLocks/>
                </p:cNvSpPr>
                <p:nvPr/>
              </p:nvSpPr>
              <p:spPr bwMode="auto">
                <a:xfrm>
                  <a:off x="1503" y="2541"/>
                  <a:ext cx="553" cy="420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63" y="583"/>
                    </a:cxn>
                    <a:cxn ang="0">
                      <a:pos x="132" y="647"/>
                    </a:cxn>
                    <a:cxn ang="0">
                      <a:pos x="195" y="683"/>
                    </a:cxn>
                    <a:cxn ang="0">
                      <a:pos x="286" y="722"/>
                    </a:cxn>
                    <a:cxn ang="0">
                      <a:pos x="358" y="743"/>
                    </a:cxn>
                    <a:cxn ang="0">
                      <a:pos x="424" y="752"/>
                    </a:cxn>
                    <a:cxn ang="0">
                      <a:pos x="502" y="752"/>
                    </a:cxn>
                    <a:cxn ang="0">
                      <a:pos x="559" y="746"/>
                    </a:cxn>
                    <a:cxn ang="0">
                      <a:pos x="629" y="734"/>
                    </a:cxn>
                    <a:cxn ang="0">
                      <a:pos x="698" y="713"/>
                    </a:cxn>
                    <a:cxn ang="0">
                      <a:pos x="755" y="683"/>
                    </a:cxn>
                    <a:cxn ang="0">
                      <a:pos x="809" y="650"/>
                    </a:cxn>
                    <a:cxn ang="0">
                      <a:pos x="857" y="616"/>
                    </a:cxn>
                    <a:cxn ang="0">
                      <a:pos x="905" y="568"/>
                    </a:cxn>
                    <a:cxn ang="0">
                      <a:pos x="953" y="514"/>
                    </a:cxn>
                    <a:cxn ang="0">
                      <a:pos x="990" y="463"/>
                    </a:cxn>
                    <a:cxn ang="0">
                      <a:pos x="1011" y="412"/>
                    </a:cxn>
                    <a:cxn ang="0">
                      <a:pos x="1038" y="331"/>
                    </a:cxn>
                    <a:cxn ang="0">
                      <a:pos x="1056" y="247"/>
                    </a:cxn>
                    <a:cxn ang="0">
                      <a:pos x="1059" y="172"/>
                    </a:cxn>
                    <a:cxn ang="0">
                      <a:pos x="1047" y="90"/>
                    </a:cxn>
                    <a:cxn ang="0">
                      <a:pos x="1020" y="0"/>
                    </a:cxn>
                    <a:cxn ang="0">
                      <a:pos x="1047" y="48"/>
                    </a:cxn>
                    <a:cxn ang="0">
                      <a:pos x="1077" y="117"/>
                    </a:cxn>
                    <a:cxn ang="0">
                      <a:pos x="1092" y="181"/>
                    </a:cxn>
                    <a:cxn ang="0">
                      <a:pos x="1107" y="241"/>
                    </a:cxn>
                    <a:cxn ang="0">
                      <a:pos x="1104" y="292"/>
                    </a:cxn>
                    <a:cxn ang="0">
                      <a:pos x="1101" y="361"/>
                    </a:cxn>
                    <a:cxn ang="0">
                      <a:pos x="1065" y="493"/>
                    </a:cxn>
                    <a:cxn ang="0">
                      <a:pos x="1029" y="565"/>
                    </a:cxn>
                    <a:cxn ang="0">
                      <a:pos x="984" y="629"/>
                    </a:cxn>
                    <a:cxn ang="0">
                      <a:pos x="935" y="683"/>
                    </a:cxn>
                    <a:cxn ang="0">
                      <a:pos x="887" y="722"/>
                    </a:cxn>
                    <a:cxn ang="0">
                      <a:pos x="821" y="767"/>
                    </a:cxn>
                    <a:cxn ang="0">
                      <a:pos x="755" y="797"/>
                    </a:cxn>
                    <a:cxn ang="0">
                      <a:pos x="692" y="818"/>
                    </a:cxn>
                    <a:cxn ang="0">
                      <a:pos x="611" y="839"/>
                    </a:cxn>
                    <a:cxn ang="0">
                      <a:pos x="550" y="842"/>
                    </a:cxn>
                    <a:cxn ang="0">
                      <a:pos x="484" y="842"/>
                    </a:cxn>
                    <a:cxn ang="0">
                      <a:pos x="418" y="830"/>
                    </a:cxn>
                    <a:cxn ang="0">
                      <a:pos x="346" y="815"/>
                    </a:cxn>
                    <a:cxn ang="0">
                      <a:pos x="298" y="797"/>
                    </a:cxn>
                    <a:cxn ang="0">
                      <a:pos x="234" y="764"/>
                    </a:cxn>
                    <a:cxn ang="0">
                      <a:pos x="180" y="734"/>
                    </a:cxn>
                    <a:cxn ang="0">
                      <a:pos x="129" y="692"/>
                    </a:cxn>
                    <a:cxn ang="0">
                      <a:pos x="75" y="635"/>
                    </a:cxn>
                    <a:cxn ang="0">
                      <a:pos x="24" y="562"/>
                    </a:cxn>
                    <a:cxn ang="0">
                      <a:pos x="0" y="511"/>
                    </a:cxn>
                  </a:cxnLst>
                  <a:rect l="0" t="0" r="r" b="b"/>
                  <a:pathLst>
                    <a:path w="1107" h="842">
                      <a:moveTo>
                        <a:pt x="0" y="511"/>
                      </a:moveTo>
                      <a:lnTo>
                        <a:pt x="63" y="583"/>
                      </a:lnTo>
                      <a:lnTo>
                        <a:pt x="132" y="647"/>
                      </a:lnTo>
                      <a:lnTo>
                        <a:pt x="195" y="683"/>
                      </a:lnTo>
                      <a:lnTo>
                        <a:pt x="286" y="722"/>
                      </a:lnTo>
                      <a:lnTo>
                        <a:pt x="358" y="743"/>
                      </a:lnTo>
                      <a:lnTo>
                        <a:pt x="424" y="752"/>
                      </a:lnTo>
                      <a:lnTo>
                        <a:pt x="502" y="752"/>
                      </a:lnTo>
                      <a:lnTo>
                        <a:pt x="559" y="746"/>
                      </a:lnTo>
                      <a:lnTo>
                        <a:pt x="629" y="734"/>
                      </a:lnTo>
                      <a:lnTo>
                        <a:pt x="698" y="713"/>
                      </a:lnTo>
                      <a:lnTo>
                        <a:pt x="755" y="683"/>
                      </a:lnTo>
                      <a:lnTo>
                        <a:pt x="809" y="650"/>
                      </a:lnTo>
                      <a:lnTo>
                        <a:pt x="857" y="616"/>
                      </a:lnTo>
                      <a:lnTo>
                        <a:pt x="905" y="568"/>
                      </a:lnTo>
                      <a:lnTo>
                        <a:pt x="953" y="514"/>
                      </a:lnTo>
                      <a:lnTo>
                        <a:pt x="990" y="463"/>
                      </a:lnTo>
                      <a:lnTo>
                        <a:pt x="1011" y="412"/>
                      </a:lnTo>
                      <a:lnTo>
                        <a:pt x="1038" y="331"/>
                      </a:lnTo>
                      <a:lnTo>
                        <a:pt x="1056" y="247"/>
                      </a:lnTo>
                      <a:lnTo>
                        <a:pt x="1059" y="172"/>
                      </a:lnTo>
                      <a:lnTo>
                        <a:pt x="1047" y="90"/>
                      </a:lnTo>
                      <a:lnTo>
                        <a:pt x="1020" y="0"/>
                      </a:lnTo>
                      <a:lnTo>
                        <a:pt x="1047" y="48"/>
                      </a:lnTo>
                      <a:lnTo>
                        <a:pt x="1077" y="117"/>
                      </a:lnTo>
                      <a:lnTo>
                        <a:pt x="1092" y="181"/>
                      </a:lnTo>
                      <a:lnTo>
                        <a:pt x="1107" y="241"/>
                      </a:lnTo>
                      <a:lnTo>
                        <a:pt x="1104" y="292"/>
                      </a:lnTo>
                      <a:lnTo>
                        <a:pt x="1101" y="361"/>
                      </a:lnTo>
                      <a:lnTo>
                        <a:pt x="1065" y="493"/>
                      </a:lnTo>
                      <a:lnTo>
                        <a:pt x="1029" y="565"/>
                      </a:lnTo>
                      <a:lnTo>
                        <a:pt x="984" y="629"/>
                      </a:lnTo>
                      <a:lnTo>
                        <a:pt x="935" y="683"/>
                      </a:lnTo>
                      <a:lnTo>
                        <a:pt x="887" y="722"/>
                      </a:lnTo>
                      <a:lnTo>
                        <a:pt x="821" y="767"/>
                      </a:lnTo>
                      <a:lnTo>
                        <a:pt x="755" y="797"/>
                      </a:lnTo>
                      <a:lnTo>
                        <a:pt x="692" y="818"/>
                      </a:lnTo>
                      <a:lnTo>
                        <a:pt x="611" y="839"/>
                      </a:lnTo>
                      <a:lnTo>
                        <a:pt x="550" y="842"/>
                      </a:lnTo>
                      <a:lnTo>
                        <a:pt x="484" y="842"/>
                      </a:lnTo>
                      <a:lnTo>
                        <a:pt x="418" y="830"/>
                      </a:lnTo>
                      <a:lnTo>
                        <a:pt x="346" y="815"/>
                      </a:lnTo>
                      <a:lnTo>
                        <a:pt x="298" y="797"/>
                      </a:lnTo>
                      <a:lnTo>
                        <a:pt x="234" y="764"/>
                      </a:lnTo>
                      <a:lnTo>
                        <a:pt x="180" y="734"/>
                      </a:lnTo>
                      <a:lnTo>
                        <a:pt x="129" y="692"/>
                      </a:lnTo>
                      <a:lnTo>
                        <a:pt x="75" y="635"/>
                      </a:lnTo>
                      <a:lnTo>
                        <a:pt x="24" y="562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1469" y="2379"/>
                <a:ext cx="586" cy="557"/>
                <a:chOff x="1469" y="2379"/>
                <a:chExt cx="586" cy="557"/>
              </a:xfrm>
            </p:grpSpPr>
            <p:sp>
              <p:nvSpPr>
                <p:cNvPr id="51251" name="Freeform 51"/>
                <p:cNvSpPr>
                  <a:spLocks/>
                </p:cNvSpPr>
                <p:nvPr/>
              </p:nvSpPr>
              <p:spPr bwMode="auto">
                <a:xfrm>
                  <a:off x="1502" y="2797"/>
                  <a:ext cx="144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56"/>
                    </a:cxn>
                    <a:cxn ang="0">
                      <a:pos x="59" y="99"/>
                    </a:cxn>
                    <a:cxn ang="0">
                      <a:pos x="90" y="139"/>
                    </a:cxn>
                    <a:cxn ang="0">
                      <a:pos x="138" y="186"/>
                    </a:cxn>
                    <a:cxn ang="0">
                      <a:pos x="174" y="216"/>
                    </a:cxn>
                    <a:cxn ang="0">
                      <a:pos x="220" y="245"/>
                    </a:cxn>
                    <a:cxn ang="0">
                      <a:pos x="287" y="279"/>
                    </a:cxn>
                    <a:cxn ang="0">
                      <a:pos x="212" y="177"/>
                    </a:cxn>
                    <a:cxn ang="0">
                      <a:pos x="170" y="153"/>
                    </a:cxn>
                    <a:cxn ang="0">
                      <a:pos x="140" y="132"/>
                    </a:cxn>
                    <a:cxn ang="0">
                      <a:pos x="96" y="101"/>
                    </a:cxn>
                    <a:cxn ang="0">
                      <a:pos x="62" y="69"/>
                    </a:cxn>
                    <a:cxn ang="0">
                      <a:pos x="35" y="4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7" h="279">
                      <a:moveTo>
                        <a:pt x="0" y="0"/>
                      </a:moveTo>
                      <a:lnTo>
                        <a:pt x="30" y="56"/>
                      </a:lnTo>
                      <a:lnTo>
                        <a:pt x="59" y="99"/>
                      </a:lnTo>
                      <a:lnTo>
                        <a:pt x="90" y="139"/>
                      </a:lnTo>
                      <a:lnTo>
                        <a:pt x="138" y="186"/>
                      </a:lnTo>
                      <a:lnTo>
                        <a:pt x="174" y="216"/>
                      </a:lnTo>
                      <a:lnTo>
                        <a:pt x="220" y="245"/>
                      </a:lnTo>
                      <a:lnTo>
                        <a:pt x="287" y="279"/>
                      </a:lnTo>
                      <a:lnTo>
                        <a:pt x="212" y="177"/>
                      </a:lnTo>
                      <a:lnTo>
                        <a:pt x="170" y="153"/>
                      </a:lnTo>
                      <a:lnTo>
                        <a:pt x="140" y="132"/>
                      </a:lnTo>
                      <a:lnTo>
                        <a:pt x="96" y="101"/>
                      </a:lnTo>
                      <a:lnTo>
                        <a:pt x="62" y="69"/>
                      </a:lnTo>
                      <a:lnTo>
                        <a:pt x="35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2" name="Freeform 52"/>
                <p:cNvSpPr>
                  <a:spLocks/>
                </p:cNvSpPr>
                <p:nvPr/>
              </p:nvSpPr>
              <p:spPr bwMode="auto">
                <a:xfrm>
                  <a:off x="2004" y="2538"/>
                  <a:ext cx="51" cy="27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9" y="37"/>
                    </a:cxn>
                    <a:cxn ang="0">
                      <a:pos x="52" y="69"/>
                    </a:cxn>
                    <a:cxn ang="0">
                      <a:pos x="66" y="102"/>
                    </a:cxn>
                    <a:cxn ang="0">
                      <a:pos x="76" y="134"/>
                    </a:cxn>
                    <a:cxn ang="0">
                      <a:pos x="84" y="164"/>
                    </a:cxn>
                    <a:cxn ang="0">
                      <a:pos x="99" y="217"/>
                    </a:cxn>
                    <a:cxn ang="0">
                      <a:pos x="103" y="269"/>
                    </a:cxn>
                    <a:cxn ang="0">
                      <a:pos x="100" y="349"/>
                    </a:cxn>
                    <a:cxn ang="0">
                      <a:pos x="93" y="403"/>
                    </a:cxn>
                    <a:cxn ang="0">
                      <a:pos x="82" y="447"/>
                    </a:cxn>
                    <a:cxn ang="0">
                      <a:pos x="65" y="493"/>
                    </a:cxn>
                    <a:cxn ang="0">
                      <a:pos x="42" y="546"/>
                    </a:cxn>
                    <a:cxn ang="0">
                      <a:pos x="0" y="443"/>
                    </a:cxn>
                    <a:cxn ang="0">
                      <a:pos x="19" y="398"/>
                    </a:cxn>
                    <a:cxn ang="0">
                      <a:pos x="28" y="374"/>
                    </a:cxn>
                    <a:cxn ang="0">
                      <a:pos x="39" y="343"/>
                    </a:cxn>
                    <a:cxn ang="0">
                      <a:pos x="46" y="311"/>
                    </a:cxn>
                    <a:cxn ang="0">
                      <a:pos x="52" y="262"/>
                    </a:cxn>
                    <a:cxn ang="0">
                      <a:pos x="55" y="221"/>
                    </a:cxn>
                    <a:cxn ang="0">
                      <a:pos x="55" y="160"/>
                    </a:cxn>
                    <a:cxn ang="0">
                      <a:pos x="46" y="105"/>
                    </a:cxn>
                    <a:cxn ang="0">
                      <a:pos x="36" y="60"/>
                    </a:cxn>
                    <a:cxn ang="0">
                      <a:pos x="30" y="3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03" h="546">
                      <a:moveTo>
                        <a:pt x="19" y="0"/>
                      </a:moveTo>
                      <a:lnTo>
                        <a:pt x="39" y="37"/>
                      </a:lnTo>
                      <a:lnTo>
                        <a:pt x="52" y="69"/>
                      </a:lnTo>
                      <a:lnTo>
                        <a:pt x="66" y="102"/>
                      </a:lnTo>
                      <a:lnTo>
                        <a:pt x="76" y="134"/>
                      </a:lnTo>
                      <a:lnTo>
                        <a:pt x="84" y="164"/>
                      </a:lnTo>
                      <a:lnTo>
                        <a:pt x="99" y="217"/>
                      </a:lnTo>
                      <a:lnTo>
                        <a:pt x="103" y="269"/>
                      </a:lnTo>
                      <a:lnTo>
                        <a:pt x="100" y="349"/>
                      </a:lnTo>
                      <a:lnTo>
                        <a:pt x="93" y="403"/>
                      </a:lnTo>
                      <a:lnTo>
                        <a:pt x="82" y="447"/>
                      </a:lnTo>
                      <a:lnTo>
                        <a:pt x="65" y="493"/>
                      </a:lnTo>
                      <a:lnTo>
                        <a:pt x="42" y="546"/>
                      </a:lnTo>
                      <a:lnTo>
                        <a:pt x="0" y="443"/>
                      </a:lnTo>
                      <a:lnTo>
                        <a:pt x="19" y="398"/>
                      </a:lnTo>
                      <a:lnTo>
                        <a:pt x="28" y="374"/>
                      </a:lnTo>
                      <a:lnTo>
                        <a:pt x="39" y="343"/>
                      </a:lnTo>
                      <a:lnTo>
                        <a:pt x="46" y="311"/>
                      </a:lnTo>
                      <a:lnTo>
                        <a:pt x="52" y="262"/>
                      </a:lnTo>
                      <a:lnTo>
                        <a:pt x="55" y="221"/>
                      </a:lnTo>
                      <a:lnTo>
                        <a:pt x="55" y="160"/>
                      </a:lnTo>
                      <a:lnTo>
                        <a:pt x="46" y="105"/>
                      </a:lnTo>
                      <a:lnTo>
                        <a:pt x="36" y="60"/>
                      </a:lnTo>
                      <a:lnTo>
                        <a:pt x="30" y="3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3" name="Freeform 53"/>
                <p:cNvSpPr>
                  <a:spLocks/>
                </p:cNvSpPr>
                <p:nvPr/>
              </p:nvSpPr>
              <p:spPr bwMode="auto">
                <a:xfrm>
                  <a:off x="1735" y="2379"/>
                  <a:ext cx="204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60"/>
                    </a:cxn>
                    <a:cxn ang="0">
                      <a:pos x="79" y="57"/>
                    </a:cxn>
                    <a:cxn ang="0">
                      <a:pos x="123" y="60"/>
                    </a:cxn>
                    <a:cxn ang="0">
                      <a:pos x="165" y="66"/>
                    </a:cxn>
                    <a:cxn ang="0">
                      <a:pos x="203" y="73"/>
                    </a:cxn>
                    <a:cxn ang="0">
                      <a:pos x="241" y="83"/>
                    </a:cxn>
                    <a:cxn ang="0">
                      <a:pos x="267" y="91"/>
                    </a:cxn>
                    <a:cxn ang="0">
                      <a:pos x="301" y="105"/>
                    </a:cxn>
                    <a:cxn ang="0">
                      <a:pos x="340" y="124"/>
                    </a:cxn>
                    <a:cxn ang="0">
                      <a:pos x="409" y="165"/>
                    </a:cxn>
                    <a:cxn ang="0">
                      <a:pos x="369" y="123"/>
                    </a:cxn>
                    <a:cxn ang="0">
                      <a:pos x="341" y="102"/>
                    </a:cxn>
                    <a:cxn ang="0">
                      <a:pos x="304" y="78"/>
                    </a:cxn>
                    <a:cxn ang="0">
                      <a:pos x="281" y="64"/>
                    </a:cxn>
                    <a:cxn ang="0">
                      <a:pos x="230" y="40"/>
                    </a:cxn>
                    <a:cxn ang="0">
                      <a:pos x="197" y="28"/>
                    </a:cxn>
                    <a:cxn ang="0">
                      <a:pos x="170" y="19"/>
                    </a:cxn>
                    <a:cxn ang="0">
                      <a:pos x="145" y="13"/>
                    </a:cxn>
                    <a:cxn ang="0">
                      <a:pos x="105" y="6"/>
                    </a:cxn>
                    <a:cxn ang="0">
                      <a:pos x="64" y="1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9" h="165">
                      <a:moveTo>
                        <a:pt x="0" y="0"/>
                      </a:moveTo>
                      <a:lnTo>
                        <a:pt x="31" y="60"/>
                      </a:lnTo>
                      <a:lnTo>
                        <a:pt x="79" y="57"/>
                      </a:lnTo>
                      <a:lnTo>
                        <a:pt x="123" y="60"/>
                      </a:lnTo>
                      <a:lnTo>
                        <a:pt x="165" y="66"/>
                      </a:lnTo>
                      <a:lnTo>
                        <a:pt x="203" y="73"/>
                      </a:lnTo>
                      <a:lnTo>
                        <a:pt x="241" y="83"/>
                      </a:lnTo>
                      <a:lnTo>
                        <a:pt x="267" y="91"/>
                      </a:lnTo>
                      <a:lnTo>
                        <a:pt x="301" y="105"/>
                      </a:lnTo>
                      <a:lnTo>
                        <a:pt x="340" y="124"/>
                      </a:lnTo>
                      <a:lnTo>
                        <a:pt x="409" y="165"/>
                      </a:lnTo>
                      <a:lnTo>
                        <a:pt x="369" y="123"/>
                      </a:lnTo>
                      <a:lnTo>
                        <a:pt x="341" y="102"/>
                      </a:lnTo>
                      <a:lnTo>
                        <a:pt x="304" y="78"/>
                      </a:lnTo>
                      <a:lnTo>
                        <a:pt x="281" y="64"/>
                      </a:lnTo>
                      <a:lnTo>
                        <a:pt x="230" y="40"/>
                      </a:lnTo>
                      <a:lnTo>
                        <a:pt x="197" y="28"/>
                      </a:lnTo>
                      <a:lnTo>
                        <a:pt x="170" y="19"/>
                      </a:lnTo>
                      <a:lnTo>
                        <a:pt x="145" y="13"/>
                      </a:lnTo>
                      <a:lnTo>
                        <a:pt x="105" y="6"/>
                      </a:lnTo>
                      <a:lnTo>
                        <a:pt x="64" y="1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4" name="Freeform 54"/>
                <p:cNvSpPr>
                  <a:spLocks/>
                </p:cNvSpPr>
                <p:nvPr/>
              </p:nvSpPr>
              <p:spPr bwMode="auto">
                <a:xfrm>
                  <a:off x="1469" y="2495"/>
                  <a:ext cx="65" cy="194"/>
                </a:xfrm>
                <a:custGeom>
                  <a:avLst/>
                  <a:gdLst/>
                  <a:ahLst/>
                  <a:cxnLst>
                    <a:cxn ang="0">
                      <a:pos x="0" y="297"/>
                    </a:cxn>
                    <a:cxn ang="0">
                      <a:pos x="3" y="267"/>
                    </a:cxn>
                    <a:cxn ang="0">
                      <a:pos x="5" y="234"/>
                    </a:cxn>
                    <a:cxn ang="0">
                      <a:pos x="14" y="181"/>
                    </a:cxn>
                    <a:cxn ang="0">
                      <a:pos x="24" y="139"/>
                    </a:cxn>
                    <a:cxn ang="0">
                      <a:pos x="38" y="101"/>
                    </a:cxn>
                    <a:cxn ang="0">
                      <a:pos x="56" y="62"/>
                    </a:cxn>
                    <a:cxn ang="0">
                      <a:pos x="72" y="32"/>
                    </a:cxn>
                    <a:cxn ang="0">
                      <a:pos x="92" y="0"/>
                    </a:cxn>
                    <a:cxn ang="0">
                      <a:pos x="130" y="50"/>
                    </a:cxn>
                    <a:cxn ang="0">
                      <a:pos x="108" y="80"/>
                    </a:cxn>
                    <a:cxn ang="0">
                      <a:pos x="92" y="107"/>
                    </a:cxn>
                    <a:cxn ang="0">
                      <a:pos x="79" y="132"/>
                    </a:cxn>
                    <a:cxn ang="0">
                      <a:pos x="60" y="167"/>
                    </a:cxn>
                    <a:cxn ang="0">
                      <a:pos x="48" y="198"/>
                    </a:cxn>
                    <a:cxn ang="0">
                      <a:pos x="41" y="228"/>
                    </a:cxn>
                    <a:cxn ang="0">
                      <a:pos x="32" y="258"/>
                    </a:cxn>
                    <a:cxn ang="0">
                      <a:pos x="26" y="291"/>
                    </a:cxn>
                    <a:cxn ang="0">
                      <a:pos x="21" y="331"/>
                    </a:cxn>
                    <a:cxn ang="0">
                      <a:pos x="17" y="371"/>
                    </a:cxn>
                    <a:cxn ang="0">
                      <a:pos x="10" y="387"/>
                    </a:cxn>
                    <a:cxn ang="0">
                      <a:pos x="0" y="297"/>
                    </a:cxn>
                  </a:cxnLst>
                  <a:rect l="0" t="0" r="r" b="b"/>
                  <a:pathLst>
                    <a:path w="130" h="387">
                      <a:moveTo>
                        <a:pt x="0" y="297"/>
                      </a:moveTo>
                      <a:lnTo>
                        <a:pt x="3" y="267"/>
                      </a:lnTo>
                      <a:lnTo>
                        <a:pt x="5" y="234"/>
                      </a:lnTo>
                      <a:lnTo>
                        <a:pt x="14" y="181"/>
                      </a:lnTo>
                      <a:lnTo>
                        <a:pt x="24" y="139"/>
                      </a:lnTo>
                      <a:lnTo>
                        <a:pt x="38" y="101"/>
                      </a:lnTo>
                      <a:lnTo>
                        <a:pt x="56" y="62"/>
                      </a:lnTo>
                      <a:lnTo>
                        <a:pt x="72" y="32"/>
                      </a:lnTo>
                      <a:lnTo>
                        <a:pt x="92" y="0"/>
                      </a:lnTo>
                      <a:lnTo>
                        <a:pt x="130" y="50"/>
                      </a:lnTo>
                      <a:lnTo>
                        <a:pt x="108" y="80"/>
                      </a:lnTo>
                      <a:lnTo>
                        <a:pt x="92" y="107"/>
                      </a:lnTo>
                      <a:lnTo>
                        <a:pt x="79" y="132"/>
                      </a:lnTo>
                      <a:lnTo>
                        <a:pt x="60" y="167"/>
                      </a:lnTo>
                      <a:lnTo>
                        <a:pt x="48" y="198"/>
                      </a:lnTo>
                      <a:lnTo>
                        <a:pt x="41" y="228"/>
                      </a:lnTo>
                      <a:lnTo>
                        <a:pt x="32" y="258"/>
                      </a:lnTo>
                      <a:lnTo>
                        <a:pt x="26" y="291"/>
                      </a:lnTo>
                      <a:lnTo>
                        <a:pt x="21" y="331"/>
                      </a:lnTo>
                      <a:lnTo>
                        <a:pt x="17" y="371"/>
                      </a:lnTo>
                      <a:lnTo>
                        <a:pt x="10" y="387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55" y="2364"/>
              <a:ext cx="577" cy="553"/>
              <a:chOff x="1455" y="2364"/>
              <a:chExt cx="577" cy="553"/>
            </a:xfrm>
          </p:grpSpPr>
          <p:sp>
            <p:nvSpPr>
              <p:cNvPr id="51256" name="Oval 56" descr="Große Konfetti"/>
              <p:cNvSpPr>
                <a:spLocks noChangeArrowheads="1"/>
              </p:cNvSpPr>
              <p:nvPr/>
            </p:nvSpPr>
            <p:spPr bwMode="auto">
              <a:xfrm>
                <a:off x="1461" y="2372"/>
                <a:ext cx="564" cy="539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3175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Oval 57" descr="Große Konfetti"/>
              <p:cNvSpPr>
                <a:spLocks noChangeArrowheads="1"/>
              </p:cNvSpPr>
              <p:nvPr/>
            </p:nvSpPr>
            <p:spPr bwMode="auto">
              <a:xfrm>
                <a:off x="1455" y="2364"/>
                <a:ext cx="577" cy="553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8" name="Oval 58" descr="Große Konfetti"/>
              <p:cNvSpPr>
                <a:spLocks noChangeArrowheads="1"/>
              </p:cNvSpPr>
              <p:nvPr/>
            </p:nvSpPr>
            <p:spPr bwMode="auto">
              <a:xfrm>
                <a:off x="1471" y="2379"/>
                <a:ext cx="545" cy="523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1868" y="2885"/>
              <a:ext cx="296" cy="462"/>
              <a:chOff x="1868" y="2885"/>
              <a:chExt cx="296" cy="462"/>
            </a:xfrm>
          </p:grpSpPr>
          <p:sp>
            <p:nvSpPr>
              <p:cNvPr id="51260" name="Freeform 60"/>
              <p:cNvSpPr>
                <a:spLocks/>
              </p:cNvSpPr>
              <p:nvPr/>
            </p:nvSpPr>
            <p:spPr bwMode="auto">
              <a:xfrm>
                <a:off x="1871" y="2909"/>
                <a:ext cx="282" cy="404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00" y="808"/>
                  </a:cxn>
                  <a:cxn ang="0">
                    <a:pos x="564" y="725"/>
                  </a:cxn>
                  <a:cxn ang="0">
                    <a:pos x="162" y="0"/>
                  </a:cxn>
                  <a:cxn ang="0">
                    <a:pos x="0" y="60"/>
                  </a:cxn>
                </a:cxnLst>
                <a:rect l="0" t="0" r="r" b="b"/>
                <a:pathLst>
                  <a:path w="564" h="808">
                    <a:moveTo>
                      <a:pt x="0" y="60"/>
                    </a:moveTo>
                    <a:lnTo>
                      <a:pt x="400" y="808"/>
                    </a:lnTo>
                    <a:lnTo>
                      <a:pt x="564" y="725"/>
                    </a:lnTo>
                    <a:lnTo>
                      <a:pt x="162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1" name="Arc 61"/>
              <p:cNvSpPr>
                <a:spLocks/>
              </p:cNvSpPr>
              <p:nvPr/>
            </p:nvSpPr>
            <p:spPr bwMode="auto">
              <a:xfrm>
                <a:off x="1869" y="2885"/>
                <a:ext cx="85" cy="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929 w 42228"/>
                  <a:gd name="T1" fmla="*/ 27866 h 27866"/>
                  <a:gd name="T2" fmla="*/ 42228 w 42228"/>
                  <a:gd name="T3" fmla="*/ 15194 h 27866"/>
                  <a:gd name="T4" fmla="*/ 21600 w 42228"/>
                  <a:gd name="T5" fmla="*/ 21600 h 27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8" h="27866" fill="none" extrusionOk="0">
                    <a:moveTo>
                      <a:pt x="928" y="27866"/>
                    </a:moveTo>
                    <a:cubicBezTo>
                      <a:pt x="312" y="25834"/>
                      <a:pt x="0" y="2372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61" y="-1"/>
                      <a:pt x="39422" y="6157"/>
                      <a:pt x="42228" y="15193"/>
                    </a:cubicBezTo>
                  </a:path>
                  <a:path w="42228" h="27866" stroke="0" extrusionOk="0">
                    <a:moveTo>
                      <a:pt x="928" y="27866"/>
                    </a:moveTo>
                    <a:cubicBezTo>
                      <a:pt x="312" y="25834"/>
                      <a:pt x="0" y="2372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61" y="-1"/>
                      <a:pt x="39422" y="6157"/>
                      <a:pt x="42228" y="151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2" name="Arc 62"/>
              <p:cNvSpPr>
                <a:spLocks/>
              </p:cNvSpPr>
              <p:nvPr/>
            </p:nvSpPr>
            <p:spPr bwMode="auto">
              <a:xfrm>
                <a:off x="1871" y="2891"/>
                <a:ext cx="87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38 w 42041"/>
                  <a:gd name="T1" fmla="*/ 24039 h 24039"/>
                  <a:gd name="T2" fmla="*/ 42041 w 42041"/>
                  <a:gd name="T3" fmla="*/ 14620 h 24039"/>
                  <a:gd name="T4" fmla="*/ 21600 w 42041"/>
                  <a:gd name="T5" fmla="*/ 21600 h 24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41" h="24039" fill="none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39" y="-1"/>
                      <a:pt x="39055" y="5876"/>
                      <a:pt x="42041" y="14619"/>
                    </a:cubicBezTo>
                  </a:path>
                  <a:path w="42041" h="24039" stroke="0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39" y="-1"/>
                      <a:pt x="39055" y="5876"/>
                      <a:pt x="42041" y="1461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3" name="Freeform 63"/>
              <p:cNvSpPr>
                <a:spLocks/>
              </p:cNvSpPr>
              <p:nvPr/>
            </p:nvSpPr>
            <p:spPr bwMode="auto">
              <a:xfrm>
                <a:off x="1868" y="2891"/>
                <a:ext cx="54" cy="104"/>
              </a:xfrm>
              <a:custGeom>
                <a:avLst/>
                <a:gdLst/>
                <a:ahLst/>
                <a:cxnLst>
                  <a:cxn ang="0">
                    <a:pos x="3" y="96"/>
                  </a:cxn>
                  <a:cxn ang="0">
                    <a:pos x="0" y="82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6" y="42"/>
                  </a:cxn>
                  <a:cxn ang="0">
                    <a:pos x="12" y="29"/>
                  </a:cxn>
                  <a:cxn ang="0">
                    <a:pos x="21" y="17"/>
                  </a:cxn>
                  <a:cxn ang="0">
                    <a:pos x="31" y="7"/>
                  </a:cxn>
                  <a:cxn ang="0">
                    <a:pos x="41" y="0"/>
                  </a:cxn>
                  <a:cxn ang="0">
                    <a:pos x="107" y="112"/>
                  </a:cxn>
                  <a:cxn ang="0">
                    <a:pos x="95" y="119"/>
                  </a:cxn>
                  <a:cxn ang="0">
                    <a:pos x="87" y="127"/>
                  </a:cxn>
                  <a:cxn ang="0">
                    <a:pos x="79" y="135"/>
                  </a:cxn>
                  <a:cxn ang="0">
                    <a:pos x="73" y="145"/>
                  </a:cxn>
                  <a:cxn ang="0">
                    <a:pos x="66" y="163"/>
                  </a:cxn>
                  <a:cxn ang="0">
                    <a:pos x="62" y="187"/>
                  </a:cxn>
                  <a:cxn ang="0">
                    <a:pos x="62" y="207"/>
                  </a:cxn>
                  <a:cxn ang="0">
                    <a:pos x="3" y="96"/>
                  </a:cxn>
                </a:cxnLst>
                <a:rect l="0" t="0" r="r" b="b"/>
                <a:pathLst>
                  <a:path w="107" h="207">
                    <a:moveTo>
                      <a:pt x="3" y="96"/>
                    </a:moveTo>
                    <a:lnTo>
                      <a:pt x="0" y="82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6" y="42"/>
                    </a:lnTo>
                    <a:lnTo>
                      <a:pt x="12" y="29"/>
                    </a:lnTo>
                    <a:lnTo>
                      <a:pt x="21" y="17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107" y="112"/>
                    </a:lnTo>
                    <a:lnTo>
                      <a:pt x="95" y="119"/>
                    </a:lnTo>
                    <a:lnTo>
                      <a:pt x="87" y="127"/>
                    </a:lnTo>
                    <a:lnTo>
                      <a:pt x="79" y="135"/>
                    </a:lnTo>
                    <a:lnTo>
                      <a:pt x="73" y="145"/>
                    </a:lnTo>
                    <a:lnTo>
                      <a:pt x="66" y="163"/>
                    </a:lnTo>
                    <a:lnTo>
                      <a:pt x="62" y="187"/>
                    </a:lnTo>
                    <a:lnTo>
                      <a:pt x="62" y="207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4" name="Arc 64"/>
              <p:cNvSpPr>
                <a:spLocks/>
              </p:cNvSpPr>
              <p:nvPr/>
            </p:nvSpPr>
            <p:spPr bwMode="auto">
              <a:xfrm>
                <a:off x="1869" y="2888"/>
                <a:ext cx="44" cy="49"/>
              </a:xfrm>
              <a:custGeom>
                <a:avLst/>
                <a:gdLst>
                  <a:gd name="G0" fmla="+- 21600 0 0"/>
                  <a:gd name="G1" fmla="+- 20077 0 0"/>
                  <a:gd name="G2" fmla="+- 21600 0 0"/>
                  <a:gd name="T0" fmla="*/ 789 w 21600"/>
                  <a:gd name="T1" fmla="*/ 25860 h 25860"/>
                  <a:gd name="T2" fmla="*/ 13632 w 21600"/>
                  <a:gd name="T3" fmla="*/ 0 h 25860"/>
                  <a:gd name="T4" fmla="*/ 21600 w 21600"/>
                  <a:gd name="T5" fmla="*/ 20077 h 25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860" fill="none" extrusionOk="0">
                    <a:moveTo>
                      <a:pt x="788" y="25860"/>
                    </a:moveTo>
                    <a:cubicBezTo>
                      <a:pt x="265" y="23976"/>
                      <a:pt x="0" y="22031"/>
                      <a:pt x="0" y="20077"/>
                    </a:cubicBezTo>
                    <a:cubicBezTo>
                      <a:pt x="-1" y="11223"/>
                      <a:pt x="5402" y="3266"/>
                      <a:pt x="13632" y="0"/>
                    </a:cubicBezTo>
                  </a:path>
                  <a:path w="21600" h="25860" stroke="0" extrusionOk="0">
                    <a:moveTo>
                      <a:pt x="788" y="25860"/>
                    </a:moveTo>
                    <a:cubicBezTo>
                      <a:pt x="265" y="23976"/>
                      <a:pt x="0" y="22031"/>
                      <a:pt x="0" y="20077"/>
                    </a:cubicBezTo>
                    <a:cubicBezTo>
                      <a:pt x="-1" y="11223"/>
                      <a:pt x="5402" y="3266"/>
                      <a:pt x="13632" y="0"/>
                    </a:cubicBezTo>
                    <a:lnTo>
                      <a:pt x="21600" y="20077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5" name="Arc 65"/>
              <p:cNvSpPr>
                <a:spLocks/>
              </p:cNvSpPr>
              <p:nvPr/>
            </p:nvSpPr>
            <p:spPr bwMode="auto">
              <a:xfrm>
                <a:off x="1900" y="2942"/>
                <a:ext cx="86" cy="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72 w 42207"/>
                  <a:gd name="T1" fmla="*/ 26947 h 26947"/>
                  <a:gd name="T2" fmla="*/ 42207 w 42207"/>
                  <a:gd name="T3" fmla="*/ 15127 h 26947"/>
                  <a:gd name="T4" fmla="*/ 21600 w 42207"/>
                  <a:gd name="T5" fmla="*/ 21600 h 26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07" h="26947" fill="none" extrusionOk="0">
                    <a:moveTo>
                      <a:pt x="672" y="26946"/>
                    </a:moveTo>
                    <a:cubicBezTo>
                      <a:pt x="225" y="25199"/>
                      <a:pt x="0" y="23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35" y="-1"/>
                      <a:pt x="39379" y="6124"/>
                      <a:pt x="42207" y="15126"/>
                    </a:cubicBezTo>
                  </a:path>
                  <a:path w="42207" h="26947" stroke="0" extrusionOk="0">
                    <a:moveTo>
                      <a:pt x="672" y="26946"/>
                    </a:moveTo>
                    <a:cubicBezTo>
                      <a:pt x="225" y="25199"/>
                      <a:pt x="0" y="23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35" y="-1"/>
                      <a:pt x="39379" y="6124"/>
                      <a:pt x="42207" y="1512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6"/>
              <p:cNvGrpSpPr>
                <a:grpSpLocks/>
              </p:cNvGrpSpPr>
              <p:nvPr/>
            </p:nvGrpSpPr>
            <p:grpSpPr bwMode="auto">
              <a:xfrm>
                <a:off x="1903" y="2950"/>
                <a:ext cx="91" cy="59"/>
                <a:chOff x="1903" y="2950"/>
                <a:chExt cx="91" cy="59"/>
              </a:xfrm>
            </p:grpSpPr>
            <p:grpSp>
              <p:nvGrpSpPr>
                <p:cNvPr id="13" name="Group 67"/>
                <p:cNvGrpSpPr>
                  <a:grpSpLocks/>
                </p:cNvGrpSpPr>
                <p:nvPr/>
              </p:nvGrpSpPr>
              <p:grpSpPr bwMode="auto">
                <a:xfrm>
                  <a:off x="1903" y="2950"/>
                  <a:ext cx="87" cy="50"/>
                  <a:chOff x="1903" y="2950"/>
                  <a:chExt cx="87" cy="50"/>
                </a:xfrm>
              </p:grpSpPr>
              <p:sp>
                <p:nvSpPr>
                  <p:cNvPr id="51268" name="Arc 68"/>
                  <p:cNvSpPr>
                    <a:spLocks/>
                  </p:cNvSpPr>
                  <p:nvPr/>
                </p:nvSpPr>
                <p:spPr bwMode="auto">
                  <a:xfrm>
                    <a:off x="1903" y="2950"/>
                    <a:ext cx="87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528"/>
                      <a:gd name="T1" fmla="*/ 26441 h 26441"/>
                      <a:gd name="T2" fmla="*/ 42528 w 42528"/>
                      <a:gd name="T3" fmla="*/ 16253 h 26441"/>
                      <a:gd name="T4" fmla="*/ 21600 w 42528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69" name="Arc 69"/>
                  <p:cNvSpPr>
                    <a:spLocks/>
                  </p:cNvSpPr>
                  <p:nvPr/>
                </p:nvSpPr>
                <p:spPr bwMode="auto">
                  <a:xfrm>
                    <a:off x="1903" y="2955"/>
                    <a:ext cx="44" cy="45"/>
                  </a:xfrm>
                  <a:custGeom>
                    <a:avLst/>
                    <a:gdLst>
                      <a:gd name="G0" fmla="+- 21600 0 0"/>
                      <a:gd name="G1" fmla="+- 18978 0 0"/>
                      <a:gd name="G2" fmla="+- 21600 0 0"/>
                      <a:gd name="T0" fmla="*/ 549 w 21600"/>
                      <a:gd name="T1" fmla="*/ 23819 h 23819"/>
                      <a:gd name="T2" fmla="*/ 11285 w 21600"/>
                      <a:gd name="T3" fmla="*/ 0 h 23819"/>
                      <a:gd name="T4" fmla="*/ 21600 w 21600"/>
                      <a:gd name="T5" fmla="*/ 18978 h 238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819" fill="none" extrusionOk="0">
                        <a:moveTo>
                          <a:pt x="549" y="23818"/>
                        </a:moveTo>
                        <a:cubicBezTo>
                          <a:pt x="184" y="22231"/>
                          <a:pt x="0" y="20607"/>
                          <a:pt x="0" y="18978"/>
                        </a:cubicBezTo>
                        <a:cubicBezTo>
                          <a:pt x="-1" y="11062"/>
                          <a:pt x="4330" y="3780"/>
                          <a:pt x="11285" y="0"/>
                        </a:cubicBezTo>
                      </a:path>
                      <a:path w="21600" h="23819" stroke="0" extrusionOk="0">
                        <a:moveTo>
                          <a:pt x="549" y="23818"/>
                        </a:moveTo>
                        <a:cubicBezTo>
                          <a:pt x="184" y="22231"/>
                          <a:pt x="0" y="20607"/>
                          <a:pt x="0" y="18978"/>
                        </a:cubicBezTo>
                        <a:cubicBezTo>
                          <a:pt x="-1" y="11062"/>
                          <a:pt x="4330" y="3780"/>
                          <a:pt x="11285" y="0"/>
                        </a:cubicBezTo>
                        <a:lnTo>
                          <a:pt x="21600" y="1897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70" name="Arc 70"/>
                  <p:cNvSpPr>
                    <a:spLocks/>
                  </p:cNvSpPr>
                  <p:nvPr/>
                </p:nvSpPr>
                <p:spPr bwMode="auto">
                  <a:xfrm>
                    <a:off x="1904" y="2950"/>
                    <a:ext cx="85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7 w 42375"/>
                      <a:gd name="T1" fmla="*/ 26389 h 26389"/>
                      <a:gd name="T2" fmla="*/ 42375 w 42375"/>
                      <a:gd name="T3" fmla="*/ 15686 h 26389"/>
                      <a:gd name="T4" fmla="*/ 21600 w 42375"/>
                      <a:gd name="T5" fmla="*/ 21600 h 26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375" h="26389" fill="none" extrusionOk="0">
                        <a:moveTo>
                          <a:pt x="537" y="26388"/>
                        </a:moveTo>
                        <a:cubicBezTo>
                          <a:pt x="180" y="24817"/>
                          <a:pt x="0" y="2321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51" y="-1"/>
                          <a:pt x="39732" y="6403"/>
                          <a:pt x="42374" y="15686"/>
                        </a:cubicBezTo>
                      </a:path>
                      <a:path w="42375" h="26389" stroke="0" extrusionOk="0">
                        <a:moveTo>
                          <a:pt x="537" y="26388"/>
                        </a:moveTo>
                        <a:cubicBezTo>
                          <a:pt x="180" y="24817"/>
                          <a:pt x="0" y="2321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51" y="-1"/>
                          <a:pt x="39732" y="6403"/>
                          <a:pt x="42374" y="1568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71" name="Arc 71"/>
                <p:cNvSpPr>
                  <a:spLocks/>
                </p:cNvSpPr>
                <p:nvPr/>
              </p:nvSpPr>
              <p:spPr bwMode="auto">
                <a:xfrm>
                  <a:off x="1908" y="2959"/>
                  <a:ext cx="86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49 w 42394"/>
                    <a:gd name="T1" fmla="*/ 26441 h 26441"/>
                    <a:gd name="T2" fmla="*/ 42394 w 42394"/>
                    <a:gd name="T3" fmla="*/ 15755 h 26441"/>
                    <a:gd name="T4" fmla="*/ 21600 w 42394"/>
                    <a:gd name="T5" fmla="*/ 21600 h 26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394" h="26441" fill="none" extrusionOk="0">
                      <a:moveTo>
                        <a:pt x="549" y="26440"/>
                      </a:moveTo>
                      <a:cubicBezTo>
                        <a:pt x="184" y="24853"/>
                        <a:pt x="0" y="232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8" y="-1"/>
                        <a:pt x="39775" y="6437"/>
                        <a:pt x="42394" y="15754"/>
                      </a:cubicBezTo>
                    </a:path>
                    <a:path w="42394" h="26441" stroke="0" extrusionOk="0">
                      <a:moveTo>
                        <a:pt x="549" y="26440"/>
                      </a:moveTo>
                      <a:cubicBezTo>
                        <a:pt x="184" y="24853"/>
                        <a:pt x="0" y="232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8" y="-1"/>
                        <a:pt x="39775" y="6437"/>
                        <a:pt x="42394" y="15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2"/>
              <p:cNvGrpSpPr>
                <a:grpSpLocks/>
              </p:cNvGrpSpPr>
              <p:nvPr/>
            </p:nvGrpSpPr>
            <p:grpSpPr bwMode="auto">
              <a:xfrm>
                <a:off x="1912" y="2967"/>
                <a:ext cx="91" cy="59"/>
                <a:chOff x="1912" y="2967"/>
                <a:chExt cx="91" cy="59"/>
              </a:xfrm>
            </p:grpSpPr>
            <p:grpSp>
              <p:nvGrpSpPr>
                <p:cNvPr id="15" name="Group 73"/>
                <p:cNvGrpSpPr>
                  <a:grpSpLocks/>
                </p:cNvGrpSpPr>
                <p:nvPr/>
              </p:nvGrpSpPr>
              <p:grpSpPr bwMode="auto">
                <a:xfrm>
                  <a:off x="1912" y="2967"/>
                  <a:ext cx="87" cy="50"/>
                  <a:chOff x="1912" y="2967"/>
                  <a:chExt cx="87" cy="50"/>
                </a:xfrm>
              </p:grpSpPr>
              <p:sp>
                <p:nvSpPr>
                  <p:cNvPr id="51274" name="Arc 74"/>
                  <p:cNvSpPr>
                    <a:spLocks/>
                  </p:cNvSpPr>
                  <p:nvPr/>
                </p:nvSpPr>
                <p:spPr bwMode="auto">
                  <a:xfrm>
                    <a:off x="1912" y="2967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511"/>
                      <a:gd name="T1" fmla="*/ 25783 h 25783"/>
                      <a:gd name="T2" fmla="*/ 42511 w 42511"/>
                      <a:gd name="T3" fmla="*/ 16189 h 25783"/>
                      <a:gd name="T4" fmla="*/ 21600 w 42511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75" name="Arc 75"/>
                  <p:cNvSpPr>
                    <a:spLocks/>
                  </p:cNvSpPr>
                  <p:nvPr/>
                </p:nvSpPr>
                <p:spPr bwMode="auto">
                  <a:xfrm>
                    <a:off x="1912" y="2972"/>
                    <a:ext cx="44" cy="44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409 w 21600"/>
                      <a:gd name="T1" fmla="*/ 23111 h 23111"/>
                      <a:gd name="T2" fmla="*/ 11193 w 21600"/>
                      <a:gd name="T3" fmla="*/ 0 h 23111"/>
                      <a:gd name="T4" fmla="*/ 21600 w 21600"/>
                      <a:gd name="T5" fmla="*/ 18928 h 23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11" fill="none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3111" stroke="0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76" name="Arc 76"/>
                  <p:cNvSpPr>
                    <a:spLocks/>
                  </p:cNvSpPr>
                  <p:nvPr/>
                </p:nvSpPr>
                <p:spPr bwMode="auto">
                  <a:xfrm>
                    <a:off x="1912" y="2967"/>
                    <a:ext cx="87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528"/>
                      <a:gd name="T1" fmla="*/ 26441 h 26441"/>
                      <a:gd name="T2" fmla="*/ 42528 w 42528"/>
                      <a:gd name="T3" fmla="*/ 16253 h 26441"/>
                      <a:gd name="T4" fmla="*/ 21600 w 42528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77" name="Arc 77"/>
                <p:cNvSpPr>
                  <a:spLocks/>
                </p:cNvSpPr>
                <p:nvPr/>
              </p:nvSpPr>
              <p:spPr bwMode="auto">
                <a:xfrm>
                  <a:off x="1917" y="2976"/>
                  <a:ext cx="86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14 w 42511"/>
                    <a:gd name="T1" fmla="*/ 26283 h 26283"/>
                    <a:gd name="T2" fmla="*/ 42511 w 42511"/>
                    <a:gd name="T3" fmla="*/ 16189 h 26283"/>
                    <a:gd name="T4" fmla="*/ 21600 w 42511"/>
                    <a:gd name="T5" fmla="*/ 21600 h 26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11" h="26283" fill="none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</a:path>
                    <a:path w="42511" h="26283" stroke="0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78"/>
              <p:cNvGrpSpPr>
                <a:grpSpLocks/>
              </p:cNvGrpSpPr>
              <p:nvPr/>
            </p:nvGrpSpPr>
            <p:grpSpPr bwMode="auto">
              <a:xfrm>
                <a:off x="1921" y="2983"/>
                <a:ext cx="86" cy="49"/>
                <a:chOff x="1921" y="2983"/>
                <a:chExt cx="86" cy="49"/>
              </a:xfrm>
            </p:grpSpPr>
            <p:sp>
              <p:nvSpPr>
                <p:cNvPr id="51279" name="Arc 79"/>
                <p:cNvSpPr>
                  <a:spLocks/>
                </p:cNvSpPr>
                <p:nvPr/>
              </p:nvSpPr>
              <p:spPr bwMode="auto">
                <a:xfrm>
                  <a:off x="1921" y="2983"/>
                  <a:ext cx="86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09 w 42663"/>
                    <a:gd name="T1" fmla="*/ 25783 h 25783"/>
                    <a:gd name="T2" fmla="*/ 42663 w 42663"/>
                    <a:gd name="T3" fmla="*/ 16811 h 25783"/>
                    <a:gd name="T4" fmla="*/ 21600 w 42663"/>
                    <a:gd name="T5" fmla="*/ 21600 h 25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3" h="25783" fill="none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84" y="-1"/>
                        <a:pt x="40426" y="6977"/>
                        <a:pt x="42662" y="16811"/>
                      </a:cubicBezTo>
                    </a:path>
                    <a:path w="42663" h="25783" stroke="0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84" y="-1"/>
                        <a:pt x="40426" y="6977"/>
                        <a:pt x="42662" y="1681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80" name="Arc 80"/>
                <p:cNvSpPr>
                  <a:spLocks/>
                </p:cNvSpPr>
                <p:nvPr/>
              </p:nvSpPr>
              <p:spPr bwMode="auto">
                <a:xfrm>
                  <a:off x="1921" y="2988"/>
                  <a:ext cx="44" cy="44"/>
                </a:xfrm>
                <a:custGeom>
                  <a:avLst/>
                  <a:gdLst>
                    <a:gd name="G0" fmla="+- 21600 0 0"/>
                    <a:gd name="G1" fmla="+- 18928 0 0"/>
                    <a:gd name="G2" fmla="+- 21600 0 0"/>
                    <a:gd name="T0" fmla="*/ 409 w 21600"/>
                    <a:gd name="T1" fmla="*/ 23111 h 23111"/>
                    <a:gd name="T2" fmla="*/ 11193 w 21600"/>
                    <a:gd name="T3" fmla="*/ 0 h 23111"/>
                    <a:gd name="T4" fmla="*/ 21600 w 21600"/>
                    <a:gd name="T5" fmla="*/ 18928 h 23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3111" fill="none" extrusionOk="0">
                      <a:moveTo>
                        <a:pt x="408" y="23111"/>
                      </a:moveTo>
                      <a:cubicBezTo>
                        <a:pt x="136" y="21733"/>
                        <a:pt x="0" y="20332"/>
                        <a:pt x="0" y="18928"/>
                      </a:cubicBezTo>
                      <a:cubicBezTo>
                        <a:pt x="-1" y="11049"/>
                        <a:pt x="4289" y="3796"/>
                        <a:pt x="11193" y="0"/>
                      </a:cubicBezTo>
                    </a:path>
                    <a:path w="21600" h="23111" stroke="0" extrusionOk="0">
                      <a:moveTo>
                        <a:pt x="408" y="23111"/>
                      </a:moveTo>
                      <a:cubicBezTo>
                        <a:pt x="136" y="21733"/>
                        <a:pt x="0" y="20332"/>
                        <a:pt x="0" y="18928"/>
                      </a:cubicBezTo>
                      <a:cubicBezTo>
                        <a:pt x="-1" y="11049"/>
                        <a:pt x="4289" y="3796"/>
                        <a:pt x="11193" y="0"/>
                      </a:cubicBezTo>
                      <a:lnTo>
                        <a:pt x="21600" y="18928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81"/>
              <p:cNvGrpSpPr>
                <a:grpSpLocks/>
              </p:cNvGrpSpPr>
              <p:nvPr/>
            </p:nvGrpSpPr>
            <p:grpSpPr bwMode="auto">
              <a:xfrm>
                <a:off x="1921" y="2983"/>
                <a:ext cx="91" cy="58"/>
                <a:chOff x="1921" y="2983"/>
                <a:chExt cx="91" cy="58"/>
              </a:xfrm>
            </p:grpSpPr>
            <p:sp>
              <p:nvSpPr>
                <p:cNvPr id="51282" name="Arc 82"/>
                <p:cNvSpPr>
                  <a:spLocks/>
                </p:cNvSpPr>
                <p:nvPr/>
              </p:nvSpPr>
              <p:spPr bwMode="auto">
                <a:xfrm>
                  <a:off x="1921" y="2983"/>
                  <a:ext cx="87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8 w 42528"/>
                    <a:gd name="T1" fmla="*/ 25926 h 25926"/>
                    <a:gd name="T2" fmla="*/ 42528 w 42528"/>
                    <a:gd name="T3" fmla="*/ 16253 h 25926"/>
                    <a:gd name="T4" fmla="*/ 21600 w 42528"/>
                    <a:gd name="T5" fmla="*/ 21600 h 25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28" h="25926" fill="none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</a:path>
                    <a:path w="42528" h="25926" stroke="0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83" name="Arc 83"/>
                <p:cNvSpPr>
                  <a:spLocks/>
                </p:cNvSpPr>
                <p:nvPr/>
              </p:nvSpPr>
              <p:spPr bwMode="auto">
                <a:xfrm>
                  <a:off x="1926" y="2992"/>
                  <a:ext cx="86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09 w 42511"/>
                    <a:gd name="T1" fmla="*/ 25783 h 25783"/>
                    <a:gd name="T2" fmla="*/ 42511 w 42511"/>
                    <a:gd name="T3" fmla="*/ 16189 h 25783"/>
                    <a:gd name="T4" fmla="*/ 21600 w 42511"/>
                    <a:gd name="T5" fmla="*/ 21600 h 25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11" h="25783" fill="none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</a:path>
                    <a:path w="42511" h="25783" stroke="0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84"/>
              <p:cNvGrpSpPr>
                <a:grpSpLocks/>
              </p:cNvGrpSpPr>
              <p:nvPr/>
            </p:nvGrpSpPr>
            <p:grpSpPr bwMode="auto">
              <a:xfrm>
                <a:off x="1871" y="2910"/>
                <a:ext cx="283" cy="406"/>
                <a:chOff x="1871" y="2910"/>
                <a:chExt cx="283" cy="406"/>
              </a:xfrm>
            </p:grpSpPr>
            <p:sp>
              <p:nvSpPr>
                <p:cNvPr id="51285" name="Line 85"/>
                <p:cNvSpPr>
                  <a:spLocks noChangeShapeType="1"/>
                </p:cNvSpPr>
                <p:nvPr/>
              </p:nvSpPr>
              <p:spPr bwMode="auto">
                <a:xfrm>
                  <a:off x="1953" y="2910"/>
                  <a:ext cx="201" cy="36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86" name="Line 86"/>
                <p:cNvSpPr>
                  <a:spLocks noChangeShapeType="1"/>
                </p:cNvSpPr>
                <p:nvPr/>
              </p:nvSpPr>
              <p:spPr bwMode="auto">
                <a:xfrm>
                  <a:off x="1871" y="2939"/>
                  <a:ext cx="201" cy="37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1930" y="2999"/>
                <a:ext cx="91" cy="58"/>
                <a:chOff x="1930" y="2999"/>
                <a:chExt cx="91" cy="58"/>
              </a:xfrm>
            </p:grpSpPr>
            <p:grpSp>
              <p:nvGrpSpPr>
                <p:cNvPr id="20" name="Group 88"/>
                <p:cNvGrpSpPr>
                  <a:grpSpLocks/>
                </p:cNvGrpSpPr>
                <p:nvPr/>
              </p:nvGrpSpPr>
              <p:grpSpPr bwMode="auto">
                <a:xfrm>
                  <a:off x="1930" y="2999"/>
                  <a:ext cx="86" cy="48"/>
                  <a:chOff x="1930" y="2999"/>
                  <a:chExt cx="86" cy="48"/>
                </a:xfrm>
              </p:grpSpPr>
              <p:sp>
                <p:nvSpPr>
                  <p:cNvPr id="51289" name="Arc 89"/>
                  <p:cNvSpPr>
                    <a:spLocks/>
                  </p:cNvSpPr>
                  <p:nvPr/>
                </p:nvSpPr>
                <p:spPr bwMode="auto">
                  <a:xfrm>
                    <a:off x="1930" y="2999"/>
                    <a:ext cx="86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5 w 42663"/>
                      <a:gd name="T1" fmla="*/ 25276 h 25276"/>
                      <a:gd name="T2" fmla="*/ 42663 w 42663"/>
                      <a:gd name="T3" fmla="*/ 16811 h 25276"/>
                      <a:gd name="T4" fmla="*/ 21600 w 42663"/>
                      <a:gd name="T5" fmla="*/ 21600 h 25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63" h="25276" fill="none" extrusionOk="0">
                        <a:moveTo>
                          <a:pt x="315" y="25275"/>
                        </a:moveTo>
                        <a:cubicBezTo>
                          <a:pt x="105" y="24061"/>
                          <a:pt x="0" y="2283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</a:path>
                      <a:path w="42663" h="25276" stroke="0" extrusionOk="0">
                        <a:moveTo>
                          <a:pt x="315" y="25275"/>
                        </a:moveTo>
                        <a:cubicBezTo>
                          <a:pt x="105" y="24061"/>
                          <a:pt x="0" y="2283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90" name="Arc 90"/>
                  <p:cNvSpPr>
                    <a:spLocks/>
                  </p:cNvSpPr>
                  <p:nvPr/>
                </p:nvSpPr>
                <p:spPr bwMode="auto">
                  <a:xfrm>
                    <a:off x="1930" y="3004"/>
                    <a:ext cx="44" cy="43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315 w 21600"/>
                      <a:gd name="T1" fmla="*/ 22604 h 22604"/>
                      <a:gd name="T2" fmla="*/ 11193 w 21600"/>
                      <a:gd name="T3" fmla="*/ 0 h 22604"/>
                      <a:gd name="T4" fmla="*/ 21600 w 21600"/>
                      <a:gd name="T5" fmla="*/ 18928 h 22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604" fill="none" extrusionOk="0">
                        <a:moveTo>
                          <a:pt x="315" y="22603"/>
                        </a:moveTo>
                        <a:cubicBezTo>
                          <a:pt x="105" y="21389"/>
                          <a:pt x="0" y="20160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2604" stroke="0" extrusionOk="0">
                        <a:moveTo>
                          <a:pt x="315" y="22603"/>
                        </a:moveTo>
                        <a:cubicBezTo>
                          <a:pt x="105" y="21389"/>
                          <a:pt x="0" y="20160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91" name="Arc 91"/>
                <p:cNvSpPr>
                  <a:spLocks/>
                </p:cNvSpPr>
                <p:nvPr/>
              </p:nvSpPr>
              <p:spPr bwMode="auto">
                <a:xfrm>
                  <a:off x="1930" y="2999"/>
                  <a:ext cx="87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8 w 42651"/>
                    <a:gd name="T1" fmla="*/ 25926 h 25926"/>
                    <a:gd name="T2" fmla="*/ 42651 w 42651"/>
                    <a:gd name="T3" fmla="*/ 16759 h 25926"/>
                    <a:gd name="T4" fmla="*/ 21600 w 42651"/>
                    <a:gd name="T5" fmla="*/ 21600 h 25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51" h="25926" fill="none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64" y="-1"/>
                        <a:pt x="40394" y="6950"/>
                        <a:pt x="42650" y="16759"/>
                      </a:cubicBezTo>
                    </a:path>
                    <a:path w="42651" h="25926" stroke="0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64" y="-1"/>
                        <a:pt x="40394" y="6950"/>
                        <a:pt x="42650" y="1675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92" name="Arc 92"/>
                <p:cNvSpPr>
                  <a:spLocks/>
                </p:cNvSpPr>
                <p:nvPr/>
              </p:nvSpPr>
              <p:spPr bwMode="auto">
                <a:xfrm>
                  <a:off x="1934" y="3006"/>
                  <a:ext cx="87" cy="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72 w 42528"/>
                    <a:gd name="T1" fmla="*/ 26947 h 26947"/>
                    <a:gd name="T2" fmla="*/ 42528 w 42528"/>
                    <a:gd name="T3" fmla="*/ 16253 h 26947"/>
                    <a:gd name="T4" fmla="*/ 21600 w 42528"/>
                    <a:gd name="T5" fmla="*/ 21600 h 26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28" h="26947" fill="none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</a:path>
                    <a:path w="42528" h="26947" stroke="0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93" name="Freeform 93"/>
              <p:cNvSpPr>
                <a:spLocks/>
              </p:cNvSpPr>
              <p:nvPr/>
            </p:nvSpPr>
            <p:spPr bwMode="auto">
              <a:xfrm>
                <a:off x="1932" y="3008"/>
                <a:ext cx="174" cy="29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1" y="8"/>
                  </a:cxn>
                  <a:cxn ang="0">
                    <a:pos x="21" y="16"/>
                  </a:cxn>
                  <a:cxn ang="0">
                    <a:pos x="12" y="26"/>
                  </a:cxn>
                  <a:cxn ang="0">
                    <a:pos x="8" y="36"/>
                  </a:cxn>
                  <a:cxn ang="0">
                    <a:pos x="4" y="47"/>
                  </a:cxn>
                  <a:cxn ang="0">
                    <a:pos x="1" y="58"/>
                  </a:cxn>
                  <a:cxn ang="0">
                    <a:pos x="0" y="71"/>
                  </a:cxn>
                  <a:cxn ang="0">
                    <a:pos x="0" y="86"/>
                  </a:cxn>
                  <a:cxn ang="0">
                    <a:pos x="270" y="597"/>
                  </a:cxn>
                  <a:cxn ang="0">
                    <a:pos x="348" y="543"/>
                  </a:cxn>
                  <a:cxn ang="0">
                    <a:pos x="44" y="0"/>
                  </a:cxn>
                </a:cxnLst>
                <a:rect l="0" t="0" r="r" b="b"/>
                <a:pathLst>
                  <a:path w="348" h="597">
                    <a:moveTo>
                      <a:pt x="44" y="0"/>
                    </a:moveTo>
                    <a:lnTo>
                      <a:pt x="31" y="8"/>
                    </a:lnTo>
                    <a:lnTo>
                      <a:pt x="21" y="16"/>
                    </a:lnTo>
                    <a:lnTo>
                      <a:pt x="12" y="26"/>
                    </a:lnTo>
                    <a:lnTo>
                      <a:pt x="8" y="36"/>
                    </a:lnTo>
                    <a:lnTo>
                      <a:pt x="4" y="47"/>
                    </a:lnTo>
                    <a:lnTo>
                      <a:pt x="1" y="58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270" y="597"/>
                    </a:lnTo>
                    <a:lnTo>
                      <a:pt x="348" y="54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4" name="Oval 94"/>
              <p:cNvSpPr>
                <a:spLocks noChangeArrowheads="1"/>
              </p:cNvSpPr>
              <p:nvPr/>
            </p:nvSpPr>
            <p:spPr bwMode="auto">
              <a:xfrm>
                <a:off x="2069" y="3256"/>
                <a:ext cx="95" cy="91"/>
              </a:xfrm>
              <a:prstGeom prst="ellipse">
                <a:avLst/>
              </a:pr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5" name="Oval 95"/>
            <p:cNvSpPr>
              <a:spLocks noChangeArrowheads="1"/>
            </p:cNvSpPr>
            <p:nvPr/>
          </p:nvSpPr>
          <p:spPr bwMode="auto">
            <a:xfrm>
              <a:off x="1479" y="2409"/>
              <a:ext cx="577" cy="5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6" name="AutoShape 96"/>
          <p:cNvSpPr>
            <a:spLocks noChangeArrowheads="1"/>
          </p:cNvSpPr>
          <p:nvPr/>
        </p:nvSpPr>
        <p:spPr bwMode="auto">
          <a:xfrm>
            <a:off x="5105400" y="971550"/>
            <a:ext cx="685800" cy="609600"/>
          </a:xfrm>
          <a:prstGeom prst="can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 flipV="1">
            <a:off x="5029200" y="14287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" name="Group 98"/>
          <p:cNvGrpSpPr>
            <a:grpSpLocks/>
          </p:cNvGrpSpPr>
          <p:nvPr/>
        </p:nvGrpSpPr>
        <p:grpSpPr bwMode="auto">
          <a:xfrm>
            <a:off x="5908822" y="990600"/>
            <a:ext cx="3235177" cy="2566988"/>
            <a:chOff x="3855" y="396"/>
            <a:chExt cx="1905" cy="1617"/>
          </a:xfrm>
        </p:grpSpPr>
        <p:graphicFrame>
          <p:nvGraphicFramePr>
            <p:cNvPr id="51299" name="Object 99"/>
            <p:cNvGraphicFramePr>
              <a:graphicFrameLocks noChangeAspect="1"/>
            </p:cNvGraphicFramePr>
            <p:nvPr/>
          </p:nvGraphicFramePr>
          <p:xfrm>
            <a:off x="3855" y="890"/>
            <a:ext cx="1905" cy="1123"/>
          </p:xfrm>
          <a:graphic>
            <a:graphicData uri="http://schemas.openxmlformats.org/presentationml/2006/ole">
              <p:oleObj spid="_x0000_s189479" name="Equation" r:id="rId4" imgW="1638300" imgH="927100" progId="Equation.3">
                <p:embed/>
              </p:oleObj>
            </a:graphicData>
          </a:graphic>
        </p:graphicFrame>
        <p:sp>
          <p:nvSpPr>
            <p:cNvPr id="51300" name="Text Box 100"/>
            <p:cNvSpPr txBox="1">
              <a:spLocks noChangeArrowheads="1"/>
            </p:cNvSpPr>
            <p:nvPr/>
          </p:nvSpPr>
          <p:spPr bwMode="auto">
            <a:xfrm>
              <a:off x="3982" y="396"/>
              <a:ext cx="17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Similarity metric:</a:t>
              </a:r>
            </a:p>
            <a:p>
              <a:pPr algn="ctr" eaLnBrk="0" hangingPunct="0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(e.g., Cosine measure)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2057400" y="4274403"/>
            <a:ext cx="40647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latin typeface="Times New Roman" pitchFamily="18" charset="0"/>
              </a:rPr>
              <a:t>Documents are </a:t>
            </a:r>
            <a:r>
              <a:rPr lang="en-US" sz="2400" b="1" dirty="0" smtClean="0">
                <a:latin typeface="Times New Roman" pitchFamily="18" charset="0"/>
              </a:rPr>
              <a:t>feature vectors</a:t>
            </a:r>
          </a:p>
          <a:p>
            <a:pPr algn="ctr" eaLnBrk="0" hangingPunct="0"/>
            <a:r>
              <a:rPr lang="en-US" sz="2400" b="1" dirty="0" smtClean="0">
                <a:latin typeface="Times New Roman" pitchFamily="18" charset="0"/>
              </a:rPr>
              <a:t>(bags of words)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0" name="Rectangle 20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9505950" cy="685800"/>
          </a:xfrm>
        </p:spPr>
        <p:txBody>
          <a:bodyPr>
            <a:noAutofit/>
          </a:bodyPr>
          <a:lstStyle/>
          <a:p>
            <a:r>
              <a:rPr lang="en-US" sz="3600" dirty="0"/>
              <a:t>Vector Space Model for </a:t>
            </a:r>
            <a:r>
              <a:rPr lang="en-US" sz="3600" dirty="0" smtClean="0"/>
              <a:t>Relevance </a:t>
            </a:r>
            <a:r>
              <a:rPr lang="en-US" sz="3600" dirty="0"/>
              <a:t>Ranking</a:t>
            </a:r>
          </a:p>
        </p:txBody>
      </p:sp>
      <p:graphicFrame>
        <p:nvGraphicFramePr>
          <p:cNvPr id="26629" name="Object 38"/>
          <p:cNvGraphicFramePr>
            <a:graphicFrameLocks noChangeAspect="1"/>
          </p:cNvGraphicFramePr>
          <p:nvPr/>
        </p:nvGraphicFramePr>
        <p:xfrm>
          <a:off x="6781800" y="3733800"/>
          <a:ext cx="1930400" cy="476250"/>
        </p:xfrm>
        <a:graphic>
          <a:graphicData uri="http://schemas.openxmlformats.org/presentationml/2006/ole">
            <p:oleObj spid="_x0000_s189480" name="Formel" r:id="rId5" imgW="977900" imgH="241300" progId="Equation.3">
              <p:embed/>
            </p:oleObj>
          </a:graphicData>
        </a:graphic>
      </p:graphicFrame>
      <p:sp>
        <p:nvSpPr>
          <p:cNvPr id="112" name="Date Placeholder 1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07975" y="51816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</a:rPr>
              <a:t>e.g., using: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105" name="Object 101"/>
          <p:cNvGraphicFramePr>
            <a:graphicFrameLocks noChangeAspect="1"/>
          </p:cNvGraphicFramePr>
          <p:nvPr/>
        </p:nvGraphicFramePr>
        <p:xfrm>
          <a:off x="1981200" y="5181600"/>
          <a:ext cx="2124075" cy="571500"/>
        </p:xfrm>
        <a:graphic>
          <a:graphicData uri="http://schemas.openxmlformats.org/presentationml/2006/ole">
            <p:oleObj spid="_x0000_s189481" name="Formel" r:id="rId6" imgW="1180588" imgH="317362" progId="Equation.3">
              <p:embed/>
            </p:oleObj>
          </a:graphicData>
        </a:graphic>
      </p:graphicFrame>
      <p:graphicFrame>
        <p:nvGraphicFramePr>
          <p:cNvPr id="106" name="Object 102"/>
          <p:cNvGraphicFramePr>
            <a:graphicFrameLocks noChangeAspect="1"/>
          </p:cNvGraphicFramePr>
          <p:nvPr/>
        </p:nvGraphicFramePr>
        <p:xfrm>
          <a:off x="1962150" y="5748338"/>
          <a:ext cx="5621338" cy="868362"/>
        </p:xfrm>
        <a:graphic>
          <a:graphicData uri="http://schemas.openxmlformats.org/presentationml/2006/ole">
            <p:oleObj spid="_x0000_s189482" name="Formel" r:id="rId7" imgW="3124200" imgH="482600" progId="Equation.3">
              <p:embed/>
            </p:oleObj>
          </a:graphicData>
        </a:graphic>
      </p:graphicFrame>
      <p:sp>
        <p:nvSpPr>
          <p:cNvPr id="107" name="Text Box 103"/>
          <p:cNvSpPr txBox="1">
            <a:spLocks noChangeArrowheads="1"/>
          </p:cNvSpPr>
          <p:nvPr/>
        </p:nvSpPr>
        <p:spPr bwMode="auto">
          <a:xfrm>
            <a:off x="7772400" y="4983540"/>
            <a:ext cx="12442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Using, e.g.,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idf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as</a:t>
            </a:r>
          </a:p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weights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1" grpId="0" animBg="1"/>
      <p:bldP spid="51242" grpId="0" animBg="1"/>
      <p:bldP spid="51243" grpId="0" animBg="1"/>
      <p:bldP spid="104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Shape 5" descr="Outlined diamond"/>
          <p:cNvSpPr>
            <a:spLocks noChangeArrowheads="1"/>
          </p:cNvSpPr>
          <p:nvPr/>
        </p:nvSpPr>
        <p:spPr bwMode="auto">
          <a:xfrm>
            <a:off x="2590800" y="1905000"/>
            <a:ext cx="3657600" cy="2000250"/>
          </a:xfrm>
          <a:prstGeom prst="cloudCallout">
            <a:avLst>
              <a:gd name="adj1" fmla="val -35750"/>
              <a:gd name="adj2" fmla="val 4185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152400" y="685800"/>
            <a:ext cx="2971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609600" y="1798638"/>
            <a:ext cx="381000" cy="914400"/>
            <a:chOff x="1824" y="2976"/>
            <a:chExt cx="288" cy="624"/>
          </a:xfrm>
        </p:grpSpPr>
        <p:sp>
          <p:nvSpPr>
            <p:cNvPr id="53252" name="Oval 4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457200" y="1874838"/>
            <a:ext cx="381000" cy="914400"/>
            <a:chOff x="1824" y="2976"/>
            <a:chExt cx="288" cy="624"/>
          </a:xfrm>
        </p:grpSpPr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Combined Ranking with Content &amp; Links Structure</a:t>
            </a:r>
            <a:endParaRPr lang="en-US" sz="3600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304800" y="1951038"/>
            <a:ext cx="381000" cy="914400"/>
            <a:chOff x="1824" y="2976"/>
            <a:chExt cx="288" cy="624"/>
          </a:xfrm>
        </p:grpSpPr>
        <p:sp>
          <p:nvSpPr>
            <p:cNvPr id="53267" name="Oval 19"/>
            <p:cNvSpPr>
              <a:spLocks noChangeArrowheads="1"/>
            </p:cNvSpPr>
            <p:nvPr/>
          </p:nvSpPr>
          <p:spPr bwMode="auto">
            <a:xfrm>
              <a:off x="1848" y="2976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 flipH="1">
              <a:off x="1968" y="31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1968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 flipH="1">
              <a:off x="1872" y="3408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1968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 flipH="1" flipV="1">
              <a:off x="1824" y="326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2590800" y="320040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>
            <a:off x="4038600" y="274320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5410200" y="3048000"/>
            <a:ext cx="990600" cy="7620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6096000" y="34290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3200400" y="3581400"/>
            <a:ext cx="228600" cy="2286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2743200" y="35052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191000" y="304800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5562600" y="3352800"/>
            <a:ext cx="228600" cy="2286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3276600" y="14478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smtClean="0">
                <a:latin typeface="Times New Roman" pitchFamily="18" charset="0"/>
              </a:rPr>
              <a:t>Search engine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971800" y="1143000"/>
            <a:ext cx="1828800" cy="304800"/>
            <a:chOff x="1584" y="720"/>
            <a:chExt cx="1152" cy="192"/>
          </a:xfrm>
        </p:grpSpPr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 flipH="1">
              <a:off x="1584" y="720"/>
              <a:ext cx="115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 flipH="1">
              <a:off x="1872" y="816"/>
              <a:ext cx="86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 flipH="1">
              <a:off x="2208" y="912"/>
              <a:ext cx="528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8" name="Line 40"/>
          <p:cNvSpPr>
            <a:spLocks noChangeShapeType="1"/>
          </p:cNvSpPr>
          <p:nvPr/>
        </p:nvSpPr>
        <p:spPr bwMode="auto">
          <a:xfrm flipV="1">
            <a:off x="1219200" y="1905000"/>
            <a:ext cx="2819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743200" y="3048000"/>
            <a:ext cx="3467100" cy="685800"/>
            <a:chOff x="1440" y="1920"/>
            <a:chExt cx="2184" cy="432"/>
          </a:xfrm>
        </p:grpSpPr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 flipV="1">
              <a:off x="1776" y="2016"/>
              <a:ext cx="57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Line 43"/>
            <p:cNvSpPr>
              <a:spLocks noChangeShapeType="1"/>
            </p:cNvSpPr>
            <p:nvPr/>
          </p:nvSpPr>
          <p:spPr bwMode="auto">
            <a:xfrm flipV="1">
              <a:off x="1776" y="2208"/>
              <a:ext cx="14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 flipH="1" flipV="1">
              <a:off x="2496" y="1968"/>
              <a:ext cx="76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 flipV="1">
              <a:off x="1584" y="1968"/>
              <a:ext cx="76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 flipH="1" flipV="1">
              <a:off x="3312" y="2160"/>
              <a:ext cx="28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295" name="AutoShape 47"/>
            <p:cNvCxnSpPr>
              <a:cxnSpLocks noChangeShapeType="1"/>
              <a:stCxn id="53280" idx="0"/>
              <a:endCxn id="53278" idx="1"/>
            </p:cNvCxnSpPr>
            <p:nvPr/>
          </p:nvCxnSpPr>
          <p:spPr bwMode="auto">
            <a:xfrm rot="16200000" flipH="1" flipV="1">
              <a:off x="2280" y="1272"/>
              <a:ext cx="168" cy="1848"/>
            </a:xfrm>
            <a:prstGeom prst="curvedConnector4">
              <a:avLst>
                <a:gd name="adj1" fmla="val -173810"/>
                <a:gd name="adj2" fmla="val 10779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3296" name="Line 48"/>
            <p:cNvSpPr>
              <a:spLocks noChangeShapeType="1"/>
            </p:cNvSpPr>
            <p:nvPr/>
          </p:nvSpPr>
          <p:spPr bwMode="auto">
            <a:xfrm flipH="1" flipV="1">
              <a:off x="1536" y="2304"/>
              <a:ext cx="24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297" name="AutoShape 49"/>
            <p:cNvCxnSpPr>
              <a:cxnSpLocks noChangeShapeType="1"/>
              <a:stCxn id="53279" idx="0"/>
              <a:endCxn id="53278" idx="0"/>
            </p:cNvCxnSpPr>
            <p:nvPr/>
          </p:nvCxnSpPr>
          <p:spPr bwMode="auto">
            <a:xfrm rot="16200000" flipH="1" flipV="1">
              <a:off x="1824" y="1608"/>
              <a:ext cx="288" cy="912"/>
            </a:xfrm>
            <a:prstGeom prst="curvedConnector3">
              <a:avLst>
                <a:gd name="adj1" fmla="val 103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298" name="AutoShape 50"/>
            <p:cNvCxnSpPr>
              <a:cxnSpLocks noChangeShapeType="1"/>
              <a:stCxn id="53280" idx="2"/>
              <a:endCxn id="53276" idx="2"/>
            </p:cNvCxnSpPr>
            <p:nvPr/>
          </p:nvCxnSpPr>
          <p:spPr bwMode="auto">
            <a:xfrm rot="16200000" flipH="1">
              <a:off x="3432" y="2112"/>
              <a:ext cx="48" cy="336"/>
            </a:xfrm>
            <a:prstGeom prst="curvedConnector3">
              <a:avLst>
                <a:gd name="adj1" fmla="val 202079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4724400" y="838200"/>
            <a:ext cx="966788" cy="1200150"/>
            <a:chOff x="1455" y="2364"/>
            <a:chExt cx="709" cy="983"/>
          </a:xfrm>
        </p:grpSpPr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1466" y="2371"/>
              <a:ext cx="590" cy="590"/>
              <a:chOff x="1466" y="2371"/>
              <a:chExt cx="590" cy="590"/>
            </a:xfrm>
          </p:grpSpPr>
          <p:grpSp>
            <p:nvGrpSpPr>
              <p:cNvPr id="9" name="Group 53"/>
              <p:cNvGrpSpPr>
                <a:grpSpLocks/>
              </p:cNvGrpSpPr>
              <p:nvPr/>
            </p:nvGrpSpPr>
            <p:grpSpPr bwMode="auto">
              <a:xfrm>
                <a:off x="1466" y="2371"/>
                <a:ext cx="590" cy="590"/>
                <a:chOff x="1466" y="2371"/>
                <a:chExt cx="590" cy="590"/>
              </a:xfrm>
            </p:grpSpPr>
            <p:sp>
              <p:nvSpPr>
                <p:cNvPr id="53302" name="Freeform 54"/>
                <p:cNvSpPr>
                  <a:spLocks/>
                </p:cNvSpPr>
                <p:nvPr/>
              </p:nvSpPr>
              <p:spPr bwMode="auto">
                <a:xfrm>
                  <a:off x="1466" y="2371"/>
                  <a:ext cx="501" cy="343"/>
                </a:xfrm>
                <a:custGeom>
                  <a:avLst/>
                  <a:gdLst/>
                  <a:ahLst/>
                  <a:cxnLst>
                    <a:cxn ang="0">
                      <a:pos x="21" y="685"/>
                    </a:cxn>
                    <a:cxn ang="0">
                      <a:pos x="6" y="604"/>
                    </a:cxn>
                    <a:cxn ang="0">
                      <a:pos x="0" y="526"/>
                    </a:cxn>
                    <a:cxn ang="0">
                      <a:pos x="3" y="472"/>
                    </a:cxn>
                    <a:cxn ang="0">
                      <a:pos x="12" y="423"/>
                    </a:cxn>
                    <a:cxn ang="0">
                      <a:pos x="27" y="369"/>
                    </a:cxn>
                    <a:cxn ang="0">
                      <a:pos x="51" y="315"/>
                    </a:cxn>
                    <a:cxn ang="0">
                      <a:pos x="81" y="258"/>
                    </a:cxn>
                    <a:cxn ang="0">
                      <a:pos x="111" y="213"/>
                    </a:cxn>
                    <a:cxn ang="0">
                      <a:pos x="147" y="168"/>
                    </a:cxn>
                    <a:cxn ang="0">
                      <a:pos x="189" y="129"/>
                    </a:cxn>
                    <a:cxn ang="0">
                      <a:pos x="231" y="96"/>
                    </a:cxn>
                    <a:cxn ang="0">
                      <a:pos x="276" y="69"/>
                    </a:cxn>
                    <a:cxn ang="0">
                      <a:pos x="331" y="45"/>
                    </a:cxn>
                    <a:cxn ang="0">
                      <a:pos x="394" y="24"/>
                    </a:cxn>
                    <a:cxn ang="0">
                      <a:pos x="448" y="9"/>
                    </a:cxn>
                    <a:cxn ang="0">
                      <a:pos x="514" y="0"/>
                    </a:cxn>
                    <a:cxn ang="0">
                      <a:pos x="598" y="0"/>
                    </a:cxn>
                    <a:cxn ang="0">
                      <a:pos x="661" y="12"/>
                    </a:cxn>
                    <a:cxn ang="0">
                      <a:pos x="737" y="30"/>
                    </a:cxn>
                    <a:cxn ang="0">
                      <a:pos x="812" y="63"/>
                    </a:cxn>
                    <a:cxn ang="0">
                      <a:pos x="878" y="102"/>
                    </a:cxn>
                    <a:cxn ang="0">
                      <a:pos x="923" y="141"/>
                    </a:cxn>
                    <a:cxn ang="0">
                      <a:pos x="968" y="186"/>
                    </a:cxn>
                    <a:cxn ang="0">
                      <a:pos x="1004" y="231"/>
                    </a:cxn>
                    <a:cxn ang="0">
                      <a:pos x="908" y="159"/>
                    </a:cxn>
                    <a:cxn ang="0">
                      <a:pos x="857" y="129"/>
                    </a:cxn>
                    <a:cxn ang="0">
                      <a:pos x="803" y="108"/>
                    </a:cxn>
                    <a:cxn ang="0">
                      <a:pos x="734" y="87"/>
                    </a:cxn>
                    <a:cxn ang="0">
                      <a:pos x="667" y="78"/>
                    </a:cxn>
                    <a:cxn ang="0">
                      <a:pos x="595" y="75"/>
                    </a:cxn>
                    <a:cxn ang="0">
                      <a:pos x="541" y="78"/>
                    </a:cxn>
                    <a:cxn ang="0">
                      <a:pos x="484" y="87"/>
                    </a:cxn>
                    <a:cxn ang="0">
                      <a:pos x="427" y="102"/>
                    </a:cxn>
                    <a:cxn ang="0">
                      <a:pos x="373" y="120"/>
                    </a:cxn>
                    <a:cxn ang="0">
                      <a:pos x="313" y="150"/>
                    </a:cxn>
                    <a:cxn ang="0">
                      <a:pos x="267" y="177"/>
                    </a:cxn>
                    <a:cxn ang="0">
                      <a:pos x="228" y="210"/>
                    </a:cxn>
                    <a:cxn ang="0">
                      <a:pos x="183" y="246"/>
                    </a:cxn>
                    <a:cxn ang="0">
                      <a:pos x="147" y="285"/>
                    </a:cxn>
                    <a:cxn ang="0">
                      <a:pos x="111" y="339"/>
                    </a:cxn>
                    <a:cxn ang="0">
                      <a:pos x="78" y="396"/>
                    </a:cxn>
                    <a:cxn ang="0">
                      <a:pos x="57" y="450"/>
                    </a:cxn>
                    <a:cxn ang="0">
                      <a:pos x="39" y="514"/>
                    </a:cxn>
                    <a:cxn ang="0">
                      <a:pos x="27" y="592"/>
                    </a:cxn>
                    <a:cxn ang="0">
                      <a:pos x="21" y="685"/>
                    </a:cxn>
                  </a:cxnLst>
                  <a:rect l="0" t="0" r="r" b="b"/>
                  <a:pathLst>
                    <a:path w="1004" h="685">
                      <a:moveTo>
                        <a:pt x="21" y="685"/>
                      </a:moveTo>
                      <a:lnTo>
                        <a:pt x="6" y="604"/>
                      </a:lnTo>
                      <a:lnTo>
                        <a:pt x="0" y="526"/>
                      </a:lnTo>
                      <a:lnTo>
                        <a:pt x="3" y="472"/>
                      </a:lnTo>
                      <a:lnTo>
                        <a:pt x="12" y="423"/>
                      </a:lnTo>
                      <a:lnTo>
                        <a:pt x="27" y="369"/>
                      </a:lnTo>
                      <a:lnTo>
                        <a:pt x="51" y="315"/>
                      </a:lnTo>
                      <a:lnTo>
                        <a:pt x="81" y="258"/>
                      </a:lnTo>
                      <a:lnTo>
                        <a:pt x="111" y="213"/>
                      </a:lnTo>
                      <a:lnTo>
                        <a:pt x="147" y="168"/>
                      </a:lnTo>
                      <a:lnTo>
                        <a:pt x="189" y="129"/>
                      </a:lnTo>
                      <a:lnTo>
                        <a:pt x="231" y="96"/>
                      </a:lnTo>
                      <a:lnTo>
                        <a:pt x="276" y="69"/>
                      </a:lnTo>
                      <a:lnTo>
                        <a:pt x="331" y="45"/>
                      </a:lnTo>
                      <a:lnTo>
                        <a:pt x="394" y="24"/>
                      </a:lnTo>
                      <a:lnTo>
                        <a:pt x="448" y="9"/>
                      </a:lnTo>
                      <a:lnTo>
                        <a:pt x="514" y="0"/>
                      </a:lnTo>
                      <a:lnTo>
                        <a:pt x="598" y="0"/>
                      </a:lnTo>
                      <a:lnTo>
                        <a:pt x="661" y="12"/>
                      </a:lnTo>
                      <a:lnTo>
                        <a:pt x="737" y="30"/>
                      </a:lnTo>
                      <a:lnTo>
                        <a:pt x="812" y="63"/>
                      </a:lnTo>
                      <a:lnTo>
                        <a:pt x="878" y="102"/>
                      </a:lnTo>
                      <a:lnTo>
                        <a:pt x="923" y="141"/>
                      </a:lnTo>
                      <a:lnTo>
                        <a:pt x="968" y="186"/>
                      </a:lnTo>
                      <a:lnTo>
                        <a:pt x="1004" y="231"/>
                      </a:lnTo>
                      <a:lnTo>
                        <a:pt x="908" y="159"/>
                      </a:lnTo>
                      <a:lnTo>
                        <a:pt x="857" y="129"/>
                      </a:lnTo>
                      <a:lnTo>
                        <a:pt x="803" y="108"/>
                      </a:lnTo>
                      <a:lnTo>
                        <a:pt x="734" y="87"/>
                      </a:lnTo>
                      <a:lnTo>
                        <a:pt x="667" y="78"/>
                      </a:lnTo>
                      <a:lnTo>
                        <a:pt x="595" y="75"/>
                      </a:lnTo>
                      <a:lnTo>
                        <a:pt x="541" y="78"/>
                      </a:lnTo>
                      <a:lnTo>
                        <a:pt x="484" y="87"/>
                      </a:lnTo>
                      <a:lnTo>
                        <a:pt x="427" y="102"/>
                      </a:lnTo>
                      <a:lnTo>
                        <a:pt x="373" y="120"/>
                      </a:lnTo>
                      <a:lnTo>
                        <a:pt x="313" y="150"/>
                      </a:lnTo>
                      <a:lnTo>
                        <a:pt x="267" y="177"/>
                      </a:lnTo>
                      <a:lnTo>
                        <a:pt x="228" y="210"/>
                      </a:lnTo>
                      <a:lnTo>
                        <a:pt x="183" y="246"/>
                      </a:lnTo>
                      <a:lnTo>
                        <a:pt x="147" y="285"/>
                      </a:lnTo>
                      <a:lnTo>
                        <a:pt x="111" y="339"/>
                      </a:lnTo>
                      <a:lnTo>
                        <a:pt x="78" y="396"/>
                      </a:lnTo>
                      <a:lnTo>
                        <a:pt x="57" y="450"/>
                      </a:lnTo>
                      <a:lnTo>
                        <a:pt x="39" y="514"/>
                      </a:lnTo>
                      <a:lnTo>
                        <a:pt x="27" y="592"/>
                      </a:lnTo>
                      <a:lnTo>
                        <a:pt x="21" y="68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3" name="Freeform 55"/>
                <p:cNvSpPr>
                  <a:spLocks/>
                </p:cNvSpPr>
                <p:nvPr/>
              </p:nvSpPr>
              <p:spPr bwMode="auto">
                <a:xfrm>
                  <a:off x="1503" y="2541"/>
                  <a:ext cx="553" cy="420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63" y="583"/>
                    </a:cxn>
                    <a:cxn ang="0">
                      <a:pos x="132" y="647"/>
                    </a:cxn>
                    <a:cxn ang="0">
                      <a:pos x="195" y="683"/>
                    </a:cxn>
                    <a:cxn ang="0">
                      <a:pos x="286" y="722"/>
                    </a:cxn>
                    <a:cxn ang="0">
                      <a:pos x="358" y="743"/>
                    </a:cxn>
                    <a:cxn ang="0">
                      <a:pos x="424" y="752"/>
                    </a:cxn>
                    <a:cxn ang="0">
                      <a:pos x="502" y="752"/>
                    </a:cxn>
                    <a:cxn ang="0">
                      <a:pos x="559" y="746"/>
                    </a:cxn>
                    <a:cxn ang="0">
                      <a:pos x="629" y="734"/>
                    </a:cxn>
                    <a:cxn ang="0">
                      <a:pos x="698" y="713"/>
                    </a:cxn>
                    <a:cxn ang="0">
                      <a:pos x="755" y="683"/>
                    </a:cxn>
                    <a:cxn ang="0">
                      <a:pos x="809" y="650"/>
                    </a:cxn>
                    <a:cxn ang="0">
                      <a:pos x="857" y="616"/>
                    </a:cxn>
                    <a:cxn ang="0">
                      <a:pos x="905" y="568"/>
                    </a:cxn>
                    <a:cxn ang="0">
                      <a:pos x="953" y="514"/>
                    </a:cxn>
                    <a:cxn ang="0">
                      <a:pos x="990" y="463"/>
                    </a:cxn>
                    <a:cxn ang="0">
                      <a:pos x="1011" y="412"/>
                    </a:cxn>
                    <a:cxn ang="0">
                      <a:pos x="1038" y="331"/>
                    </a:cxn>
                    <a:cxn ang="0">
                      <a:pos x="1056" y="247"/>
                    </a:cxn>
                    <a:cxn ang="0">
                      <a:pos x="1059" y="172"/>
                    </a:cxn>
                    <a:cxn ang="0">
                      <a:pos x="1047" y="90"/>
                    </a:cxn>
                    <a:cxn ang="0">
                      <a:pos x="1020" y="0"/>
                    </a:cxn>
                    <a:cxn ang="0">
                      <a:pos x="1047" y="48"/>
                    </a:cxn>
                    <a:cxn ang="0">
                      <a:pos x="1077" y="117"/>
                    </a:cxn>
                    <a:cxn ang="0">
                      <a:pos x="1092" y="181"/>
                    </a:cxn>
                    <a:cxn ang="0">
                      <a:pos x="1107" y="241"/>
                    </a:cxn>
                    <a:cxn ang="0">
                      <a:pos x="1104" y="292"/>
                    </a:cxn>
                    <a:cxn ang="0">
                      <a:pos x="1101" y="361"/>
                    </a:cxn>
                    <a:cxn ang="0">
                      <a:pos x="1065" y="493"/>
                    </a:cxn>
                    <a:cxn ang="0">
                      <a:pos x="1029" y="565"/>
                    </a:cxn>
                    <a:cxn ang="0">
                      <a:pos x="984" y="629"/>
                    </a:cxn>
                    <a:cxn ang="0">
                      <a:pos x="935" y="683"/>
                    </a:cxn>
                    <a:cxn ang="0">
                      <a:pos x="887" y="722"/>
                    </a:cxn>
                    <a:cxn ang="0">
                      <a:pos x="821" y="767"/>
                    </a:cxn>
                    <a:cxn ang="0">
                      <a:pos x="755" y="797"/>
                    </a:cxn>
                    <a:cxn ang="0">
                      <a:pos x="692" y="818"/>
                    </a:cxn>
                    <a:cxn ang="0">
                      <a:pos x="611" y="839"/>
                    </a:cxn>
                    <a:cxn ang="0">
                      <a:pos x="550" y="842"/>
                    </a:cxn>
                    <a:cxn ang="0">
                      <a:pos x="484" y="842"/>
                    </a:cxn>
                    <a:cxn ang="0">
                      <a:pos x="418" y="830"/>
                    </a:cxn>
                    <a:cxn ang="0">
                      <a:pos x="346" y="815"/>
                    </a:cxn>
                    <a:cxn ang="0">
                      <a:pos x="298" y="797"/>
                    </a:cxn>
                    <a:cxn ang="0">
                      <a:pos x="234" y="764"/>
                    </a:cxn>
                    <a:cxn ang="0">
                      <a:pos x="180" y="734"/>
                    </a:cxn>
                    <a:cxn ang="0">
                      <a:pos x="129" y="692"/>
                    </a:cxn>
                    <a:cxn ang="0">
                      <a:pos x="75" y="635"/>
                    </a:cxn>
                    <a:cxn ang="0">
                      <a:pos x="24" y="562"/>
                    </a:cxn>
                    <a:cxn ang="0">
                      <a:pos x="0" y="511"/>
                    </a:cxn>
                  </a:cxnLst>
                  <a:rect l="0" t="0" r="r" b="b"/>
                  <a:pathLst>
                    <a:path w="1107" h="842">
                      <a:moveTo>
                        <a:pt x="0" y="511"/>
                      </a:moveTo>
                      <a:lnTo>
                        <a:pt x="63" y="583"/>
                      </a:lnTo>
                      <a:lnTo>
                        <a:pt x="132" y="647"/>
                      </a:lnTo>
                      <a:lnTo>
                        <a:pt x="195" y="683"/>
                      </a:lnTo>
                      <a:lnTo>
                        <a:pt x="286" y="722"/>
                      </a:lnTo>
                      <a:lnTo>
                        <a:pt x="358" y="743"/>
                      </a:lnTo>
                      <a:lnTo>
                        <a:pt x="424" y="752"/>
                      </a:lnTo>
                      <a:lnTo>
                        <a:pt x="502" y="752"/>
                      </a:lnTo>
                      <a:lnTo>
                        <a:pt x="559" y="746"/>
                      </a:lnTo>
                      <a:lnTo>
                        <a:pt x="629" y="734"/>
                      </a:lnTo>
                      <a:lnTo>
                        <a:pt x="698" y="713"/>
                      </a:lnTo>
                      <a:lnTo>
                        <a:pt x="755" y="683"/>
                      </a:lnTo>
                      <a:lnTo>
                        <a:pt x="809" y="650"/>
                      </a:lnTo>
                      <a:lnTo>
                        <a:pt x="857" y="616"/>
                      </a:lnTo>
                      <a:lnTo>
                        <a:pt x="905" y="568"/>
                      </a:lnTo>
                      <a:lnTo>
                        <a:pt x="953" y="514"/>
                      </a:lnTo>
                      <a:lnTo>
                        <a:pt x="990" y="463"/>
                      </a:lnTo>
                      <a:lnTo>
                        <a:pt x="1011" y="412"/>
                      </a:lnTo>
                      <a:lnTo>
                        <a:pt x="1038" y="331"/>
                      </a:lnTo>
                      <a:lnTo>
                        <a:pt x="1056" y="247"/>
                      </a:lnTo>
                      <a:lnTo>
                        <a:pt x="1059" y="172"/>
                      </a:lnTo>
                      <a:lnTo>
                        <a:pt x="1047" y="90"/>
                      </a:lnTo>
                      <a:lnTo>
                        <a:pt x="1020" y="0"/>
                      </a:lnTo>
                      <a:lnTo>
                        <a:pt x="1047" y="48"/>
                      </a:lnTo>
                      <a:lnTo>
                        <a:pt x="1077" y="117"/>
                      </a:lnTo>
                      <a:lnTo>
                        <a:pt x="1092" y="181"/>
                      </a:lnTo>
                      <a:lnTo>
                        <a:pt x="1107" y="241"/>
                      </a:lnTo>
                      <a:lnTo>
                        <a:pt x="1104" y="292"/>
                      </a:lnTo>
                      <a:lnTo>
                        <a:pt x="1101" y="361"/>
                      </a:lnTo>
                      <a:lnTo>
                        <a:pt x="1065" y="493"/>
                      </a:lnTo>
                      <a:lnTo>
                        <a:pt x="1029" y="565"/>
                      </a:lnTo>
                      <a:lnTo>
                        <a:pt x="984" y="629"/>
                      </a:lnTo>
                      <a:lnTo>
                        <a:pt x="935" y="683"/>
                      </a:lnTo>
                      <a:lnTo>
                        <a:pt x="887" y="722"/>
                      </a:lnTo>
                      <a:lnTo>
                        <a:pt x="821" y="767"/>
                      </a:lnTo>
                      <a:lnTo>
                        <a:pt x="755" y="797"/>
                      </a:lnTo>
                      <a:lnTo>
                        <a:pt x="692" y="818"/>
                      </a:lnTo>
                      <a:lnTo>
                        <a:pt x="611" y="839"/>
                      </a:lnTo>
                      <a:lnTo>
                        <a:pt x="550" y="842"/>
                      </a:lnTo>
                      <a:lnTo>
                        <a:pt x="484" y="842"/>
                      </a:lnTo>
                      <a:lnTo>
                        <a:pt x="418" y="830"/>
                      </a:lnTo>
                      <a:lnTo>
                        <a:pt x="346" y="815"/>
                      </a:lnTo>
                      <a:lnTo>
                        <a:pt x="298" y="797"/>
                      </a:lnTo>
                      <a:lnTo>
                        <a:pt x="234" y="764"/>
                      </a:lnTo>
                      <a:lnTo>
                        <a:pt x="180" y="734"/>
                      </a:lnTo>
                      <a:lnTo>
                        <a:pt x="129" y="692"/>
                      </a:lnTo>
                      <a:lnTo>
                        <a:pt x="75" y="635"/>
                      </a:lnTo>
                      <a:lnTo>
                        <a:pt x="24" y="562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469" y="2379"/>
                <a:ext cx="586" cy="557"/>
                <a:chOff x="1469" y="2379"/>
                <a:chExt cx="586" cy="557"/>
              </a:xfrm>
            </p:grpSpPr>
            <p:sp>
              <p:nvSpPr>
                <p:cNvPr id="53305" name="Freeform 57"/>
                <p:cNvSpPr>
                  <a:spLocks/>
                </p:cNvSpPr>
                <p:nvPr/>
              </p:nvSpPr>
              <p:spPr bwMode="auto">
                <a:xfrm>
                  <a:off x="1502" y="2797"/>
                  <a:ext cx="144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56"/>
                    </a:cxn>
                    <a:cxn ang="0">
                      <a:pos x="59" y="99"/>
                    </a:cxn>
                    <a:cxn ang="0">
                      <a:pos x="90" y="139"/>
                    </a:cxn>
                    <a:cxn ang="0">
                      <a:pos x="138" y="186"/>
                    </a:cxn>
                    <a:cxn ang="0">
                      <a:pos x="174" y="216"/>
                    </a:cxn>
                    <a:cxn ang="0">
                      <a:pos x="220" y="245"/>
                    </a:cxn>
                    <a:cxn ang="0">
                      <a:pos x="287" y="279"/>
                    </a:cxn>
                    <a:cxn ang="0">
                      <a:pos x="212" y="177"/>
                    </a:cxn>
                    <a:cxn ang="0">
                      <a:pos x="170" y="153"/>
                    </a:cxn>
                    <a:cxn ang="0">
                      <a:pos x="140" y="132"/>
                    </a:cxn>
                    <a:cxn ang="0">
                      <a:pos x="96" y="101"/>
                    </a:cxn>
                    <a:cxn ang="0">
                      <a:pos x="62" y="69"/>
                    </a:cxn>
                    <a:cxn ang="0">
                      <a:pos x="35" y="4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7" h="279">
                      <a:moveTo>
                        <a:pt x="0" y="0"/>
                      </a:moveTo>
                      <a:lnTo>
                        <a:pt x="30" y="56"/>
                      </a:lnTo>
                      <a:lnTo>
                        <a:pt x="59" y="99"/>
                      </a:lnTo>
                      <a:lnTo>
                        <a:pt x="90" y="139"/>
                      </a:lnTo>
                      <a:lnTo>
                        <a:pt x="138" y="186"/>
                      </a:lnTo>
                      <a:lnTo>
                        <a:pt x="174" y="216"/>
                      </a:lnTo>
                      <a:lnTo>
                        <a:pt x="220" y="245"/>
                      </a:lnTo>
                      <a:lnTo>
                        <a:pt x="287" y="279"/>
                      </a:lnTo>
                      <a:lnTo>
                        <a:pt x="212" y="177"/>
                      </a:lnTo>
                      <a:lnTo>
                        <a:pt x="170" y="153"/>
                      </a:lnTo>
                      <a:lnTo>
                        <a:pt x="140" y="132"/>
                      </a:lnTo>
                      <a:lnTo>
                        <a:pt x="96" y="101"/>
                      </a:lnTo>
                      <a:lnTo>
                        <a:pt x="62" y="69"/>
                      </a:lnTo>
                      <a:lnTo>
                        <a:pt x="35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6" name="Freeform 58"/>
                <p:cNvSpPr>
                  <a:spLocks/>
                </p:cNvSpPr>
                <p:nvPr/>
              </p:nvSpPr>
              <p:spPr bwMode="auto">
                <a:xfrm>
                  <a:off x="2004" y="2538"/>
                  <a:ext cx="51" cy="27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9" y="37"/>
                    </a:cxn>
                    <a:cxn ang="0">
                      <a:pos x="52" y="69"/>
                    </a:cxn>
                    <a:cxn ang="0">
                      <a:pos x="66" y="102"/>
                    </a:cxn>
                    <a:cxn ang="0">
                      <a:pos x="76" y="134"/>
                    </a:cxn>
                    <a:cxn ang="0">
                      <a:pos x="84" y="164"/>
                    </a:cxn>
                    <a:cxn ang="0">
                      <a:pos x="99" y="217"/>
                    </a:cxn>
                    <a:cxn ang="0">
                      <a:pos x="103" y="269"/>
                    </a:cxn>
                    <a:cxn ang="0">
                      <a:pos x="100" y="349"/>
                    </a:cxn>
                    <a:cxn ang="0">
                      <a:pos x="93" y="403"/>
                    </a:cxn>
                    <a:cxn ang="0">
                      <a:pos x="82" y="447"/>
                    </a:cxn>
                    <a:cxn ang="0">
                      <a:pos x="65" y="493"/>
                    </a:cxn>
                    <a:cxn ang="0">
                      <a:pos x="42" y="546"/>
                    </a:cxn>
                    <a:cxn ang="0">
                      <a:pos x="0" y="443"/>
                    </a:cxn>
                    <a:cxn ang="0">
                      <a:pos x="19" y="398"/>
                    </a:cxn>
                    <a:cxn ang="0">
                      <a:pos x="28" y="374"/>
                    </a:cxn>
                    <a:cxn ang="0">
                      <a:pos x="39" y="343"/>
                    </a:cxn>
                    <a:cxn ang="0">
                      <a:pos x="46" y="311"/>
                    </a:cxn>
                    <a:cxn ang="0">
                      <a:pos x="52" y="262"/>
                    </a:cxn>
                    <a:cxn ang="0">
                      <a:pos x="55" y="221"/>
                    </a:cxn>
                    <a:cxn ang="0">
                      <a:pos x="55" y="160"/>
                    </a:cxn>
                    <a:cxn ang="0">
                      <a:pos x="46" y="105"/>
                    </a:cxn>
                    <a:cxn ang="0">
                      <a:pos x="36" y="60"/>
                    </a:cxn>
                    <a:cxn ang="0">
                      <a:pos x="30" y="3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03" h="546">
                      <a:moveTo>
                        <a:pt x="19" y="0"/>
                      </a:moveTo>
                      <a:lnTo>
                        <a:pt x="39" y="37"/>
                      </a:lnTo>
                      <a:lnTo>
                        <a:pt x="52" y="69"/>
                      </a:lnTo>
                      <a:lnTo>
                        <a:pt x="66" y="102"/>
                      </a:lnTo>
                      <a:lnTo>
                        <a:pt x="76" y="134"/>
                      </a:lnTo>
                      <a:lnTo>
                        <a:pt x="84" y="164"/>
                      </a:lnTo>
                      <a:lnTo>
                        <a:pt x="99" y="217"/>
                      </a:lnTo>
                      <a:lnTo>
                        <a:pt x="103" y="269"/>
                      </a:lnTo>
                      <a:lnTo>
                        <a:pt x="100" y="349"/>
                      </a:lnTo>
                      <a:lnTo>
                        <a:pt x="93" y="403"/>
                      </a:lnTo>
                      <a:lnTo>
                        <a:pt x="82" y="447"/>
                      </a:lnTo>
                      <a:lnTo>
                        <a:pt x="65" y="493"/>
                      </a:lnTo>
                      <a:lnTo>
                        <a:pt x="42" y="546"/>
                      </a:lnTo>
                      <a:lnTo>
                        <a:pt x="0" y="443"/>
                      </a:lnTo>
                      <a:lnTo>
                        <a:pt x="19" y="398"/>
                      </a:lnTo>
                      <a:lnTo>
                        <a:pt x="28" y="374"/>
                      </a:lnTo>
                      <a:lnTo>
                        <a:pt x="39" y="343"/>
                      </a:lnTo>
                      <a:lnTo>
                        <a:pt x="46" y="311"/>
                      </a:lnTo>
                      <a:lnTo>
                        <a:pt x="52" y="262"/>
                      </a:lnTo>
                      <a:lnTo>
                        <a:pt x="55" y="221"/>
                      </a:lnTo>
                      <a:lnTo>
                        <a:pt x="55" y="160"/>
                      </a:lnTo>
                      <a:lnTo>
                        <a:pt x="46" y="105"/>
                      </a:lnTo>
                      <a:lnTo>
                        <a:pt x="36" y="60"/>
                      </a:lnTo>
                      <a:lnTo>
                        <a:pt x="30" y="3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7" name="Freeform 59"/>
                <p:cNvSpPr>
                  <a:spLocks/>
                </p:cNvSpPr>
                <p:nvPr/>
              </p:nvSpPr>
              <p:spPr bwMode="auto">
                <a:xfrm>
                  <a:off x="1735" y="2379"/>
                  <a:ext cx="204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60"/>
                    </a:cxn>
                    <a:cxn ang="0">
                      <a:pos x="79" y="57"/>
                    </a:cxn>
                    <a:cxn ang="0">
                      <a:pos x="123" y="60"/>
                    </a:cxn>
                    <a:cxn ang="0">
                      <a:pos x="165" y="66"/>
                    </a:cxn>
                    <a:cxn ang="0">
                      <a:pos x="203" y="73"/>
                    </a:cxn>
                    <a:cxn ang="0">
                      <a:pos x="241" y="83"/>
                    </a:cxn>
                    <a:cxn ang="0">
                      <a:pos x="267" y="91"/>
                    </a:cxn>
                    <a:cxn ang="0">
                      <a:pos x="301" y="105"/>
                    </a:cxn>
                    <a:cxn ang="0">
                      <a:pos x="340" y="124"/>
                    </a:cxn>
                    <a:cxn ang="0">
                      <a:pos x="409" y="165"/>
                    </a:cxn>
                    <a:cxn ang="0">
                      <a:pos x="369" y="123"/>
                    </a:cxn>
                    <a:cxn ang="0">
                      <a:pos x="341" y="102"/>
                    </a:cxn>
                    <a:cxn ang="0">
                      <a:pos x="304" y="78"/>
                    </a:cxn>
                    <a:cxn ang="0">
                      <a:pos x="281" y="64"/>
                    </a:cxn>
                    <a:cxn ang="0">
                      <a:pos x="230" y="40"/>
                    </a:cxn>
                    <a:cxn ang="0">
                      <a:pos x="197" y="28"/>
                    </a:cxn>
                    <a:cxn ang="0">
                      <a:pos x="170" y="19"/>
                    </a:cxn>
                    <a:cxn ang="0">
                      <a:pos x="145" y="13"/>
                    </a:cxn>
                    <a:cxn ang="0">
                      <a:pos x="105" y="6"/>
                    </a:cxn>
                    <a:cxn ang="0">
                      <a:pos x="64" y="1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9" h="165">
                      <a:moveTo>
                        <a:pt x="0" y="0"/>
                      </a:moveTo>
                      <a:lnTo>
                        <a:pt x="31" y="60"/>
                      </a:lnTo>
                      <a:lnTo>
                        <a:pt x="79" y="57"/>
                      </a:lnTo>
                      <a:lnTo>
                        <a:pt x="123" y="60"/>
                      </a:lnTo>
                      <a:lnTo>
                        <a:pt x="165" y="66"/>
                      </a:lnTo>
                      <a:lnTo>
                        <a:pt x="203" y="73"/>
                      </a:lnTo>
                      <a:lnTo>
                        <a:pt x="241" y="83"/>
                      </a:lnTo>
                      <a:lnTo>
                        <a:pt x="267" y="91"/>
                      </a:lnTo>
                      <a:lnTo>
                        <a:pt x="301" y="105"/>
                      </a:lnTo>
                      <a:lnTo>
                        <a:pt x="340" y="124"/>
                      </a:lnTo>
                      <a:lnTo>
                        <a:pt x="409" y="165"/>
                      </a:lnTo>
                      <a:lnTo>
                        <a:pt x="369" y="123"/>
                      </a:lnTo>
                      <a:lnTo>
                        <a:pt x="341" y="102"/>
                      </a:lnTo>
                      <a:lnTo>
                        <a:pt x="304" y="78"/>
                      </a:lnTo>
                      <a:lnTo>
                        <a:pt x="281" y="64"/>
                      </a:lnTo>
                      <a:lnTo>
                        <a:pt x="230" y="40"/>
                      </a:lnTo>
                      <a:lnTo>
                        <a:pt x="197" y="28"/>
                      </a:lnTo>
                      <a:lnTo>
                        <a:pt x="170" y="19"/>
                      </a:lnTo>
                      <a:lnTo>
                        <a:pt x="145" y="13"/>
                      </a:lnTo>
                      <a:lnTo>
                        <a:pt x="105" y="6"/>
                      </a:lnTo>
                      <a:lnTo>
                        <a:pt x="64" y="1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8" name="Freeform 60"/>
                <p:cNvSpPr>
                  <a:spLocks/>
                </p:cNvSpPr>
                <p:nvPr/>
              </p:nvSpPr>
              <p:spPr bwMode="auto">
                <a:xfrm>
                  <a:off x="1469" y="2495"/>
                  <a:ext cx="65" cy="194"/>
                </a:xfrm>
                <a:custGeom>
                  <a:avLst/>
                  <a:gdLst/>
                  <a:ahLst/>
                  <a:cxnLst>
                    <a:cxn ang="0">
                      <a:pos x="0" y="297"/>
                    </a:cxn>
                    <a:cxn ang="0">
                      <a:pos x="3" y="267"/>
                    </a:cxn>
                    <a:cxn ang="0">
                      <a:pos x="5" y="234"/>
                    </a:cxn>
                    <a:cxn ang="0">
                      <a:pos x="14" y="181"/>
                    </a:cxn>
                    <a:cxn ang="0">
                      <a:pos x="24" y="139"/>
                    </a:cxn>
                    <a:cxn ang="0">
                      <a:pos x="38" y="101"/>
                    </a:cxn>
                    <a:cxn ang="0">
                      <a:pos x="56" y="62"/>
                    </a:cxn>
                    <a:cxn ang="0">
                      <a:pos x="72" y="32"/>
                    </a:cxn>
                    <a:cxn ang="0">
                      <a:pos x="92" y="0"/>
                    </a:cxn>
                    <a:cxn ang="0">
                      <a:pos x="130" y="50"/>
                    </a:cxn>
                    <a:cxn ang="0">
                      <a:pos x="108" y="80"/>
                    </a:cxn>
                    <a:cxn ang="0">
                      <a:pos x="92" y="107"/>
                    </a:cxn>
                    <a:cxn ang="0">
                      <a:pos x="79" y="132"/>
                    </a:cxn>
                    <a:cxn ang="0">
                      <a:pos x="60" y="167"/>
                    </a:cxn>
                    <a:cxn ang="0">
                      <a:pos x="48" y="198"/>
                    </a:cxn>
                    <a:cxn ang="0">
                      <a:pos x="41" y="228"/>
                    </a:cxn>
                    <a:cxn ang="0">
                      <a:pos x="32" y="258"/>
                    </a:cxn>
                    <a:cxn ang="0">
                      <a:pos x="26" y="291"/>
                    </a:cxn>
                    <a:cxn ang="0">
                      <a:pos x="21" y="331"/>
                    </a:cxn>
                    <a:cxn ang="0">
                      <a:pos x="17" y="371"/>
                    </a:cxn>
                    <a:cxn ang="0">
                      <a:pos x="10" y="387"/>
                    </a:cxn>
                    <a:cxn ang="0">
                      <a:pos x="0" y="297"/>
                    </a:cxn>
                  </a:cxnLst>
                  <a:rect l="0" t="0" r="r" b="b"/>
                  <a:pathLst>
                    <a:path w="130" h="387">
                      <a:moveTo>
                        <a:pt x="0" y="297"/>
                      </a:moveTo>
                      <a:lnTo>
                        <a:pt x="3" y="267"/>
                      </a:lnTo>
                      <a:lnTo>
                        <a:pt x="5" y="234"/>
                      </a:lnTo>
                      <a:lnTo>
                        <a:pt x="14" y="181"/>
                      </a:lnTo>
                      <a:lnTo>
                        <a:pt x="24" y="139"/>
                      </a:lnTo>
                      <a:lnTo>
                        <a:pt x="38" y="101"/>
                      </a:lnTo>
                      <a:lnTo>
                        <a:pt x="56" y="62"/>
                      </a:lnTo>
                      <a:lnTo>
                        <a:pt x="72" y="32"/>
                      </a:lnTo>
                      <a:lnTo>
                        <a:pt x="92" y="0"/>
                      </a:lnTo>
                      <a:lnTo>
                        <a:pt x="130" y="50"/>
                      </a:lnTo>
                      <a:lnTo>
                        <a:pt x="108" y="80"/>
                      </a:lnTo>
                      <a:lnTo>
                        <a:pt x="92" y="107"/>
                      </a:lnTo>
                      <a:lnTo>
                        <a:pt x="79" y="132"/>
                      </a:lnTo>
                      <a:lnTo>
                        <a:pt x="60" y="167"/>
                      </a:lnTo>
                      <a:lnTo>
                        <a:pt x="48" y="198"/>
                      </a:lnTo>
                      <a:lnTo>
                        <a:pt x="41" y="228"/>
                      </a:lnTo>
                      <a:lnTo>
                        <a:pt x="32" y="258"/>
                      </a:lnTo>
                      <a:lnTo>
                        <a:pt x="26" y="291"/>
                      </a:lnTo>
                      <a:lnTo>
                        <a:pt x="21" y="331"/>
                      </a:lnTo>
                      <a:lnTo>
                        <a:pt x="17" y="371"/>
                      </a:lnTo>
                      <a:lnTo>
                        <a:pt x="10" y="387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455" y="2364"/>
              <a:ext cx="577" cy="553"/>
              <a:chOff x="1455" y="2364"/>
              <a:chExt cx="577" cy="553"/>
            </a:xfrm>
          </p:grpSpPr>
          <p:sp>
            <p:nvSpPr>
              <p:cNvPr id="53310" name="Oval 62" descr="Große Konfetti"/>
              <p:cNvSpPr>
                <a:spLocks noChangeArrowheads="1"/>
              </p:cNvSpPr>
              <p:nvPr/>
            </p:nvSpPr>
            <p:spPr bwMode="auto">
              <a:xfrm>
                <a:off x="1461" y="2372"/>
                <a:ext cx="564" cy="539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3175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1" name="Oval 63" descr="Große Konfetti"/>
              <p:cNvSpPr>
                <a:spLocks noChangeArrowheads="1"/>
              </p:cNvSpPr>
              <p:nvPr/>
            </p:nvSpPr>
            <p:spPr bwMode="auto">
              <a:xfrm>
                <a:off x="1455" y="2364"/>
                <a:ext cx="577" cy="553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Oval 64" descr="Große Konfetti"/>
              <p:cNvSpPr>
                <a:spLocks noChangeArrowheads="1"/>
              </p:cNvSpPr>
              <p:nvPr/>
            </p:nvSpPr>
            <p:spPr bwMode="auto">
              <a:xfrm>
                <a:off x="1471" y="2379"/>
                <a:ext cx="545" cy="523"/>
              </a:xfrm>
              <a:prstGeom prst="ellipse">
                <a:avLst/>
              </a:prstGeom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1868" y="2885"/>
              <a:ext cx="296" cy="462"/>
              <a:chOff x="1868" y="2885"/>
              <a:chExt cx="296" cy="462"/>
            </a:xfrm>
          </p:grpSpPr>
          <p:sp>
            <p:nvSpPr>
              <p:cNvPr id="53314" name="Freeform 66"/>
              <p:cNvSpPr>
                <a:spLocks/>
              </p:cNvSpPr>
              <p:nvPr/>
            </p:nvSpPr>
            <p:spPr bwMode="auto">
              <a:xfrm>
                <a:off x="1871" y="2909"/>
                <a:ext cx="282" cy="404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00" y="808"/>
                  </a:cxn>
                  <a:cxn ang="0">
                    <a:pos x="564" y="725"/>
                  </a:cxn>
                  <a:cxn ang="0">
                    <a:pos x="162" y="0"/>
                  </a:cxn>
                  <a:cxn ang="0">
                    <a:pos x="0" y="60"/>
                  </a:cxn>
                </a:cxnLst>
                <a:rect l="0" t="0" r="r" b="b"/>
                <a:pathLst>
                  <a:path w="564" h="808">
                    <a:moveTo>
                      <a:pt x="0" y="60"/>
                    </a:moveTo>
                    <a:lnTo>
                      <a:pt x="400" y="808"/>
                    </a:lnTo>
                    <a:lnTo>
                      <a:pt x="564" y="725"/>
                    </a:lnTo>
                    <a:lnTo>
                      <a:pt x="162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5" name="Arc 67"/>
              <p:cNvSpPr>
                <a:spLocks/>
              </p:cNvSpPr>
              <p:nvPr/>
            </p:nvSpPr>
            <p:spPr bwMode="auto">
              <a:xfrm>
                <a:off x="1869" y="2885"/>
                <a:ext cx="85" cy="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929 w 42228"/>
                  <a:gd name="T1" fmla="*/ 27866 h 27866"/>
                  <a:gd name="T2" fmla="*/ 42228 w 42228"/>
                  <a:gd name="T3" fmla="*/ 15194 h 27866"/>
                  <a:gd name="T4" fmla="*/ 21600 w 42228"/>
                  <a:gd name="T5" fmla="*/ 21600 h 27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8" h="27866" fill="none" extrusionOk="0">
                    <a:moveTo>
                      <a:pt x="928" y="27866"/>
                    </a:moveTo>
                    <a:cubicBezTo>
                      <a:pt x="312" y="25834"/>
                      <a:pt x="0" y="2372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61" y="-1"/>
                      <a:pt x="39422" y="6157"/>
                      <a:pt x="42228" y="15193"/>
                    </a:cubicBezTo>
                  </a:path>
                  <a:path w="42228" h="27866" stroke="0" extrusionOk="0">
                    <a:moveTo>
                      <a:pt x="928" y="27866"/>
                    </a:moveTo>
                    <a:cubicBezTo>
                      <a:pt x="312" y="25834"/>
                      <a:pt x="0" y="2372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61" y="-1"/>
                      <a:pt x="39422" y="6157"/>
                      <a:pt x="42228" y="151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6" name="Arc 68"/>
              <p:cNvSpPr>
                <a:spLocks/>
              </p:cNvSpPr>
              <p:nvPr/>
            </p:nvSpPr>
            <p:spPr bwMode="auto">
              <a:xfrm>
                <a:off x="1871" y="2891"/>
                <a:ext cx="87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38 w 42041"/>
                  <a:gd name="T1" fmla="*/ 24039 h 24039"/>
                  <a:gd name="T2" fmla="*/ 42041 w 42041"/>
                  <a:gd name="T3" fmla="*/ 14620 h 24039"/>
                  <a:gd name="T4" fmla="*/ 21600 w 42041"/>
                  <a:gd name="T5" fmla="*/ 21600 h 24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41" h="24039" fill="none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39" y="-1"/>
                      <a:pt x="39055" y="5876"/>
                      <a:pt x="42041" y="14619"/>
                    </a:cubicBezTo>
                  </a:path>
                  <a:path w="42041" h="24039" stroke="0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39" y="-1"/>
                      <a:pt x="39055" y="5876"/>
                      <a:pt x="42041" y="1461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7" name="Freeform 69"/>
              <p:cNvSpPr>
                <a:spLocks/>
              </p:cNvSpPr>
              <p:nvPr/>
            </p:nvSpPr>
            <p:spPr bwMode="auto">
              <a:xfrm>
                <a:off x="1868" y="2891"/>
                <a:ext cx="54" cy="104"/>
              </a:xfrm>
              <a:custGeom>
                <a:avLst/>
                <a:gdLst/>
                <a:ahLst/>
                <a:cxnLst>
                  <a:cxn ang="0">
                    <a:pos x="3" y="96"/>
                  </a:cxn>
                  <a:cxn ang="0">
                    <a:pos x="0" y="82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6" y="42"/>
                  </a:cxn>
                  <a:cxn ang="0">
                    <a:pos x="12" y="29"/>
                  </a:cxn>
                  <a:cxn ang="0">
                    <a:pos x="21" y="17"/>
                  </a:cxn>
                  <a:cxn ang="0">
                    <a:pos x="31" y="7"/>
                  </a:cxn>
                  <a:cxn ang="0">
                    <a:pos x="41" y="0"/>
                  </a:cxn>
                  <a:cxn ang="0">
                    <a:pos x="107" y="112"/>
                  </a:cxn>
                  <a:cxn ang="0">
                    <a:pos x="95" y="119"/>
                  </a:cxn>
                  <a:cxn ang="0">
                    <a:pos x="87" y="127"/>
                  </a:cxn>
                  <a:cxn ang="0">
                    <a:pos x="79" y="135"/>
                  </a:cxn>
                  <a:cxn ang="0">
                    <a:pos x="73" y="145"/>
                  </a:cxn>
                  <a:cxn ang="0">
                    <a:pos x="66" y="163"/>
                  </a:cxn>
                  <a:cxn ang="0">
                    <a:pos x="62" y="187"/>
                  </a:cxn>
                  <a:cxn ang="0">
                    <a:pos x="62" y="207"/>
                  </a:cxn>
                  <a:cxn ang="0">
                    <a:pos x="3" y="96"/>
                  </a:cxn>
                </a:cxnLst>
                <a:rect l="0" t="0" r="r" b="b"/>
                <a:pathLst>
                  <a:path w="107" h="207">
                    <a:moveTo>
                      <a:pt x="3" y="96"/>
                    </a:moveTo>
                    <a:lnTo>
                      <a:pt x="0" y="82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6" y="42"/>
                    </a:lnTo>
                    <a:lnTo>
                      <a:pt x="12" y="29"/>
                    </a:lnTo>
                    <a:lnTo>
                      <a:pt x="21" y="17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107" y="112"/>
                    </a:lnTo>
                    <a:lnTo>
                      <a:pt x="95" y="119"/>
                    </a:lnTo>
                    <a:lnTo>
                      <a:pt x="87" y="127"/>
                    </a:lnTo>
                    <a:lnTo>
                      <a:pt x="79" y="135"/>
                    </a:lnTo>
                    <a:lnTo>
                      <a:pt x="73" y="145"/>
                    </a:lnTo>
                    <a:lnTo>
                      <a:pt x="66" y="163"/>
                    </a:lnTo>
                    <a:lnTo>
                      <a:pt x="62" y="187"/>
                    </a:lnTo>
                    <a:lnTo>
                      <a:pt x="62" y="207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Arc 70"/>
              <p:cNvSpPr>
                <a:spLocks/>
              </p:cNvSpPr>
              <p:nvPr/>
            </p:nvSpPr>
            <p:spPr bwMode="auto">
              <a:xfrm>
                <a:off x="1869" y="2888"/>
                <a:ext cx="44" cy="49"/>
              </a:xfrm>
              <a:custGeom>
                <a:avLst/>
                <a:gdLst>
                  <a:gd name="G0" fmla="+- 21600 0 0"/>
                  <a:gd name="G1" fmla="+- 20077 0 0"/>
                  <a:gd name="G2" fmla="+- 21600 0 0"/>
                  <a:gd name="T0" fmla="*/ 789 w 21600"/>
                  <a:gd name="T1" fmla="*/ 25860 h 25860"/>
                  <a:gd name="T2" fmla="*/ 13632 w 21600"/>
                  <a:gd name="T3" fmla="*/ 0 h 25860"/>
                  <a:gd name="T4" fmla="*/ 21600 w 21600"/>
                  <a:gd name="T5" fmla="*/ 20077 h 25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860" fill="none" extrusionOk="0">
                    <a:moveTo>
                      <a:pt x="788" y="25860"/>
                    </a:moveTo>
                    <a:cubicBezTo>
                      <a:pt x="265" y="23976"/>
                      <a:pt x="0" y="22031"/>
                      <a:pt x="0" y="20077"/>
                    </a:cubicBezTo>
                    <a:cubicBezTo>
                      <a:pt x="-1" y="11223"/>
                      <a:pt x="5402" y="3266"/>
                      <a:pt x="13632" y="0"/>
                    </a:cubicBezTo>
                  </a:path>
                  <a:path w="21600" h="25860" stroke="0" extrusionOk="0">
                    <a:moveTo>
                      <a:pt x="788" y="25860"/>
                    </a:moveTo>
                    <a:cubicBezTo>
                      <a:pt x="265" y="23976"/>
                      <a:pt x="0" y="22031"/>
                      <a:pt x="0" y="20077"/>
                    </a:cubicBezTo>
                    <a:cubicBezTo>
                      <a:pt x="-1" y="11223"/>
                      <a:pt x="5402" y="3266"/>
                      <a:pt x="13632" y="0"/>
                    </a:cubicBezTo>
                    <a:lnTo>
                      <a:pt x="21600" y="20077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Arc 71"/>
              <p:cNvSpPr>
                <a:spLocks/>
              </p:cNvSpPr>
              <p:nvPr/>
            </p:nvSpPr>
            <p:spPr bwMode="auto">
              <a:xfrm>
                <a:off x="1900" y="2942"/>
                <a:ext cx="86" cy="5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72 w 42207"/>
                  <a:gd name="T1" fmla="*/ 26947 h 26947"/>
                  <a:gd name="T2" fmla="*/ 42207 w 42207"/>
                  <a:gd name="T3" fmla="*/ 15127 h 26947"/>
                  <a:gd name="T4" fmla="*/ 21600 w 42207"/>
                  <a:gd name="T5" fmla="*/ 21600 h 26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07" h="26947" fill="none" extrusionOk="0">
                    <a:moveTo>
                      <a:pt x="672" y="26946"/>
                    </a:moveTo>
                    <a:cubicBezTo>
                      <a:pt x="225" y="25199"/>
                      <a:pt x="0" y="23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35" y="-1"/>
                      <a:pt x="39379" y="6124"/>
                      <a:pt x="42207" y="15126"/>
                    </a:cubicBezTo>
                  </a:path>
                  <a:path w="42207" h="26947" stroke="0" extrusionOk="0">
                    <a:moveTo>
                      <a:pt x="672" y="26946"/>
                    </a:moveTo>
                    <a:cubicBezTo>
                      <a:pt x="225" y="25199"/>
                      <a:pt x="0" y="234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035" y="-1"/>
                      <a:pt x="39379" y="6124"/>
                      <a:pt x="42207" y="1512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1903" y="2950"/>
                <a:ext cx="91" cy="59"/>
                <a:chOff x="1903" y="2950"/>
                <a:chExt cx="91" cy="59"/>
              </a:xfrm>
            </p:grpSpPr>
            <p:grpSp>
              <p:nvGrpSpPr>
                <p:cNvPr id="14" name="Group 73"/>
                <p:cNvGrpSpPr>
                  <a:grpSpLocks/>
                </p:cNvGrpSpPr>
                <p:nvPr/>
              </p:nvGrpSpPr>
              <p:grpSpPr bwMode="auto">
                <a:xfrm>
                  <a:off x="1903" y="2950"/>
                  <a:ext cx="87" cy="50"/>
                  <a:chOff x="1903" y="2950"/>
                  <a:chExt cx="87" cy="50"/>
                </a:xfrm>
              </p:grpSpPr>
              <p:sp>
                <p:nvSpPr>
                  <p:cNvPr id="53322" name="Arc 74"/>
                  <p:cNvSpPr>
                    <a:spLocks/>
                  </p:cNvSpPr>
                  <p:nvPr/>
                </p:nvSpPr>
                <p:spPr bwMode="auto">
                  <a:xfrm>
                    <a:off x="1903" y="2950"/>
                    <a:ext cx="87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528"/>
                      <a:gd name="T1" fmla="*/ 26441 h 26441"/>
                      <a:gd name="T2" fmla="*/ 42528 w 42528"/>
                      <a:gd name="T3" fmla="*/ 16253 h 26441"/>
                      <a:gd name="T4" fmla="*/ 21600 w 42528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23" name="Arc 75"/>
                  <p:cNvSpPr>
                    <a:spLocks/>
                  </p:cNvSpPr>
                  <p:nvPr/>
                </p:nvSpPr>
                <p:spPr bwMode="auto">
                  <a:xfrm>
                    <a:off x="1903" y="2955"/>
                    <a:ext cx="44" cy="45"/>
                  </a:xfrm>
                  <a:custGeom>
                    <a:avLst/>
                    <a:gdLst>
                      <a:gd name="G0" fmla="+- 21600 0 0"/>
                      <a:gd name="G1" fmla="+- 18978 0 0"/>
                      <a:gd name="G2" fmla="+- 21600 0 0"/>
                      <a:gd name="T0" fmla="*/ 549 w 21600"/>
                      <a:gd name="T1" fmla="*/ 23819 h 23819"/>
                      <a:gd name="T2" fmla="*/ 11285 w 21600"/>
                      <a:gd name="T3" fmla="*/ 0 h 23819"/>
                      <a:gd name="T4" fmla="*/ 21600 w 21600"/>
                      <a:gd name="T5" fmla="*/ 18978 h 238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819" fill="none" extrusionOk="0">
                        <a:moveTo>
                          <a:pt x="549" y="23818"/>
                        </a:moveTo>
                        <a:cubicBezTo>
                          <a:pt x="184" y="22231"/>
                          <a:pt x="0" y="20607"/>
                          <a:pt x="0" y="18978"/>
                        </a:cubicBezTo>
                        <a:cubicBezTo>
                          <a:pt x="-1" y="11062"/>
                          <a:pt x="4330" y="3780"/>
                          <a:pt x="11285" y="0"/>
                        </a:cubicBezTo>
                      </a:path>
                      <a:path w="21600" h="23819" stroke="0" extrusionOk="0">
                        <a:moveTo>
                          <a:pt x="549" y="23818"/>
                        </a:moveTo>
                        <a:cubicBezTo>
                          <a:pt x="184" y="22231"/>
                          <a:pt x="0" y="20607"/>
                          <a:pt x="0" y="18978"/>
                        </a:cubicBezTo>
                        <a:cubicBezTo>
                          <a:pt x="-1" y="11062"/>
                          <a:pt x="4330" y="3780"/>
                          <a:pt x="11285" y="0"/>
                        </a:cubicBezTo>
                        <a:lnTo>
                          <a:pt x="21600" y="1897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24" name="Arc 76"/>
                  <p:cNvSpPr>
                    <a:spLocks/>
                  </p:cNvSpPr>
                  <p:nvPr/>
                </p:nvSpPr>
                <p:spPr bwMode="auto">
                  <a:xfrm>
                    <a:off x="1904" y="2950"/>
                    <a:ext cx="85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7 w 42375"/>
                      <a:gd name="T1" fmla="*/ 26389 h 26389"/>
                      <a:gd name="T2" fmla="*/ 42375 w 42375"/>
                      <a:gd name="T3" fmla="*/ 15686 h 26389"/>
                      <a:gd name="T4" fmla="*/ 21600 w 42375"/>
                      <a:gd name="T5" fmla="*/ 21600 h 26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375" h="26389" fill="none" extrusionOk="0">
                        <a:moveTo>
                          <a:pt x="537" y="26388"/>
                        </a:moveTo>
                        <a:cubicBezTo>
                          <a:pt x="180" y="24817"/>
                          <a:pt x="0" y="2321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51" y="-1"/>
                          <a:pt x="39732" y="6403"/>
                          <a:pt x="42374" y="15686"/>
                        </a:cubicBezTo>
                      </a:path>
                      <a:path w="42375" h="26389" stroke="0" extrusionOk="0">
                        <a:moveTo>
                          <a:pt x="537" y="26388"/>
                        </a:moveTo>
                        <a:cubicBezTo>
                          <a:pt x="180" y="24817"/>
                          <a:pt x="0" y="2321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251" y="-1"/>
                          <a:pt x="39732" y="6403"/>
                          <a:pt x="42374" y="1568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25" name="Arc 77"/>
                <p:cNvSpPr>
                  <a:spLocks/>
                </p:cNvSpPr>
                <p:nvPr/>
              </p:nvSpPr>
              <p:spPr bwMode="auto">
                <a:xfrm>
                  <a:off x="1908" y="2959"/>
                  <a:ext cx="86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49 w 42394"/>
                    <a:gd name="T1" fmla="*/ 26441 h 26441"/>
                    <a:gd name="T2" fmla="*/ 42394 w 42394"/>
                    <a:gd name="T3" fmla="*/ 15755 h 26441"/>
                    <a:gd name="T4" fmla="*/ 21600 w 42394"/>
                    <a:gd name="T5" fmla="*/ 21600 h 26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394" h="26441" fill="none" extrusionOk="0">
                      <a:moveTo>
                        <a:pt x="549" y="26440"/>
                      </a:moveTo>
                      <a:cubicBezTo>
                        <a:pt x="184" y="24853"/>
                        <a:pt x="0" y="232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8" y="-1"/>
                        <a:pt x="39775" y="6437"/>
                        <a:pt x="42394" y="15754"/>
                      </a:cubicBezTo>
                    </a:path>
                    <a:path w="42394" h="26441" stroke="0" extrusionOk="0">
                      <a:moveTo>
                        <a:pt x="549" y="26440"/>
                      </a:moveTo>
                      <a:cubicBezTo>
                        <a:pt x="184" y="24853"/>
                        <a:pt x="0" y="232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278" y="-1"/>
                        <a:pt x="39775" y="6437"/>
                        <a:pt x="42394" y="15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8"/>
              <p:cNvGrpSpPr>
                <a:grpSpLocks/>
              </p:cNvGrpSpPr>
              <p:nvPr/>
            </p:nvGrpSpPr>
            <p:grpSpPr bwMode="auto">
              <a:xfrm>
                <a:off x="1912" y="2967"/>
                <a:ext cx="91" cy="59"/>
                <a:chOff x="1912" y="2967"/>
                <a:chExt cx="91" cy="59"/>
              </a:xfrm>
            </p:grpSpPr>
            <p:grpSp>
              <p:nvGrpSpPr>
                <p:cNvPr id="16" name="Group 79"/>
                <p:cNvGrpSpPr>
                  <a:grpSpLocks/>
                </p:cNvGrpSpPr>
                <p:nvPr/>
              </p:nvGrpSpPr>
              <p:grpSpPr bwMode="auto">
                <a:xfrm>
                  <a:off x="1912" y="2967"/>
                  <a:ext cx="87" cy="50"/>
                  <a:chOff x="1912" y="2967"/>
                  <a:chExt cx="87" cy="50"/>
                </a:xfrm>
              </p:grpSpPr>
              <p:sp>
                <p:nvSpPr>
                  <p:cNvPr id="53328" name="Arc 80"/>
                  <p:cNvSpPr>
                    <a:spLocks/>
                  </p:cNvSpPr>
                  <p:nvPr/>
                </p:nvSpPr>
                <p:spPr bwMode="auto">
                  <a:xfrm>
                    <a:off x="1912" y="2967"/>
                    <a:ext cx="86" cy="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09 w 42511"/>
                      <a:gd name="T1" fmla="*/ 25783 h 25783"/>
                      <a:gd name="T2" fmla="*/ 42511 w 42511"/>
                      <a:gd name="T3" fmla="*/ 16189 h 25783"/>
                      <a:gd name="T4" fmla="*/ 21600 w 42511"/>
                      <a:gd name="T5" fmla="*/ 21600 h 25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11" h="25783" fill="none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</a:path>
                      <a:path w="42511" h="25783" stroke="0" extrusionOk="0">
                        <a:moveTo>
                          <a:pt x="408" y="25783"/>
                        </a:moveTo>
                        <a:cubicBezTo>
                          <a:pt x="136" y="24405"/>
                          <a:pt x="0" y="2300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45" y="-1"/>
                          <a:pt x="40044" y="6657"/>
                          <a:pt x="42511" y="1618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29" name="Arc 81"/>
                  <p:cNvSpPr>
                    <a:spLocks/>
                  </p:cNvSpPr>
                  <p:nvPr/>
                </p:nvSpPr>
                <p:spPr bwMode="auto">
                  <a:xfrm>
                    <a:off x="1912" y="2972"/>
                    <a:ext cx="44" cy="44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409 w 21600"/>
                      <a:gd name="T1" fmla="*/ 23111 h 23111"/>
                      <a:gd name="T2" fmla="*/ 11193 w 21600"/>
                      <a:gd name="T3" fmla="*/ 0 h 23111"/>
                      <a:gd name="T4" fmla="*/ 21600 w 21600"/>
                      <a:gd name="T5" fmla="*/ 18928 h 23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11" fill="none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3111" stroke="0" extrusionOk="0">
                        <a:moveTo>
                          <a:pt x="408" y="23111"/>
                        </a:moveTo>
                        <a:cubicBezTo>
                          <a:pt x="136" y="21733"/>
                          <a:pt x="0" y="20332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30" name="Arc 82"/>
                  <p:cNvSpPr>
                    <a:spLocks/>
                  </p:cNvSpPr>
                  <p:nvPr/>
                </p:nvSpPr>
                <p:spPr bwMode="auto">
                  <a:xfrm>
                    <a:off x="1912" y="2967"/>
                    <a:ext cx="87" cy="5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49 w 42528"/>
                      <a:gd name="T1" fmla="*/ 26441 h 26441"/>
                      <a:gd name="T2" fmla="*/ 42528 w 42528"/>
                      <a:gd name="T3" fmla="*/ 16253 h 26441"/>
                      <a:gd name="T4" fmla="*/ 21600 w 42528"/>
                      <a:gd name="T5" fmla="*/ 21600 h 26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8" h="26441" fill="none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</a:path>
                      <a:path w="42528" h="26441" stroke="0" extrusionOk="0">
                        <a:moveTo>
                          <a:pt x="549" y="26440"/>
                        </a:moveTo>
                        <a:cubicBezTo>
                          <a:pt x="184" y="24853"/>
                          <a:pt x="0" y="232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69" y="-1"/>
                          <a:pt x="40084" y="6690"/>
                          <a:pt x="42527" y="162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31" name="Arc 83"/>
                <p:cNvSpPr>
                  <a:spLocks/>
                </p:cNvSpPr>
                <p:nvPr/>
              </p:nvSpPr>
              <p:spPr bwMode="auto">
                <a:xfrm>
                  <a:off x="1917" y="2976"/>
                  <a:ext cx="86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14 w 42511"/>
                    <a:gd name="T1" fmla="*/ 26283 h 26283"/>
                    <a:gd name="T2" fmla="*/ 42511 w 42511"/>
                    <a:gd name="T3" fmla="*/ 16189 h 26283"/>
                    <a:gd name="T4" fmla="*/ 21600 w 42511"/>
                    <a:gd name="T5" fmla="*/ 21600 h 26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11" h="26283" fill="none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</a:path>
                    <a:path w="42511" h="26283" stroke="0" extrusionOk="0">
                      <a:moveTo>
                        <a:pt x="513" y="26283"/>
                      </a:moveTo>
                      <a:cubicBezTo>
                        <a:pt x="172" y="24745"/>
                        <a:pt x="0" y="2317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>
                <a:off x="1921" y="2983"/>
                <a:ext cx="86" cy="49"/>
                <a:chOff x="1921" y="2983"/>
                <a:chExt cx="86" cy="49"/>
              </a:xfrm>
            </p:grpSpPr>
            <p:sp>
              <p:nvSpPr>
                <p:cNvPr id="53333" name="Arc 85"/>
                <p:cNvSpPr>
                  <a:spLocks/>
                </p:cNvSpPr>
                <p:nvPr/>
              </p:nvSpPr>
              <p:spPr bwMode="auto">
                <a:xfrm>
                  <a:off x="1921" y="2983"/>
                  <a:ext cx="86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09 w 42663"/>
                    <a:gd name="T1" fmla="*/ 25783 h 25783"/>
                    <a:gd name="T2" fmla="*/ 42663 w 42663"/>
                    <a:gd name="T3" fmla="*/ 16811 h 25783"/>
                    <a:gd name="T4" fmla="*/ 21600 w 42663"/>
                    <a:gd name="T5" fmla="*/ 21600 h 25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3" h="25783" fill="none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84" y="-1"/>
                        <a:pt x="40426" y="6977"/>
                        <a:pt x="42662" y="16811"/>
                      </a:cubicBezTo>
                    </a:path>
                    <a:path w="42663" h="25783" stroke="0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84" y="-1"/>
                        <a:pt x="40426" y="6977"/>
                        <a:pt x="42662" y="1681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4" name="Arc 86"/>
                <p:cNvSpPr>
                  <a:spLocks/>
                </p:cNvSpPr>
                <p:nvPr/>
              </p:nvSpPr>
              <p:spPr bwMode="auto">
                <a:xfrm>
                  <a:off x="1921" y="2988"/>
                  <a:ext cx="44" cy="44"/>
                </a:xfrm>
                <a:custGeom>
                  <a:avLst/>
                  <a:gdLst>
                    <a:gd name="G0" fmla="+- 21600 0 0"/>
                    <a:gd name="G1" fmla="+- 18928 0 0"/>
                    <a:gd name="G2" fmla="+- 21600 0 0"/>
                    <a:gd name="T0" fmla="*/ 409 w 21600"/>
                    <a:gd name="T1" fmla="*/ 23111 h 23111"/>
                    <a:gd name="T2" fmla="*/ 11193 w 21600"/>
                    <a:gd name="T3" fmla="*/ 0 h 23111"/>
                    <a:gd name="T4" fmla="*/ 21600 w 21600"/>
                    <a:gd name="T5" fmla="*/ 18928 h 23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3111" fill="none" extrusionOk="0">
                      <a:moveTo>
                        <a:pt x="408" y="23111"/>
                      </a:moveTo>
                      <a:cubicBezTo>
                        <a:pt x="136" y="21733"/>
                        <a:pt x="0" y="20332"/>
                        <a:pt x="0" y="18928"/>
                      </a:cubicBezTo>
                      <a:cubicBezTo>
                        <a:pt x="-1" y="11049"/>
                        <a:pt x="4289" y="3796"/>
                        <a:pt x="11193" y="0"/>
                      </a:cubicBezTo>
                    </a:path>
                    <a:path w="21600" h="23111" stroke="0" extrusionOk="0">
                      <a:moveTo>
                        <a:pt x="408" y="23111"/>
                      </a:moveTo>
                      <a:cubicBezTo>
                        <a:pt x="136" y="21733"/>
                        <a:pt x="0" y="20332"/>
                        <a:pt x="0" y="18928"/>
                      </a:cubicBezTo>
                      <a:cubicBezTo>
                        <a:pt x="-1" y="11049"/>
                        <a:pt x="4289" y="3796"/>
                        <a:pt x="11193" y="0"/>
                      </a:cubicBezTo>
                      <a:lnTo>
                        <a:pt x="21600" y="18928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87"/>
              <p:cNvGrpSpPr>
                <a:grpSpLocks/>
              </p:cNvGrpSpPr>
              <p:nvPr/>
            </p:nvGrpSpPr>
            <p:grpSpPr bwMode="auto">
              <a:xfrm>
                <a:off x="1921" y="2983"/>
                <a:ext cx="91" cy="58"/>
                <a:chOff x="1921" y="2983"/>
                <a:chExt cx="91" cy="58"/>
              </a:xfrm>
            </p:grpSpPr>
            <p:sp>
              <p:nvSpPr>
                <p:cNvPr id="53336" name="Arc 88"/>
                <p:cNvSpPr>
                  <a:spLocks/>
                </p:cNvSpPr>
                <p:nvPr/>
              </p:nvSpPr>
              <p:spPr bwMode="auto">
                <a:xfrm>
                  <a:off x="1921" y="2983"/>
                  <a:ext cx="87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8 w 42528"/>
                    <a:gd name="T1" fmla="*/ 25926 h 25926"/>
                    <a:gd name="T2" fmla="*/ 42528 w 42528"/>
                    <a:gd name="T3" fmla="*/ 16253 h 25926"/>
                    <a:gd name="T4" fmla="*/ 21600 w 42528"/>
                    <a:gd name="T5" fmla="*/ 21600 h 25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28" h="25926" fill="none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</a:path>
                    <a:path w="42528" h="25926" stroke="0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7" name="Arc 89"/>
                <p:cNvSpPr>
                  <a:spLocks/>
                </p:cNvSpPr>
                <p:nvPr/>
              </p:nvSpPr>
              <p:spPr bwMode="auto">
                <a:xfrm>
                  <a:off x="1926" y="2992"/>
                  <a:ext cx="86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09 w 42511"/>
                    <a:gd name="T1" fmla="*/ 25783 h 25783"/>
                    <a:gd name="T2" fmla="*/ 42511 w 42511"/>
                    <a:gd name="T3" fmla="*/ 16189 h 25783"/>
                    <a:gd name="T4" fmla="*/ 21600 w 42511"/>
                    <a:gd name="T5" fmla="*/ 21600 h 25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11" h="25783" fill="none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</a:path>
                    <a:path w="42511" h="25783" stroke="0" extrusionOk="0">
                      <a:moveTo>
                        <a:pt x="408" y="25783"/>
                      </a:moveTo>
                      <a:cubicBezTo>
                        <a:pt x="136" y="24405"/>
                        <a:pt x="0" y="2300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45" y="-1"/>
                        <a:pt x="40044" y="6657"/>
                        <a:pt x="42511" y="1618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90"/>
              <p:cNvGrpSpPr>
                <a:grpSpLocks/>
              </p:cNvGrpSpPr>
              <p:nvPr/>
            </p:nvGrpSpPr>
            <p:grpSpPr bwMode="auto">
              <a:xfrm>
                <a:off x="1871" y="2910"/>
                <a:ext cx="283" cy="406"/>
                <a:chOff x="1871" y="2910"/>
                <a:chExt cx="283" cy="406"/>
              </a:xfrm>
            </p:grpSpPr>
            <p:sp>
              <p:nvSpPr>
                <p:cNvPr id="53339" name="Line 91"/>
                <p:cNvSpPr>
                  <a:spLocks noChangeShapeType="1"/>
                </p:cNvSpPr>
                <p:nvPr/>
              </p:nvSpPr>
              <p:spPr bwMode="auto">
                <a:xfrm>
                  <a:off x="1953" y="2910"/>
                  <a:ext cx="201" cy="36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Line 92"/>
                <p:cNvSpPr>
                  <a:spLocks noChangeShapeType="1"/>
                </p:cNvSpPr>
                <p:nvPr/>
              </p:nvSpPr>
              <p:spPr bwMode="auto">
                <a:xfrm>
                  <a:off x="1871" y="2939"/>
                  <a:ext cx="201" cy="37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93"/>
              <p:cNvGrpSpPr>
                <a:grpSpLocks/>
              </p:cNvGrpSpPr>
              <p:nvPr/>
            </p:nvGrpSpPr>
            <p:grpSpPr bwMode="auto">
              <a:xfrm>
                <a:off x="1930" y="2999"/>
                <a:ext cx="91" cy="58"/>
                <a:chOff x="1930" y="2999"/>
                <a:chExt cx="91" cy="58"/>
              </a:xfrm>
            </p:grpSpPr>
            <p:grpSp>
              <p:nvGrpSpPr>
                <p:cNvPr id="21" name="Group 94"/>
                <p:cNvGrpSpPr>
                  <a:grpSpLocks/>
                </p:cNvGrpSpPr>
                <p:nvPr/>
              </p:nvGrpSpPr>
              <p:grpSpPr bwMode="auto">
                <a:xfrm>
                  <a:off x="1930" y="2999"/>
                  <a:ext cx="86" cy="48"/>
                  <a:chOff x="1930" y="2999"/>
                  <a:chExt cx="86" cy="48"/>
                </a:xfrm>
              </p:grpSpPr>
              <p:sp>
                <p:nvSpPr>
                  <p:cNvPr id="53343" name="Arc 95"/>
                  <p:cNvSpPr>
                    <a:spLocks/>
                  </p:cNvSpPr>
                  <p:nvPr/>
                </p:nvSpPr>
                <p:spPr bwMode="auto">
                  <a:xfrm>
                    <a:off x="1930" y="2999"/>
                    <a:ext cx="86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5 w 42663"/>
                      <a:gd name="T1" fmla="*/ 25276 h 25276"/>
                      <a:gd name="T2" fmla="*/ 42663 w 42663"/>
                      <a:gd name="T3" fmla="*/ 16811 h 25276"/>
                      <a:gd name="T4" fmla="*/ 21600 w 42663"/>
                      <a:gd name="T5" fmla="*/ 21600 h 25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63" h="25276" fill="none" extrusionOk="0">
                        <a:moveTo>
                          <a:pt x="315" y="25275"/>
                        </a:moveTo>
                        <a:cubicBezTo>
                          <a:pt x="105" y="24061"/>
                          <a:pt x="0" y="2283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</a:path>
                      <a:path w="42663" h="25276" stroke="0" extrusionOk="0">
                        <a:moveTo>
                          <a:pt x="315" y="25275"/>
                        </a:moveTo>
                        <a:cubicBezTo>
                          <a:pt x="105" y="24061"/>
                          <a:pt x="0" y="2283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84" y="-1"/>
                          <a:pt x="40426" y="6977"/>
                          <a:pt x="42662" y="1681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44" name="Arc 96"/>
                  <p:cNvSpPr>
                    <a:spLocks/>
                  </p:cNvSpPr>
                  <p:nvPr/>
                </p:nvSpPr>
                <p:spPr bwMode="auto">
                  <a:xfrm>
                    <a:off x="1930" y="3004"/>
                    <a:ext cx="44" cy="43"/>
                  </a:xfrm>
                  <a:custGeom>
                    <a:avLst/>
                    <a:gdLst>
                      <a:gd name="G0" fmla="+- 21600 0 0"/>
                      <a:gd name="G1" fmla="+- 18928 0 0"/>
                      <a:gd name="G2" fmla="+- 21600 0 0"/>
                      <a:gd name="T0" fmla="*/ 315 w 21600"/>
                      <a:gd name="T1" fmla="*/ 22604 h 22604"/>
                      <a:gd name="T2" fmla="*/ 11193 w 21600"/>
                      <a:gd name="T3" fmla="*/ 0 h 22604"/>
                      <a:gd name="T4" fmla="*/ 21600 w 21600"/>
                      <a:gd name="T5" fmla="*/ 18928 h 22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604" fill="none" extrusionOk="0">
                        <a:moveTo>
                          <a:pt x="315" y="22603"/>
                        </a:moveTo>
                        <a:cubicBezTo>
                          <a:pt x="105" y="21389"/>
                          <a:pt x="0" y="20160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</a:path>
                      <a:path w="21600" h="22604" stroke="0" extrusionOk="0">
                        <a:moveTo>
                          <a:pt x="315" y="22603"/>
                        </a:moveTo>
                        <a:cubicBezTo>
                          <a:pt x="105" y="21389"/>
                          <a:pt x="0" y="20160"/>
                          <a:pt x="0" y="18928"/>
                        </a:cubicBezTo>
                        <a:cubicBezTo>
                          <a:pt x="-1" y="11049"/>
                          <a:pt x="4289" y="3796"/>
                          <a:pt x="11193" y="0"/>
                        </a:cubicBezTo>
                        <a:lnTo>
                          <a:pt x="21600" y="1892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45" name="Arc 97"/>
                <p:cNvSpPr>
                  <a:spLocks/>
                </p:cNvSpPr>
                <p:nvPr/>
              </p:nvSpPr>
              <p:spPr bwMode="auto">
                <a:xfrm>
                  <a:off x="1930" y="2999"/>
                  <a:ext cx="87" cy="4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38 w 42651"/>
                    <a:gd name="T1" fmla="*/ 25926 h 25926"/>
                    <a:gd name="T2" fmla="*/ 42651 w 42651"/>
                    <a:gd name="T3" fmla="*/ 16759 h 25926"/>
                    <a:gd name="T4" fmla="*/ 21600 w 42651"/>
                    <a:gd name="T5" fmla="*/ 21600 h 25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51" h="25926" fill="none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64" y="-1"/>
                        <a:pt x="40394" y="6950"/>
                        <a:pt x="42650" y="16759"/>
                      </a:cubicBezTo>
                    </a:path>
                    <a:path w="42651" h="25926" stroke="0" extrusionOk="0">
                      <a:moveTo>
                        <a:pt x="437" y="25926"/>
                      </a:moveTo>
                      <a:cubicBezTo>
                        <a:pt x="146" y="24502"/>
                        <a:pt x="0" y="2305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64" y="-1"/>
                        <a:pt x="40394" y="6950"/>
                        <a:pt x="42650" y="1675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6" name="Arc 98"/>
                <p:cNvSpPr>
                  <a:spLocks/>
                </p:cNvSpPr>
                <p:nvPr/>
              </p:nvSpPr>
              <p:spPr bwMode="auto">
                <a:xfrm>
                  <a:off x="1934" y="3006"/>
                  <a:ext cx="87" cy="5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72 w 42528"/>
                    <a:gd name="T1" fmla="*/ 26947 h 26947"/>
                    <a:gd name="T2" fmla="*/ 42528 w 42528"/>
                    <a:gd name="T3" fmla="*/ 16253 h 26947"/>
                    <a:gd name="T4" fmla="*/ 21600 w 42528"/>
                    <a:gd name="T5" fmla="*/ 21600 h 26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28" h="26947" fill="none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</a:path>
                    <a:path w="42528" h="26947" stroke="0" extrusionOk="0">
                      <a:moveTo>
                        <a:pt x="672" y="26946"/>
                      </a:moveTo>
                      <a:cubicBezTo>
                        <a:pt x="225" y="25199"/>
                        <a:pt x="0" y="2340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69" y="-1"/>
                        <a:pt x="40084" y="6690"/>
                        <a:pt x="42527" y="1625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7" name="Freeform 99"/>
              <p:cNvSpPr>
                <a:spLocks/>
              </p:cNvSpPr>
              <p:nvPr/>
            </p:nvSpPr>
            <p:spPr bwMode="auto">
              <a:xfrm>
                <a:off x="1932" y="3008"/>
                <a:ext cx="174" cy="29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1" y="8"/>
                  </a:cxn>
                  <a:cxn ang="0">
                    <a:pos x="21" y="16"/>
                  </a:cxn>
                  <a:cxn ang="0">
                    <a:pos x="12" y="26"/>
                  </a:cxn>
                  <a:cxn ang="0">
                    <a:pos x="8" y="36"/>
                  </a:cxn>
                  <a:cxn ang="0">
                    <a:pos x="4" y="47"/>
                  </a:cxn>
                  <a:cxn ang="0">
                    <a:pos x="1" y="58"/>
                  </a:cxn>
                  <a:cxn ang="0">
                    <a:pos x="0" y="71"/>
                  </a:cxn>
                  <a:cxn ang="0">
                    <a:pos x="0" y="86"/>
                  </a:cxn>
                  <a:cxn ang="0">
                    <a:pos x="270" y="597"/>
                  </a:cxn>
                  <a:cxn ang="0">
                    <a:pos x="348" y="543"/>
                  </a:cxn>
                  <a:cxn ang="0">
                    <a:pos x="44" y="0"/>
                  </a:cxn>
                </a:cxnLst>
                <a:rect l="0" t="0" r="r" b="b"/>
                <a:pathLst>
                  <a:path w="348" h="597">
                    <a:moveTo>
                      <a:pt x="44" y="0"/>
                    </a:moveTo>
                    <a:lnTo>
                      <a:pt x="31" y="8"/>
                    </a:lnTo>
                    <a:lnTo>
                      <a:pt x="21" y="16"/>
                    </a:lnTo>
                    <a:lnTo>
                      <a:pt x="12" y="26"/>
                    </a:lnTo>
                    <a:lnTo>
                      <a:pt x="8" y="36"/>
                    </a:lnTo>
                    <a:lnTo>
                      <a:pt x="4" y="47"/>
                    </a:lnTo>
                    <a:lnTo>
                      <a:pt x="1" y="58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270" y="597"/>
                    </a:lnTo>
                    <a:lnTo>
                      <a:pt x="348" y="54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8" name="Oval 100"/>
              <p:cNvSpPr>
                <a:spLocks noChangeArrowheads="1"/>
              </p:cNvSpPr>
              <p:nvPr/>
            </p:nvSpPr>
            <p:spPr bwMode="auto">
              <a:xfrm>
                <a:off x="2069" y="3256"/>
                <a:ext cx="95" cy="91"/>
              </a:xfrm>
              <a:prstGeom prst="ellipse">
                <a:avLst/>
              </a:pr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49" name="Oval 101"/>
            <p:cNvSpPr>
              <a:spLocks noChangeArrowheads="1"/>
            </p:cNvSpPr>
            <p:nvPr/>
          </p:nvSpPr>
          <p:spPr bwMode="auto">
            <a:xfrm>
              <a:off x="1479" y="2409"/>
              <a:ext cx="577" cy="5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50" name="AutoShape 102"/>
          <p:cNvSpPr>
            <a:spLocks noChangeArrowheads="1"/>
          </p:cNvSpPr>
          <p:nvPr/>
        </p:nvSpPr>
        <p:spPr bwMode="auto">
          <a:xfrm>
            <a:off x="5562600" y="609600"/>
            <a:ext cx="449263" cy="463550"/>
          </a:xfrm>
          <a:prstGeom prst="can">
            <a:avLst>
              <a:gd name="adj" fmla="val 5159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1" name="Line 103"/>
          <p:cNvSpPr>
            <a:spLocks noChangeShapeType="1"/>
          </p:cNvSpPr>
          <p:nvPr/>
        </p:nvSpPr>
        <p:spPr bwMode="auto">
          <a:xfrm flipV="1">
            <a:off x="5486400" y="1066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2" name="Text Box 104"/>
          <p:cNvSpPr txBox="1">
            <a:spLocks noChangeArrowheads="1"/>
          </p:cNvSpPr>
          <p:nvPr/>
        </p:nvSpPr>
        <p:spPr bwMode="auto">
          <a:xfrm>
            <a:off x="157162" y="674687"/>
            <a:ext cx="306609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Ranking </a:t>
            </a:r>
            <a:r>
              <a:rPr lang="en-US" sz="2400" smtClean="0">
                <a:latin typeface="Times New Roman" pitchFamily="18" charset="0"/>
              </a:rPr>
              <a:t>by 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descending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relevance &amp; authority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22" name="Group 105"/>
          <p:cNvGrpSpPr>
            <a:grpSpLocks/>
          </p:cNvGrpSpPr>
          <p:nvPr/>
        </p:nvGrpSpPr>
        <p:grpSpPr bwMode="auto">
          <a:xfrm>
            <a:off x="304799" y="4093624"/>
            <a:ext cx="8382001" cy="2408407"/>
            <a:chOff x="237" y="2724"/>
            <a:chExt cx="5280" cy="1365"/>
          </a:xfrm>
        </p:grpSpPr>
        <p:grpSp>
          <p:nvGrpSpPr>
            <p:cNvPr id="23" name="Group 106"/>
            <p:cNvGrpSpPr>
              <a:grpSpLocks/>
            </p:cNvGrpSpPr>
            <p:nvPr/>
          </p:nvGrpSpPr>
          <p:grpSpPr bwMode="auto">
            <a:xfrm>
              <a:off x="285" y="2724"/>
              <a:ext cx="5232" cy="1308"/>
              <a:chOff x="285" y="3060"/>
              <a:chExt cx="5232" cy="1308"/>
            </a:xfrm>
          </p:grpSpPr>
          <p:sp>
            <p:nvSpPr>
              <p:cNvPr id="53355" name="Rectangle 107"/>
              <p:cNvSpPr>
                <a:spLocks noChangeArrowheads="1"/>
              </p:cNvSpPr>
              <p:nvPr/>
            </p:nvSpPr>
            <p:spPr bwMode="auto">
              <a:xfrm>
                <a:off x="297" y="3072"/>
                <a:ext cx="5220" cy="10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6" name="Text Box 108"/>
              <p:cNvSpPr txBox="1">
                <a:spLocks noChangeArrowheads="1"/>
              </p:cNvSpPr>
              <p:nvPr/>
            </p:nvSpPr>
            <p:spPr bwMode="auto">
              <a:xfrm>
                <a:off x="285" y="3060"/>
                <a:ext cx="5232" cy="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u="sng" dirty="0" smtClean="0">
                    <a:latin typeface="Times New Roman" pitchFamily="18" charset="0"/>
                  </a:rPr>
                  <a:t>Ranking functions:</a:t>
                </a:r>
              </a:p>
              <a:p>
                <a:pPr marL="342900" indent="-342900" eaLnBrk="0" hangingPunct="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Times New Roman" pitchFamily="18" charset="0"/>
                  </a:rPr>
                  <a:t>Low-dimensional queries (ad-hoc ranking, Web search):</a:t>
                </a:r>
              </a:p>
              <a:p>
                <a:pPr eaLnBrk="0" hangingPunct="0"/>
                <a:r>
                  <a:rPr lang="en-US" sz="2400" b="1" dirty="0" smtClean="0">
                    <a:latin typeface="Times New Roman" pitchFamily="18" charset="0"/>
                  </a:rPr>
                  <a:t>     </a:t>
                </a:r>
                <a:r>
                  <a:rPr lang="en-US" sz="2400" dirty="0" smtClean="0">
                    <a:latin typeface="Times New Roman" pitchFamily="18" charset="0"/>
                  </a:rPr>
                  <a:t>BM25(F), authority scores, recency, document structure, etc.</a:t>
                </a:r>
              </a:p>
              <a:p>
                <a:pPr marL="342900" indent="-342900" eaLnBrk="0" hangingPunct="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Times New Roman" pitchFamily="18" charset="0"/>
                  </a:rPr>
                  <a:t>High-dimensional queries (similarity search):</a:t>
                </a:r>
              </a:p>
              <a:p>
                <a:pPr eaLnBrk="0" hangingPunct="0"/>
                <a:r>
                  <a:rPr lang="en-US" sz="2400" dirty="0" smtClean="0">
                    <a:latin typeface="Times New Roman" pitchFamily="18" charset="0"/>
                  </a:rPr>
                  <a:t>     Cosine, Jaccard, Hamming on bitwise signatures, etc.</a:t>
                </a:r>
              </a:p>
              <a:p>
                <a:pPr eaLnBrk="0" hangingPunct="0"/>
                <a:r>
                  <a:rPr lang="en-US" sz="2400" b="1" dirty="0" smtClean="0">
                    <a:latin typeface="Times New Roman" pitchFamily="18" charset="0"/>
                  </a:rPr>
                  <a:t> </a:t>
                </a:r>
                <a:endParaRPr lang="en-US" sz="24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53357" name="Text Box 109"/>
            <p:cNvSpPr txBox="1">
              <a:spLocks noChangeArrowheads="1"/>
            </p:cNvSpPr>
            <p:nvPr/>
          </p:nvSpPr>
          <p:spPr bwMode="auto">
            <a:xfrm>
              <a:off x="237" y="3827"/>
              <a:ext cx="52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>
                  <a:latin typeface="Times New Roman" pitchFamily="18" charset="0"/>
                </a:rPr>
                <a:t>+ Dozens of more features employed by various search engines</a:t>
              </a:r>
              <a:endParaRPr lang="en-US" sz="2400" b="1" dirty="0">
                <a:latin typeface="Times New Roman" pitchFamily="18" charset="0"/>
              </a:endParaRPr>
            </a:p>
          </p:txBody>
        </p:sp>
      </p:grp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-32378" y="2752351"/>
            <a:ext cx="216597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Query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(set of weighted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features)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119" name="Object 40"/>
          <p:cNvGraphicFramePr>
            <a:graphicFrameLocks noChangeAspect="1"/>
          </p:cNvGraphicFramePr>
          <p:nvPr/>
        </p:nvGraphicFramePr>
        <p:xfrm>
          <a:off x="914400" y="2667000"/>
          <a:ext cx="1295400" cy="489080"/>
        </p:xfrm>
        <a:graphic>
          <a:graphicData uri="http://schemas.openxmlformats.org/presentationml/2006/ole">
            <p:oleObj spid="_x0000_s191501" name="Equation" r:id="rId3" imgW="1244600" imgH="469900" progId="Equation.3">
              <p:embed/>
            </p:oleObj>
          </a:graphicData>
        </a:graphic>
      </p:graphicFrame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Digression: Basic Hardware Considerations</a:t>
            </a:r>
            <a:endParaRPr lang="en-US" sz="36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4913" y="1124744"/>
            <a:ext cx="1174750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97063" y="2428082"/>
            <a:ext cx="990600" cy="79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78263" y="2428082"/>
            <a:ext cx="838200" cy="79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792663" y="3494882"/>
            <a:ext cx="685800" cy="792162"/>
          </a:xfrm>
          <a:prstGeom prst="can">
            <a:avLst>
              <a:gd name="adj" fmla="val 298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792663" y="4866482"/>
            <a:ext cx="701675" cy="742950"/>
          </a:xfrm>
          <a:prstGeom prst="can">
            <a:avLst>
              <a:gd name="adj" fmla="val 2982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772737" y="914400"/>
            <a:ext cx="2066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Typical</a:t>
            </a:r>
          </a:p>
          <a:p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930275" y="1656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211263" y="2123282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744663" y="181848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430463" y="212328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335463" y="212328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335463" y="3205957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4335463" y="3952082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335463" y="5247482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 rot="16200000">
            <a:off x="2631281" y="4044951"/>
            <a:ext cx="289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Secondary Storage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822950" y="1777425"/>
            <a:ext cx="4924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85800" y="1777425"/>
            <a:ext cx="4924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2574925" y="1302544"/>
            <a:ext cx="3666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 system (32–256 bits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@200–800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MHz)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06375" y="5778500"/>
            <a:ext cx="8899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TransferRate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(number of bits) x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clock rate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per clock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8</a:t>
            </a:r>
          </a:p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(bytes/sec)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6607175" y="3534569"/>
            <a:ext cx="685800" cy="790575"/>
          </a:xfrm>
          <a:prstGeom prst="can">
            <a:avLst>
              <a:gd name="adj" fmla="val 2980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607175" y="4906169"/>
            <a:ext cx="701675" cy="741363"/>
          </a:xfrm>
          <a:prstGeom prst="can">
            <a:avLst>
              <a:gd name="adj" fmla="val 2976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6149975" y="3244057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6149975" y="3991769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6149975" y="5287169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 rot="16200000">
            <a:off x="4667250" y="4231482"/>
            <a:ext cx="25574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Tertiary Storage</a:t>
            </a:r>
          </a:p>
        </p:txBody>
      </p:sp>
      <p:sp>
        <p:nvSpPr>
          <p:cNvPr id="35" name="Right Brace 34"/>
          <p:cNvSpPr>
            <a:spLocks/>
          </p:cNvSpPr>
          <p:nvPr/>
        </p:nvSpPr>
        <p:spPr bwMode="auto">
          <a:xfrm rot="5400000">
            <a:off x="7247731" y="5401470"/>
            <a:ext cx="211137" cy="1752600"/>
          </a:xfrm>
          <a:prstGeom prst="rightBrace">
            <a:avLst>
              <a:gd name="adj1" fmla="val 44982"/>
              <a:gd name="adj2" fmla="val 46056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50075" y="6329362"/>
            <a:ext cx="1203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typically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0532" y="2360701"/>
            <a:ext cx="1382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300 MB/s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(SATA-300)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683418"/>
            <a:ext cx="1516762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16 GB/s 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(64bit@2GHz)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7825" y="4144169"/>
            <a:ext cx="2200275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6,400 MB/s – 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12,800 MB/s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(DDR2, dual channel, 800MHz)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343151" y="914400"/>
            <a:ext cx="544512" cy="34131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181600" y="3099365"/>
            <a:ext cx="312738" cy="4352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Rectangle 41"/>
          <p:cNvSpPr/>
          <p:nvPr/>
        </p:nvSpPr>
        <p:spPr>
          <a:xfrm>
            <a:off x="379413" y="3124995"/>
            <a:ext cx="22002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3,200 MB/s 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(DDR-SDRAM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</a:rPr>
              <a:t>@200MHz)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433322" y="2824402"/>
            <a:ext cx="547878" cy="32599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3505199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dirty="0" smtClean="0"/>
              <a:t>Gordon Moore (Intel) anno 1965: 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“The density of integrated </a:t>
            </a:r>
          </a:p>
          <a:p>
            <a:pPr>
              <a:buNone/>
            </a:pPr>
            <a:r>
              <a:rPr lang="en-US" sz="3400" dirty="0" smtClean="0"/>
              <a:t>circuits (transistors) will </a:t>
            </a:r>
          </a:p>
          <a:p>
            <a:pPr>
              <a:buNone/>
            </a:pPr>
            <a:r>
              <a:rPr lang="en-US" sz="3400" dirty="0" smtClean="0"/>
              <a:t>double every 18 months!”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→ Has often been generalized to clock rates of CPUs, disk &amp; memory sizes, etc.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400" dirty="0" smtClean="0"/>
              <a:t>→ </a:t>
            </a:r>
            <a:r>
              <a:rPr lang="en-US" sz="3400" b="1" dirty="0" smtClean="0">
                <a:solidFill>
                  <a:srgbClr val="002060"/>
                </a:solidFill>
              </a:rPr>
              <a:t>Still holds today for   </a:t>
            </a:r>
          </a:p>
          <a:p>
            <a:pPr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      integrated circuits!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4363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  <a:defRPr/>
            </a:pPr>
            <a:endParaRPr lang="en-US" sz="2000" b="1" dirty="0">
              <a:solidFill>
                <a:srgbClr val="002060"/>
              </a:solidFill>
              <a:latin typeface="Tahoma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5443954" cy="48026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524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Source: http://en.wikipedia.org/wiki/Moore%27s_law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Modern View on Hardware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114800"/>
            <a:ext cx="30480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CPU-cache becomes primary storage!</a:t>
            </a:r>
          </a:p>
          <a:p>
            <a:r>
              <a:rPr lang="en-US" dirty="0" smtClean="0"/>
              <a:t>Main-memory becomes secondary storage!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29,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4913" y="1052512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57400" y="3048000"/>
            <a:ext cx="990600" cy="79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2400" y="2895600"/>
            <a:ext cx="838200" cy="79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875213" y="3846514"/>
            <a:ext cx="685800" cy="792162"/>
          </a:xfrm>
          <a:prstGeom prst="can">
            <a:avLst>
              <a:gd name="adj" fmla="val 298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875213" y="5218114"/>
            <a:ext cx="701675" cy="742950"/>
          </a:xfrm>
          <a:prstGeom prst="can">
            <a:avLst>
              <a:gd name="adj" fmla="val 2982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400800" y="760274"/>
            <a:ext cx="23134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Multi-core-</a:t>
            </a:r>
          </a:p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multi-CPU</a:t>
            </a:r>
          </a:p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219200" y="2736939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744663" y="17462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21063" y="2519064"/>
            <a:ext cx="0" cy="2241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418013" y="3686175"/>
            <a:ext cx="0" cy="21574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4418013" y="4303714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418013" y="5599114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 rot="16200000">
            <a:off x="2631281" y="4220368"/>
            <a:ext cx="289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Secondary Storage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822950" y="2286000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85800" y="2286000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263650" y="9906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339850" y="9144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416050" y="8382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CPU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277937" y="2057400"/>
            <a:ext cx="1008063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L1/L2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25146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881313" y="1052512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3421063" y="17462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940050" y="9906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016250" y="9144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092450" y="838200"/>
            <a:ext cx="117475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CPU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954337" y="2057400"/>
            <a:ext cx="1008063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L1/L2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4613768" y="1066800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744663" y="2519064"/>
            <a:ext cx="0" cy="2241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2251868" y="2875865"/>
            <a:ext cx="525463" cy="344269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4418013" y="2743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0775" y="3429000"/>
            <a:ext cx="40100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rgbClr val="002060"/>
                </a:solidFill>
                <a:latin typeface="Tahoma" pitchFamily="34" charset="0"/>
              </a:rPr>
              <a:t>CPU-to-L1-Cache: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</a:rPr>
              <a:t>3-5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</a:rPr>
              <a:t> cycles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initial latency, 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    then “burst” mode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00775" y="5297488"/>
            <a:ext cx="3270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rgbClr val="002060"/>
                </a:solidFill>
                <a:latin typeface="Tahoma" pitchFamily="34" charset="0"/>
              </a:rPr>
              <a:t>CPU-to-Main-Memory: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 ~200 cycles latency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00775" y="4498755"/>
            <a:ext cx="40100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 smtClean="0">
                <a:solidFill>
                  <a:srgbClr val="002060"/>
                </a:solidFill>
                <a:latin typeface="Tahoma" pitchFamily="34" charset="0"/>
              </a:rPr>
              <a:t>CPU-to-L2-Cache</a:t>
            </a:r>
            <a:r>
              <a:rPr lang="en-US" sz="1800" u="sng" dirty="0">
                <a:solidFill>
                  <a:srgbClr val="002060"/>
                </a:solidFill>
                <a:latin typeface="Tahoma" pitchFamily="34" charset="0"/>
              </a:rPr>
              <a:t>: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</a:rPr>
              <a:t>15-20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</a:rPr>
              <a:t> cycles latency</a:t>
            </a:r>
            <a:endParaRPr lang="en-US" sz="18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2805</Words>
  <Application>Microsoft Office PowerPoint</Application>
  <PresentationFormat>On-screen Show (4:3)</PresentationFormat>
  <Paragraphs>746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Times New Roman</vt:lpstr>
      <vt:lpstr>Calibri</vt:lpstr>
      <vt:lpstr>Tahoma</vt:lpstr>
      <vt:lpstr>Wingdings</vt:lpstr>
      <vt:lpstr>Symbol</vt:lpstr>
      <vt:lpstr>Times</vt:lpstr>
      <vt:lpstr>Office Theme</vt:lpstr>
      <vt:lpstr>Equation</vt:lpstr>
      <vt:lpstr>Formel</vt:lpstr>
      <vt:lpstr>Chapter V: Indexing &amp; Searching</vt:lpstr>
      <vt:lpstr>Chapter V: Indexing &amp; Searching*</vt:lpstr>
      <vt:lpstr>V.1 Indexing</vt:lpstr>
      <vt:lpstr>Content Gathering and Indexing</vt:lpstr>
      <vt:lpstr>Vector Space Model for Relevance Ranking</vt:lpstr>
      <vt:lpstr>Combined Ranking with Content &amp; Links Structure</vt:lpstr>
      <vt:lpstr>Digression: Basic Hardware Considerations</vt:lpstr>
      <vt:lpstr>Moore’s Law</vt:lpstr>
      <vt:lpstr>More Modern View on Hardware</vt:lpstr>
      <vt:lpstr>Data Centers</vt:lpstr>
      <vt:lpstr>Different Query Types</vt:lpstr>
      <vt:lpstr>Indexing with Inverted Lists</vt:lpstr>
      <vt:lpstr>B+-Tree Index for Term Dictionary </vt:lpstr>
      <vt:lpstr>Inverted Index for Posting Lists</vt:lpstr>
      <vt:lpstr>Query Processing on Inverted Lists </vt:lpstr>
      <vt:lpstr>Index List Processing by Merge Join</vt:lpstr>
      <vt:lpstr>Index List Processing by Hash Join</vt:lpstr>
      <vt:lpstr>Index Construction and Updates</vt:lpstr>
      <vt:lpstr>Map-Reduce Parallelism for Index Building</vt:lpstr>
      <vt:lpstr>Map-Reduce Parallelism</vt:lpstr>
      <vt:lpstr>Map-Reduce Example  for Inverted Index Construction</vt:lpstr>
      <vt:lpstr>Challenge: Petabyte-Sort</vt:lpstr>
      <vt:lpstr>Index Caching</vt:lpstr>
      <vt:lpstr>Caching Strategies</vt:lpstr>
      <vt:lpstr>Distributed Indexing: Doc Partitioning</vt:lpstr>
      <vt:lpstr>Data, Workload &amp; Cost Parameters</vt:lpstr>
      <vt:lpstr>Back-of-the-Envelope Cost Model for Document-Partitioned Index (in RAM)           </vt:lpstr>
      <vt:lpstr>Distributed Indexing: Term Partitioning</vt:lpstr>
      <vt:lpstr>Back-of-the-Envelope Cost Model  for Term-Partitioned Index (on Disk)         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294</cp:revision>
  <dcterms:created xsi:type="dcterms:W3CDTF">2011-09-27T11:16:58Z</dcterms:created>
  <dcterms:modified xsi:type="dcterms:W3CDTF">2011-12-06T17:07:29Z</dcterms:modified>
</cp:coreProperties>
</file>