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43" r:id="rId2"/>
    <p:sldId id="406" r:id="rId3"/>
    <p:sldId id="345" r:id="rId4"/>
    <p:sldId id="346" r:id="rId5"/>
    <p:sldId id="407" r:id="rId6"/>
    <p:sldId id="347" r:id="rId7"/>
    <p:sldId id="348" r:id="rId8"/>
    <p:sldId id="422" r:id="rId9"/>
    <p:sldId id="349" r:id="rId10"/>
    <p:sldId id="350" r:id="rId11"/>
    <p:sldId id="408" r:id="rId12"/>
    <p:sldId id="351" r:id="rId13"/>
    <p:sldId id="352" r:id="rId14"/>
    <p:sldId id="410" r:id="rId15"/>
    <p:sldId id="412" r:id="rId16"/>
    <p:sldId id="413" r:id="rId17"/>
    <p:sldId id="414" r:id="rId18"/>
    <p:sldId id="415" r:id="rId19"/>
    <p:sldId id="448" r:id="rId20"/>
    <p:sldId id="353" r:id="rId21"/>
    <p:sldId id="355" r:id="rId22"/>
    <p:sldId id="354" r:id="rId23"/>
    <p:sldId id="356" r:id="rId24"/>
    <p:sldId id="357" r:id="rId25"/>
    <p:sldId id="428" r:id="rId26"/>
    <p:sldId id="358" r:id="rId27"/>
    <p:sldId id="388" r:id="rId28"/>
    <p:sldId id="423" r:id="rId29"/>
    <p:sldId id="424" r:id="rId30"/>
    <p:sldId id="425" r:id="rId31"/>
    <p:sldId id="426" r:id="rId32"/>
    <p:sldId id="427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18" r:id="rId45"/>
    <p:sldId id="419" r:id="rId46"/>
    <p:sldId id="420" r:id="rId47"/>
    <p:sldId id="369" r:id="rId48"/>
    <p:sldId id="370" r:id="rId49"/>
    <p:sldId id="445" r:id="rId50"/>
    <p:sldId id="372" r:id="rId51"/>
    <p:sldId id="429" r:id="rId52"/>
    <p:sldId id="437" r:id="rId53"/>
    <p:sldId id="439" r:id="rId54"/>
    <p:sldId id="440" r:id="rId55"/>
    <p:sldId id="441" r:id="rId56"/>
    <p:sldId id="443" r:id="rId57"/>
    <p:sldId id="436" r:id="rId58"/>
    <p:sldId id="430" r:id="rId59"/>
    <p:sldId id="431" r:id="rId60"/>
    <p:sldId id="432" r:id="rId61"/>
    <p:sldId id="444" r:id="rId62"/>
    <p:sldId id="447" r:id="rId63"/>
    <p:sldId id="446" r:id="rId64"/>
    <p:sldId id="435" r:id="rId65"/>
  </p:sldIdLst>
  <p:sldSz cx="9144000" cy="6858000" type="screen4x3"/>
  <p:notesSz cx="6797675" cy="9928225"/>
  <p:embeddedFontLst>
    <p:embeddedFont>
      <p:font typeface="Times" pitchFamily="18" charset="0"/>
      <p:regular r:id="rId68"/>
      <p:bold r:id="rId69"/>
      <p:italic r:id="rId70"/>
      <p:boldItalic r:id="rId71"/>
    </p:embeddedFont>
    <p:embeddedFont>
      <p:font typeface="Calibri" pitchFamily="34" charset="0"/>
      <p:regular r:id="rId72"/>
      <p:bold r:id="rId73"/>
      <p:italic r:id="rId74"/>
      <p:boldItalic r:id="rId75"/>
    </p:embeddedFont>
    <p:embeddedFont>
      <p:font typeface="굴림" charset="-127"/>
      <p:regular r:id="rId76"/>
    </p:embeddedFont>
    <p:embeddedFont>
      <p:font typeface="맑은 고딕" charset="-127"/>
      <p:regular r:id="rId77"/>
      <p:bold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6600"/>
    <a:srgbClr val="66FF33"/>
    <a:srgbClr val="33CC33"/>
    <a:srgbClr val="FFFFFF"/>
    <a:srgbClr val="C0504D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7010" autoAdjust="0"/>
  </p:normalViewPr>
  <p:slideViewPr>
    <p:cSldViewPr snapToGrid="0">
      <p:cViewPr varScale="1">
        <p:scale>
          <a:sx n="138" d="100"/>
          <a:sy n="138" d="100"/>
        </p:scale>
        <p:origin x="-9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7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SpotSigs-SigIR08\spotsigs-gold-trecwt10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4447562405763109E-2"/>
          <c:y val="0.47814361515501591"/>
          <c:w val="0.90081239180208128"/>
          <c:h val="0.30285469524643405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Sheet1!$C$479:$C$489</c:f>
              <c:strCach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&gt;100</c:v>
                </c:pt>
              </c:strCache>
            </c:strRef>
          </c:cat>
          <c:val>
            <c:numRef>
              <c:f>Sheet1!$B$479:$B$489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/>
        <c:gapWidth val="10"/>
        <c:axId val="51996928"/>
        <c:axId val="52359168"/>
      </c:barChart>
      <c:catAx>
        <c:axId val="51996928"/>
        <c:scaling>
          <c:orientation val="minMax"/>
        </c:scaling>
        <c:axPos val="b"/>
        <c:numFmt formatCode="General" sourceLinked="1"/>
        <c:tickLblPos val="nextTo"/>
        <c:txPr>
          <a:bodyPr rot="0" vert="horz" anchor="t" anchorCtr="0"/>
          <a:lstStyle/>
          <a:p>
            <a:pPr>
              <a:defRPr sz="1400" baseline="0"/>
            </a:pPr>
            <a:endParaRPr lang="en-US"/>
          </a:p>
        </c:txPr>
        <c:crossAx val="52359168"/>
        <c:crosses val="autoZero"/>
        <c:lblAlgn val="ctr"/>
        <c:lblOffset val="0"/>
      </c:catAx>
      <c:valAx>
        <c:axId val="52359168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51996928"/>
        <c:crosses val="autoZero"/>
        <c:crossBetween val="between"/>
        <c:majorUnit val="1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01986-6CE8-4ACB-8911-FC01CAB40618}" type="slidenum">
              <a:rPr lang="de-DE"/>
              <a:pPr/>
              <a:t>2</a:t>
            </a:fld>
            <a:endParaRPr lang="de-DE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DF8C5-F76D-4A21-BB7D-04E4437DBFF6}" type="slidenum">
              <a:rPr lang="de-DE"/>
              <a:pPr/>
              <a:t>13</a:t>
            </a:fld>
            <a:endParaRPr lang="de-DE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4FE2F-DE08-42F8-98AB-B84DF3B5498C}" type="slidenum">
              <a:rPr lang="de-DE"/>
              <a:pPr/>
              <a:t>20</a:t>
            </a:fld>
            <a:endParaRPr lang="de-DE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20192-3F1E-443B-9C66-1F792EC3AB55}" type="slidenum">
              <a:rPr lang="de-DE"/>
              <a:pPr/>
              <a:t>22</a:t>
            </a:fld>
            <a:endParaRPr lang="de-DE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B7DCA-BFC5-4267-9E7C-56D61715C5B7}" type="slidenum">
              <a:rPr lang="de-DE"/>
              <a:pPr/>
              <a:t>23</a:t>
            </a:fld>
            <a:endParaRPr lang="de-DE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56C8E-F752-4B45-A866-22D04E4A1DD6}" type="slidenum">
              <a:rPr lang="de-DE"/>
              <a:pPr/>
              <a:t>24</a:t>
            </a:fld>
            <a:endParaRPr lang="de-DE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56C8E-F752-4B45-A866-22D04E4A1DD6}" type="slidenum">
              <a:rPr lang="de-DE"/>
              <a:pPr/>
              <a:t>25</a:t>
            </a:fld>
            <a:endParaRPr lang="de-DE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267DD-310D-47C6-BF6B-35E836FC5E70}" type="slidenum">
              <a:rPr lang="de-DE"/>
              <a:pPr/>
              <a:t>26</a:t>
            </a:fld>
            <a:endParaRPr lang="de-DE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11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r>
              <a:rPr lang="de-DE" sz="1600" dirty="0" err="1"/>
              <a:t>need</a:t>
            </a:r>
            <a:r>
              <a:rPr lang="de-DE" sz="1600" dirty="0"/>
              <a:t> prob. </a:t>
            </a:r>
            <a:r>
              <a:rPr lang="de-DE" sz="1600" dirty="0" err="1"/>
              <a:t>predictor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sum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scores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lists</a:t>
            </a:r>
            <a:r>
              <a:rPr lang="de-DE" sz="1600" dirty="0"/>
              <a:t> in </a:t>
            </a:r>
            <a:r>
              <a:rPr lang="de-DE" sz="1600" dirty="0" err="1"/>
              <a:t>which</a:t>
            </a:r>
            <a:r>
              <a:rPr lang="de-DE" sz="1600" dirty="0"/>
              <a:t> </a:t>
            </a:r>
            <a:r>
              <a:rPr lang="de-DE" sz="1600" dirty="0" err="1"/>
              <a:t>cand</a:t>
            </a:r>
            <a:r>
              <a:rPr lang="de-DE" sz="1600" dirty="0"/>
              <a:t> </a:t>
            </a:r>
            <a:r>
              <a:rPr lang="de-DE" sz="1600" dirty="0" err="1"/>
              <a:t>doc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not </a:t>
            </a:r>
            <a:r>
              <a:rPr lang="de-DE" sz="1600" dirty="0" err="1"/>
              <a:t>yet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seen</a:t>
            </a:r>
            <a:endParaRPr lang="de-DE" sz="1600" dirty="0"/>
          </a:p>
          <a:p>
            <a:r>
              <a:rPr lang="de-DE" sz="1600" dirty="0"/>
              <a:t>-&gt; </a:t>
            </a:r>
            <a:r>
              <a:rPr lang="de-DE" sz="1600" dirty="0" err="1"/>
              <a:t>predict</a:t>
            </a:r>
            <a:r>
              <a:rPr lang="de-DE" sz="1600" dirty="0"/>
              <a:t> </a:t>
            </a:r>
            <a:r>
              <a:rPr lang="de-DE" sz="1600" dirty="0" err="1"/>
              <a:t>tail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convolution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RVs</a:t>
            </a:r>
          </a:p>
          <a:p>
            <a:r>
              <a:rPr lang="de-DE" sz="1600" dirty="0"/>
              <a:t>different </a:t>
            </a:r>
            <a:r>
              <a:rPr lang="de-DE" sz="1600" dirty="0" err="1"/>
              <a:t>methods</a:t>
            </a:r>
            <a:r>
              <a:rPr lang="de-DE" sz="1600" dirty="0"/>
              <a:t>:</a:t>
            </a:r>
          </a:p>
          <a:p>
            <a:pPr>
              <a:buFontTx/>
              <a:buChar char="-"/>
            </a:pPr>
            <a:r>
              <a:rPr lang="de-DE" sz="1600" dirty="0" err="1"/>
              <a:t>make</a:t>
            </a:r>
            <a:r>
              <a:rPr lang="de-DE" sz="1600" dirty="0"/>
              <a:t> </a:t>
            </a:r>
            <a:r>
              <a:rPr lang="de-DE" sz="1600" dirty="0" err="1"/>
              <a:t>assumption</a:t>
            </a:r>
            <a:r>
              <a:rPr lang="de-DE" sz="1600" dirty="0"/>
              <a:t> </a:t>
            </a:r>
            <a:r>
              <a:rPr lang="de-DE" sz="1600" dirty="0" err="1"/>
              <a:t>about</a:t>
            </a:r>
            <a:r>
              <a:rPr lang="de-DE" sz="1600" dirty="0"/>
              <a:t> score </a:t>
            </a:r>
            <a:r>
              <a:rPr lang="de-DE" sz="1600" dirty="0" err="1"/>
              <a:t>distributions</a:t>
            </a:r>
            <a:r>
              <a:rPr lang="de-DE" sz="1600" dirty="0"/>
              <a:t>, </a:t>
            </a:r>
            <a:r>
              <a:rPr lang="de-DE" sz="1600" dirty="0" err="1"/>
              <a:t>possibly</a:t>
            </a:r>
            <a:r>
              <a:rPr lang="de-DE" sz="1600" dirty="0"/>
              <a:t> </a:t>
            </a:r>
            <a:r>
              <a:rPr lang="de-DE" sz="1600" dirty="0" err="1"/>
              <a:t>heterogeneous</a:t>
            </a:r>
            <a:r>
              <a:rPr lang="de-DE" sz="1600" dirty="0"/>
              <a:t> </a:t>
            </a:r>
            <a:r>
              <a:rPr lang="de-DE" sz="1600" dirty="0" err="1"/>
              <a:t>mixes</a:t>
            </a:r>
            <a:r>
              <a:rPr lang="de-DE" sz="1600" dirty="0"/>
              <a:t> (uniform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de-DE" sz="1600" dirty="0" err="1"/>
              <a:t>term</a:t>
            </a:r>
            <a:r>
              <a:rPr lang="de-DE" sz="1600" dirty="0"/>
              <a:t>, Zipf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others</a:t>
            </a:r>
            <a:r>
              <a:rPr lang="de-DE" sz="1600" dirty="0"/>
              <a:t>); </a:t>
            </a:r>
            <a:r>
              <a:rPr lang="de-DE" sz="1600" dirty="0" err="1"/>
              <a:t>compute</a:t>
            </a:r>
            <a:r>
              <a:rPr lang="de-DE" sz="1600" dirty="0"/>
              <a:t> </a:t>
            </a:r>
            <a:r>
              <a:rPr lang="de-DE" sz="1600" dirty="0" err="1"/>
              <a:t>convolution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LSTs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apply</a:t>
            </a:r>
            <a:r>
              <a:rPr lang="de-DE" sz="1600" dirty="0"/>
              <a:t> </a:t>
            </a:r>
            <a:r>
              <a:rPr lang="de-DE" sz="1600" dirty="0" err="1"/>
              <a:t>bounds</a:t>
            </a:r>
            <a:r>
              <a:rPr lang="de-DE" sz="1600" dirty="0"/>
              <a:t>; </a:t>
            </a:r>
            <a:r>
              <a:rPr lang="de-DE" sz="1600" dirty="0" err="1"/>
              <a:t>usually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independence</a:t>
            </a:r>
            <a:r>
              <a:rPr lang="de-DE" sz="1600" dirty="0"/>
              <a:t> </a:t>
            </a:r>
            <a:r>
              <a:rPr lang="de-DE" sz="1600" dirty="0" err="1"/>
              <a:t>assumption</a:t>
            </a:r>
            <a:r>
              <a:rPr lang="de-DE" sz="1600" dirty="0"/>
              <a:t>,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ggeneralized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correlated</a:t>
            </a:r>
            <a:r>
              <a:rPr lang="de-DE" sz="1600" dirty="0"/>
              <a:t> RVs</a:t>
            </a:r>
          </a:p>
          <a:p>
            <a:pPr>
              <a:buFontTx/>
              <a:buChar char="-"/>
            </a:pPr>
            <a:r>
              <a:rPr lang="de-DE" sz="1600" dirty="0"/>
              <a:t> </a:t>
            </a:r>
            <a:r>
              <a:rPr lang="de-DE" sz="1600" dirty="0" err="1"/>
              <a:t>make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specific</a:t>
            </a:r>
            <a:r>
              <a:rPr lang="de-DE" sz="1600" dirty="0"/>
              <a:t> </a:t>
            </a:r>
            <a:r>
              <a:rPr lang="de-DE" sz="1600" dirty="0" err="1"/>
              <a:t>assumption</a:t>
            </a:r>
            <a:r>
              <a:rPr lang="de-DE" sz="1600" dirty="0"/>
              <a:t>, </a:t>
            </a:r>
            <a:r>
              <a:rPr lang="de-DE" sz="1600" dirty="0" err="1"/>
              <a:t>namely</a:t>
            </a:r>
            <a:r>
              <a:rPr lang="de-DE" sz="1600" dirty="0"/>
              <a:t> </a:t>
            </a:r>
            <a:r>
              <a:rPr lang="de-DE" sz="1600" dirty="0" err="1"/>
              <a:t>Poisson</a:t>
            </a:r>
            <a:r>
              <a:rPr lang="de-DE" sz="1600" dirty="0"/>
              <a:t> </a:t>
            </a:r>
            <a:r>
              <a:rPr lang="de-DE" sz="1600" dirty="0" err="1"/>
              <a:t>distr</a:t>
            </a:r>
            <a:r>
              <a:rPr lang="de-DE" sz="1600" dirty="0"/>
              <a:t>. </a:t>
            </a:r>
            <a:r>
              <a:rPr lang="de-DE" sz="1600" dirty="0" err="1"/>
              <a:t>scores</a:t>
            </a:r>
            <a:r>
              <a:rPr lang="de-DE" sz="1600" dirty="0"/>
              <a:t> (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Poisson</a:t>
            </a:r>
            <a:r>
              <a:rPr lang="de-DE" sz="1600" dirty="0"/>
              <a:t> mix); elegant </a:t>
            </a:r>
            <a:r>
              <a:rPr lang="de-DE" sz="1600" dirty="0" err="1"/>
              <a:t>because</a:t>
            </a:r>
            <a:r>
              <a:rPr lang="de-DE" sz="1600" dirty="0"/>
              <a:t> </a:t>
            </a:r>
            <a:r>
              <a:rPr lang="de-DE" sz="1600" dirty="0" err="1"/>
              <a:t>convolution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again</a:t>
            </a:r>
            <a:r>
              <a:rPr lang="de-DE" sz="1600" dirty="0"/>
              <a:t> </a:t>
            </a:r>
            <a:r>
              <a:rPr lang="de-DE" sz="1600" dirty="0" err="1"/>
              <a:t>Poisson</a:t>
            </a:r>
            <a:endParaRPr lang="de-DE" sz="1600" dirty="0"/>
          </a:p>
          <a:p>
            <a:pPr>
              <a:buFontTx/>
              <a:buChar char="-"/>
            </a:pPr>
            <a:r>
              <a:rPr lang="de-DE" sz="1600" dirty="0"/>
              <a:t> </a:t>
            </a:r>
            <a:r>
              <a:rPr lang="de-DE" sz="1600" dirty="0" err="1"/>
              <a:t>approximate</a:t>
            </a:r>
            <a:r>
              <a:rPr lang="de-DE" sz="1600" dirty="0"/>
              <a:t> </a:t>
            </a:r>
            <a:r>
              <a:rPr lang="de-DE" sz="1600" dirty="0" err="1"/>
              <a:t>arbitrary</a:t>
            </a:r>
            <a:r>
              <a:rPr lang="de-DE" sz="1600" dirty="0"/>
              <a:t> </a:t>
            </a:r>
            <a:r>
              <a:rPr lang="de-DE" sz="1600" dirty="0" err="1"/>
              <a:t>distributions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compute</a:t>
            </a:r>
            <a:r>
              <a:rPr lang="de-DE" sz="1600" dirty="0"/>
              <a:t> </a:t>
            </a:r>
            <a:r>
              <a:rPr lang="de-DE" sz="1600" dirty="0" err="1"/>
              <a:t>numerical</a:t>
            </a:r>
            <a:r>
              <a:rPr lang="de-DE" sz="1600" dirty="0"/>
              <a:t> </a:t>
            </a:r>
            <a:r>
              <a:rPr lang="de-DE" sz="1600" dirty="0" err="1"/>
              <a:t>convolution</a:t>
            </a:r>
            <a:r>
              <a:rPr lang="de-DE" sz="1600" dirty="0"/>
              <a:t>; </a:t>
            </a:r>
            <a:r>
              <a:rPr lang="de-DE" sz="1600" dirty="0" err="1"/>
              <a:t>precompute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terms</a:t>
            </a:r>
            <a:r>
              <a:rPr lang="de-DE" sz="1600" dirty="0"/>
              <a:t>, </a:t>
            </a:r>
            <a:r>
              <a:rPr lang="de-DE" sz="1600" dirty="0" err="1"/>
              <a:t>dynamic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convolution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multiple </a:t>
            </a:r>
            <a:r>
              <a:rPr lang="de-DE" sz="1600" dirty="0" err="1"/>
              <a:t>query</a:t>
            </a:r>
            <a:r>
              <a:rPr lang="de-DE" sz="1600" dirty="0"/>
              <a:t> </a:t>
            </a:r>
            <a:r>
              <a:rPr lang="de-DE" sz="1600" dirty="0" err="1"/>
              <a:t>terms</a:t>
            </a:r>
            <a:endParaRPr lang="de-DE" sz="16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7F1ED-46AD-4FAB-B295-A6C7E8B443FB}" type="slidenum">
              <a:rPr lang="de-DE"/>
              <a:pPr/>
              <a:t>34</a:t>
            </a:fld>
            <a:endParaRPr lang="de-DE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0FD42-2AF4-481A-8D32-E06DA9508CC9}" type="slidenum">
              <a:rPr lang="de-DE"/>
              <a:pPr/>
              <a:t>35</a:t>
            </a:fld>
            <a:endParaRPr lang="de-DE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0DE4B-36FE-43DC-87DD-759DA4448B12}" type="slidenum">
              <a:rPr lang="de-DE"/>
              <a:pPr/>
              <a:t>36</a:t>
            </a:fld>
            <a:endParaRPr lang="de-DE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230CD-69E3-46F9-B293-E8A9D28B6928}" type="slidenum">
              <a:rPr lang="de-DE"/>
              <a:pPr/>
              <a:t>3</a:t>
            </a:fld>
            <a:endParaRPr lang="de-DE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0CC73-AAF3-44C9-A7F3-C7F88F0A9901}" type="slidenum">
              <a:rPr lang="de-DE"/>
              <a:pPr/>
              <a:t>37</a:t>
            </a:fld>
            <a:endParaRPr lang="de-DE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149E-2F5C-443C-ABFB-26359F294D00}" type="slidenum">
              <a:rPr lang="de-DE"/>
              <a:pPr/>
              <a:t>38</a:t>
            </a:fld>
            <a:endParaRPr lang="de-DE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E6FB4-C0F5-4AF5-9C96-F2C861999A31}" type="slidenum">
              <a:rPr lang="de-DE"/>
              <a:pPr/>
              <a:t>39</a:t>
            </a:fld>
            <a:endParaRPr lang="de-DE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CA6E8-C8AA-4657-87BE-C429222EC004}" type="slidenum">
              <a:rPr lang="de-DE"/>
              <a:pPr/>
              <a:t>40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86045-BBBD-47E1-A017-1C1295983ECF}" type="slidenum">
              <a:rPr lang="de-DE"/>
              <a:pPr/>
              <a:t>41</a:t>
            </a:fld>
            <a:endParaRPr lang="de-DE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B6DB7-BE05-4C00-9412-9DF111F11E57}" type="slidenum">
              <a:rPr lang="de-DE"/>
              <a:pPr/>
              <a:t>42</a:t>
            </a:fld>
            <a:endParaRPr lang="de-DE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4C167-7F10-4FC7-9AB5-EB37B4770CDE}" type="slidenum">
              <a:rPr lang="de-DE"/>
              <a:pPr/>
              <a:t>43</a:t>
            </a:fld>
            <a:endParaRPr lang="de-DE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9" y="4715588"/>
            <a:ext cx="5437500" cy="4468658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9DD90-C883-4A39-8AC9-8B74AC47414A}" type="slidenum">
              <a:rPr lang="de-DE"/>
              <a:pPr/>
              <a:t>44</a:t>
            </a:fld>
            <a:endParaRPr lang="de-DE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19513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17" y="4715588"/>
            <a:ext cx="4986242" cy="4467064"/>
          </a:xfrm>
        </p:spPr>
        <p:txBody>
          <a:bodyPr/>
          <a:lstStyle/>
          <a:p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onto</a:t>
            </a:r>
            <a:r>
              <a:rPr lang="de-DE" sz="1600" dirty="0"/>
              <a:t> </a:t>
            </a:r>
            <a:r>
              <a:rPr lang="de-DE" sz="1600" dirty="0" err="1"/>
              <a:t>service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various</a:t>
            </a:r>
            <a:r>
              <a:rPr lang="de-DE" sz="1600" dirty="0"/>
              <a:t> </a:t>
            </a:r>
            <a:r>
              <a:rPr lang="de-DE" sz="1600" dirty="0" err="1"/>
              <a:t>purposes</a:t>
            </a:r>
            <a:endParaRPr lang="de-DE" sz="1600" dirty="0"/>
          </a:p>
          <a:p>
            <a:r>
              <a:rPr lang="de-DE" sz="1600" dirty="0"/>
              <a:t>...</a:t>
            </a:r>
          </a:p>
          <a:p>
            <a:pPr>
              <a:buFontTx/>
              <a:buChar char="-"/>
            </a:pPr>
            <a:r>
              <a:rPr lang="de-DE" sz="1600" dirty="0" err="1"/>
              <a:t>heuristically</a:t>
            </a:r>
            <a:r>
              <a:rPr lang="de-DE" sz="1600" dirty="0"/>
              <a:t> </a:t>
            </a:r>
            <a:r>
              <a:rPr lang="de-DE" sz="1600" dirty="0" err="1"/>
              <a:t>map</a:t>
            </a:r>
            <a:r>
              <a:rPr lang="de-DE" sz="1600" dirty="0"/>
              <a:t> Web </a:t>
            </a:r>
            <a:r>
              <a:rPr lang="de-DE" sz="1600" dirty="0" err="1"/>
              <a:t>queries</a:t>
            </a:r>
            <a:r>
              <a:rPr lang="de-DE" sz="1600" dirty="0"/>
              <a:t> </a:t>
            </a:r>
            <a:r>
              <a:rPr lang="de-DE" sz="1600" dirty="0" err="1"/>
              <a:t>onto</a:t>
            </a:r>
            <a:r>
              <a:rPr lang="de-DE" sz="1600" dirty="0"/>
              <a:t> </a:t>
            </a:r>
            <a:r>
              <a:rPr lang="de-DE" sz="1600" dirty="0" err="1"/>
              <a:t>search</a:t>
            </a:r>
            <a:r>
              <a:rPr lang="de-DE" sz="1600" dirty="0"/>
              <a:t> </a:t>
            </a:r>
            <a:r>
              <a:rPr lang="de-DE" sz="1600" dirty="0" err="1"/>
              <a:t>interfaces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Deep</a:t>
            </a:r>
            <a:r>
              <a:rPr lang="de-DE" sz="1600" dirty="0"/>
              <a:t> Web </a:t>
            </a:r>
            <a:r>
              <a:rPr lang="de-DE" sz="1600" dirty="0" err="1"/>
              <a:t>portals</a:t>
            </a:r>
            <a:r>
              <a:rPr lang="de-DE" sz="1600" dirty="0"/>
              <a:t>,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example</a:t>
            </a:r>
            <a:r>
              <a:rPr lang="de-DE" sz="1600" dirty="0"/>
              <a:t>, </a:t>
            </a:r>
            <a:r>
              <a:rPr lang="de-DE" sz="1600" dirty="0" err="1"/>
              <a:t>query</a:t>
            </a:r>
            <a:r>
              <a:rPr lang="de-DE" sz="1600" dirty="0"/>
              <a:t> </a:t>
            </a:r>
            <a:r>
              <a:rPr lang="de-DE" sz="1600" dirty="0" err="1"/>
              <a:t>forms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sheetmusic</a:t>
            </a:r>
            <a:r>
              <a:rPr lang="de-DE" sz="1600" dirty="0"/>
              <a:t> </a:t>
            </a:r>
            <a:r>
              <a:rPr lang="de-DE" sz="1600" dirty="0" err="1"/>
              <a:t>like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;</a:t>
            </a:r>
          </a:p>
          <a:p>
            <a:r>
              <a:rPr lang="de-DE" sz="1600" dirty="0" err="1"/>
              <a:t>as</a:t>
            </a:r>
            <a:r>
              <a:rPr lang="de-DE" sz="1600" dirty="0"/>
              <a:t> a Web Service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looks</a:t>
            </a:r>
            <a:r>
              <a:rPr lang="de-DE" sz="1600" dirty="0"/>
              <a:t> </a:t>
            </a:r>
            <a:r>
              <a:rPr lang="de-DE" sz="1600" dirty="0" err="1"/>
              <a:t>like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,</a:t>
            </a:r>
          </a:p>
          <a:p>
            <a:r>
              <a:rPr lang="de-DE" sz="1600" dirty="0"/>
              <a:t>but </a:t>
            </a:r>
            <a:r>
              <a:rPr lang="de-DE" sz="1600" dirty="0" err="1"/>
              <a:t>key</a:t>
            </a:r>
            <a:r>
              <a:rPr lang="de-DE" sz="1600" dirty="0"/>
              <a:t> </a:t>
            </a:r>
            <a:r>
              <a:rPr lang="de-DE" sz="1600" dirty="0" err="1"/>
              <a:t>problem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do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query</a:t>
            </a:r>
            <a:r>
              <a:rPr lang="de-DE" sz="1600" dirty="0"/>
              <a:t> flute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interface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general-purpose</a:t>
            </a:r>
            <a:r>
              <a:rPr lang="de-DE" sz="1600" dirty="0"/>
              <a:t> </a:t>
            </a:r>
            <a:r>
              <a:rPr lang="de-DE" sz="1600" dirty="0" err="1"/>
              <a:t>keyword</a:t>
            </a:r>
            <a:r>
              <a:rPr lang="de-DE" sz="1600" dirty="0"/>
              <a:t> </a:t>
            </a:r>
            <a:r>
              <a:rPr lang="de-DE" sz="1600" dirty="0" err="1"/>
              <a:t>field</a:t>
            </a:r>
            <a:r>
              <a:rPr lang="de-DE" sz="1600" dirty="0"/>
              <a:t> but </a:t>
            </a:r>
            <a:r>
              <a:rPr lang="de-DE" sz="1600" dirty="0" err="1"/>
              <a:t>rather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specific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r>
              <a:rPr lang="de-DE" sz="1600" dirty="0"/>
              <a:t> </a:t>
            </a:r>
            <a:r>
              <a:rPr lang="de-DE" sz="1600" dirty="0" err="1"/>
              <a:t>like</a:t>
            </a:r>
            <a:r>
              <a:rPr lang="de-DE" sz="1600" dirty="0"/>
              <a:t> </a:t>
            </a:r>
            <a:r>
              <a:rPr lang="de-DE" sz="1600" dirty="0" err="1"/>
              <a:t>instrument</a:t>
            </a:r>
            <a:r>
              <a:rPr lang="de-DE" sz="1600" dirty="0"/>
              <a:t>, </a:t>
            </a:r>
            <a:r>
              <a:rPr lang="de-DE" sz="1600" dirty="0" err="1"/>
              <a:t>category</a:t>
            </a:r>
            <a:r>
              <a:rPr lang="de-DE" sz="1600" dirty="0"/>
              <a:t>, style, etc.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6082F-811E-4519-AAF0-136F7AA7AB5A}" type="slidenum">
              <a:rPr lang="de-DE"/>
              <a:pPr/>
              <a:t>45</a:t>
            </a:fld>
            <a:endParaRPr lang="de-DE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19513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17" y="4715588"/>
            <a:ext cx="4986242" cy="4467064"/>
          </a:xfrm>
        </p:spPr>
        <p:txBody>
          <a:bodyPr/>
          <a:lstStyle/>
          <a:p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onto</a:t>
            </a:r>
            <a:r>
              <a:rPr lang="de-DE" sz="1600" dirty="0"/>
              <a:t> </a:t>
            </a:r>
            <a:r>
              <a:rPr lang="de-DE" sz="1600" dirty="0" err="1"/>
              <a:t>service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various</a:t>
            </a:r>
            <a:r>
              <a:rPr lang="de-DE" sz="1600" dirty="0"/>
              <a:t> </a:t>
            </a:r>
            <a:r>
              <a:rPr lang="de-DE" sz="1600" dirty="0" err="1"/>
              <a:t>purposes</a:t>
            </a:r>
            <a:endParaRPr lang="de-DE" sz="1600" dirty="0"/>
          </a:p>
          <a:p>
            <a:r>
              <a:rPr lang="de-DE" sz="1600" dirty="0"/>
              <a:t>...</a:t>
            </a:r>
          </a:p>
          <a:p>
            <a:pPr>
              <a:buFontTx/>
              <a:buChar char="-"/>
            </a:pPr>
            <a:r>
              <a:rPr lang="de-DE" sz="1600" dirty="0" err="1"/>
              <a:t>heuristically</a:t>
            </a:r>
            <a:r>
              <a:rPr lang="de-DE" sz="1600" dirty="0"/>
              <a:t> </a:t>
            </a:r>
            <a:r>
              <a:rPr lang="de-DE" sz="1600" dirty="0" err="1"/>
              <a:t>map</a:t>
            </a:r>
            <a:r>
              <a:rPr lang="de-DE" sz="1600" dirty="0"/>
              <a:t> Web </a:t>
            </a:r>
            <a:r>
              <a:rPr lang="de-DE" sz="1600" dirty="0" err="1"/>
              <a:t>queries</a:t>
            </a:r>
            <a:r>
              <a:rPr lang="de-DE" sz="1600" dirty="0"/>
              <a:t> </a:t>
            </a:r>
            <a:r>
              <a:rPr lang="de-DE" sz="1600" dirty="0" err="1"/>
              <a:t>onto</a:t>
            </a:r>
            <a:r>
              <a:rPr lang="de-DE" sz="1600" dirty="0"/>
              <a:t> </a:t>
            </a:r>
            <a:r>
              <a:rPr lang="de-DE" sz="1600" dirty="0" err="1"/>
              <a:t>search</a:t>
            </a:r>
            <a:r>
              <a:rPr lang="de-DE" sz="1600" dirty="0"/>
              <a:t> </a:t>
            </a:r>
            <a:r>
              <a:rPr lang="de-DE" sz="1600" dirty="0" err="1"/>
              <a:t>interfaces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Deep</a:t>
            </a:r>
            <a:r>
              <a:rPr lang="de-DE" sz="1600" dirty="0"/>
              <a:t> Web </a:t>
            </a:r>
            <a:r>
              <a:rPr lang="de-DE" sz="1600" dirty="0" err="1"/>
              <a:t>portals</a:t>
            </a:r>
            <a:r>
              <a:rPr lang="de-DE" sz="1600" dirty="0"/>
              <a:t>,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example</a:t>
            </a:r>
            <a:r>
              <a:rPr lang="de-DE" sz="1600" dirty="0"/>
              <a:t>, </a:t>
            </a:r>
            <a:r>
              <a:rPr lang="de-DE" sz="1600" dirty="0" err="1"/>
              <a:t>query</a:t>
            </a:r>
            <a:r>
              <a:rPr lang="de-DE" sz="1600" dirty="0"/>
              <a:t> </a:t>
            </a:r>
            <a:r>
              <a:rPr lang="de-DE" sz="1600" dirty="0" err="1"/>
              <a:t>forms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sheetmusic</a:t>
            </a:r>
            <a:r>
              <a:rPr lang="de-DE" sz="1600" dirty="0"/>
              <a:t> </a:t>
            </a:r>
            <a:r>
              <a:rPr lang="de-DE" sz="1600" dirty="0" err="1"/>
              <a:t>like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;</a:t>
            </a:r>
          </a:p>
          <a:p>
            <a:r>
              <a:rPr lang="de-DE" sz="1600" dirty="0" err="1"/>
              <a:t>as</a:t>
            </a:r>
            <a:r>
              <a:rPr lang="de-DE" sz="1600" dirty="0"/>
              <a:t> a Web Service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looks</a:t>
            </a:r>
            <a:r>
              <a:rPr lang="de-DE" sz="1600" dirty="0"/>
              <a:t> </a:t>
            </a:r>
            <a:r>
              <a:rPr lang="de-DE" sz="1600" dirty="0" err="1"/>
              <a:t>like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,</a:t>
            </a:r>
          </a:p>
          <a:p>
            <a:r>
              <a:rPr lang="de-DE" sz="1600" dirty="0"/>
              <a:t>but </a:t>
            </a:r>
            <a:r>
              <a:rPr lang="de-DE" sz="1600" dirty="0" err="1"/>
              <a:t>key</a:t>
            </a:r>
            <a:r>
              <a:rPr lang="de-DE" sz="1600" dirty="0"/>
              <a:t> </a:t>
            </a:r>
            <a:r>
              <a:rPr lang="de-DE" sz="1600" dirty="0" err="1"/>
              <a:t>problem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do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query</a:t>
            </a:r>
            <a:r>
              <a:rPr lang="de-DE" sz="1600" dirty="0"/>
              <a:t> flute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interface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general-purpose</a:t>
            </a:r>
            <a:r>
              <a:rPr lang="de-DE" sz="1600" dirty="0"/>
              <a:t> </a:t>
            </a:r>
            <a:r>
              <a:rPr lang="de-DE" sz="1600" dirty="0" err="1"/>
              <a:t>keyword</a:t>
            </a:r>
            <a:r>
              <a:rPr lang="de-DE" sz="1600" dirty="0"/>
              <a:t> </a:t>
            </a:r>
            <a:r>
              <a:rPr lang="de-DE" sz="1600" dirty="0" err="1"/>
              <a:t>field</a:t>
            </a:r>
            <a:r>
              <a:rPr lang="de-DE" sz="1600" dirty="0"/>
              <a:t> but </a:t>
            </a:r>
            <a:r>
              <a:rPr lang="de-DE" sz="1600" dirty="0" err="1"/>
              <a:t>rather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specific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r>
              <a:rPr lang="de-DE" sz="1600" dirty="0"/>
              <a:t> </a:t>
            </a:r>
            <a:r>
              <a:rPr lang="de-DE" sz="1600" dirty="0" err="1"/>
              <a:t>like</a:t>
            </a:r>
            <a:r>
              <a:rPr lang="de-DE" sz="1600" dirty="0"/>
              <a:t> </a:t>
            </a:r>
            <a:r>
              <a:rPr lang="de-DE" sz="1600" dirty="0" err="1"/>
              <a:t>instrument</a:t>
            </a:r>
            <a:r>
              <a:rPr lang="de-DE" sz="1600" dirty="0"/>
              <a:t>, </a:t>
            </a:r>
            <a:r>
              <a:rPr lang="de-DE" sz="1600" dirty="0" err="1"/>
              <a:t>category</a:t>
            </a:r>
            <a:r>
              <a:rPr lang="de-DE" sz="1600" dirty="0"/>
              <a:t>, style, etc.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2DC8F-4E7A-4342-897F-67868D61B835}" type="slidenum">
              <a:rPr lang="de-DE"/>
              <a:pPr/>
              <a:t>4</a:t>
            </a:fld>
            <a:endParaRPr lang="de-DE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3694C-C775-4AA5-8590-CD5E8DB30F87}" type="slidenum">
              <a:rPr lang="de-DE"/>
              <a:pPr/>
              <a:t>6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62B1D-69B7-47B7-BB5C-FCB672EF71A0}" type="slidenum">
              <a:rPr lang="de-DE"/>
              <a:pPr/>
              <a:t>7</a:t>
            </a:fld>
            <a:endParaRPr lang="de-DE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62B1D-69B7-47B7-BB5C-FCB672EF71A0}" type="slidenum">
              <a:rPr lang="de-DE"/>
              <a:pPr/>
              <a:t>8</a:t>
            </a:fld>
            <a:endParaRPr lang="de-DE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EE141-C6DE-4D8E-838F-17B18FEF4603}" type="slidenum">
              <a:rPr lang="de-DE"/>
              <a:pPr/>
              <a:t>9</a:t>
            </a:fld>
            <a:endParaRPr lang="de-DE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43BEB-D1D8-434D-8529-D6BB7D10166A}" type="slidenum">
              <a:rPr lang="de-DE"/>
              <a:pPr/>
              <a:t>10</a:t>
            </a:fld>
            <a:endParaRPr lang="de-DE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0A10B-E08C-415D-A059-DFEF096A1F3B}" type="slidenum">
              <a:rPr lang="de-DE"/>
              <a:pPr/>
              <a:t>12</a:t>
            </a:fld>
            <a:endParaRPr lang="de-DE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1888" cy="3706813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127" y="4733113"/>
            <a:ext cx="4826221" cy="4492554"/>
          </a:xfrm>
        </p:spPr>
        <p:txBody>
          <a:bodyPr/>
          <a:lstStyle/>
          <a:p>
            <a:pPr defTabSz="793170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December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murproject.org/" TargetMode="External"/><Relationship Id="rId2" Type="http://schemas.openxmlformats.org/officeDocument/2006/relationships/hyperlink" Target="http://lucene.apache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bappl.cs.utwente.nl/pftijah/" TargetMode="External"/><Relationship Id="rId4" Type="http://schemas.openxmlformats.org/officeDocument/2006/relationships/hyperlink" Target="http://www.wumpus-search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433388" y="1524000"/>
            <a:ext cx="8146717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3.1 IR-style heuristics for efficient inverted index scans</a:t>
            </a: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3.2 Fagin’s family of threshold algorithms (TA)</a:t>
            </a:r>
          </a:p>
          <a:p>
            <a:pPr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3.3 Approximation algorithms based on TA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V.3 Top-k Query Processing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250825" y="3000376"/>
            <a:ext cx="8497888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Top-k with “Champion Lists”</a:t>
            </a:r>
            <a:endParaRPr lang="en-US" sz="3600" dirty="0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76976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Idea (</a:t>
            </a:r>
            <a:r>
              <a:rPr lang="en-US" sz="2200" b="0" u="sng" dirty="0" err="1" smtClean="0">
                <a:latin typeface="Times New Roman" pitchFamily="18" charset="0"/>
                <a:cs typeface="Times New Roman" pitchFamily="18" charset="0"/>
              </a:rPr>
              <a:t>Brin</a:t>
            </a:r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/Page’98):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In addition to the full index lists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sorted by r, 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keep short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“champion lists”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(aka. “fancy lists”)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that contain 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docs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highest values of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 these lists by r.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300037" y="2563676"/>
            <a:ext cx="9072563" cy="37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Champions First-k’ heuristics: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Compute total score for all docs in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=1..m)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and keep top-k results;</a:t>
            </a:r>
          </a:p>
          <a:p>
            <a:pPr>
              <a:lnSpc>
                <a:spcPct val="110000"/>
              </a:lnSpc>
            </a:pP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Cand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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 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each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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Cand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do {compute partial score of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};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Scan full index lists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=1..k);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if pos(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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Cand</a:t>
            </a:r>
            <a:endParaRPr lang="en-US" sz="22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{add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,pos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)) to partial score of doc at pos(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)}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else {add pos(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to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Cand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set its partial score to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,pos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))};</a:t>
            </a:r>
          </a:p>
          <a:p>
            <a:pPr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Terminate the scan when we have k’ docs with complete total score;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Threshold Algorithm (TA) </a:t>
            </a:r>
          </a:p>
          <a:p>
            <a:r>
              <a:rPr lang="en-US" sz="1800" dirty="0" smtClean="0"/>
              <a:t>Original version, often used as synonym for entire family of top-k algorithms.</a:t>
            </a:r>
          </a:p>
          <a:p>
            <a:r>
              <a:rPr lang="en-US" sz="1800" dirty="0" smtClean="0"/>
              <a:t>But: eager random access to candidate objects required.</a:t>
            </a:r>
          </a:p>
          <a:p>
            <a:r>
              <a:rPr lang="en-US" sz="1800" dirty="0" smtClean="0"/>
              <a:t>Worst-case memory consumption is strictly bounded </a:t>
            </a:r>
            <a:r>
              <a:rPr lang="en-US" sz="1800" dirty="0" smtClean="0">
                <a:latin typeface="Times"/>
                <a:cs typeface="Times"/>
              </a:rPr>
              <a:t>→ O(k)</a:t>
            </a:r>
            <a:endParaRPr lang="en-US" sz="18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No-Random-Access Algorithm (NRA)</a:t>
            </a:r>
          </a:p>
          <a:p>
            <a:r>
              <a:rPr lang="en-US" sz="1800" dirty="0" smtClean="0"/>
              <a:t>No random access required at all, but may have to scan large parts of the index lists.</a:t>
            </a:r>
          </a:p>
          <a:p>
            <a:r>
              <a:rPr lang="en-US" sz="1800" dirty="0" smtClean="0"/>
              <a:t>Worst-case memory consumption bounded by index size </a:t>
            </a:r>
            <a:r>
              <a:rPr lang="en-US" sz="1800" dirty="0" smtClean="0">
                <a:latin typeface="Times"/>
                <a:cs typeface="Times"/>
              </a:rPr>
              <a:t>→ O(m*n + k)</a:t>
            </a:r>
            <a:endParaRPr lang="en-US" sz="18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Combined Algorithm (CA)</a:t>
            </a:r>
          </a:p>
          <a:p>
            <a:r>
              <a:rPr lang="en-US" sz="1800" dirty="0" smtClean="0"/>
              <a:t>Cost-model for scheduling well-targeted random accesses to candidate objects.</a:t>
            </a:r>
          </a:p>
          <a:p>
            <a:r>
              <a:rPr lang="en-US" sz="1800" dirty="0" smtClean="0"/>
              <a:t>Algorithmic skeleton very similar to NRA, but typically terminates much faster.</a:t>
            </a:r>
          </a:p>
          <a:p>
            <a:r>
              <a:rPr lang="en-US" sz="1800" dirty="0" smtClean="0"/>
              <a:t>Worst-case memory consumption bounded by index size </a:t>
            </a:r>
            <a:r>
              <a:rPr lang="en-US" sz="1800" dirty="0" smtClean="0">
                <a:latin typeface="Times"/>
                <a:cs typeface="Times"/>
              </a:rPr>
              <a:t>→ O(m*n + k)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762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V.3.2 Fagin’s Family of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Threshold Algorithms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4876800"/>
            <a:ext cx="8991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Different variants of TA family have been developed by several groups at around the same time.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Solid theoretical foundation (including proofs of instance optimality) provided in: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 Fagin, 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Optimal Aggregation Algorithms for Middleware,  JCSS’03]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Implementation (e.g., queue management) not specified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Fagin’s framework (but does matter a lot in practice).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Many extensions for approximate variants of TA.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AutoShape 2"/>
          <p:cNvSpPr>
            <a:spLocks noChangeArrowheads="1"/>
          </p:cNvSpPr>
          <p:nvPr/>
        </p:nvSpPr>
        <p:spPr bwMode="auto">
          <a:xfrm>
            <a:off x="822325" y="4148138"/>
            <a:ext cx="3694113" cy="2087562"/>
          </a:xfrm>
          <a:prstGeom prst="can">
            <a:avLst>
              <a:gd name="adj" fmla="val 16861"/>
            </a:avLst>
          </a:prstGeom>
          <a:solidFill>
            <a:srgbClr val="DDDDDD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 sz="2800" b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Threshold Algorithm (TA) 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[Fagin’01, Güntzer’00, Nepal’99, Buckley’85]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028700" y="4716463"/>
            <a:ext cx="33829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989013" y="4645025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949325" y="4611688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1025525" y="5189538"/>
            <a:ext cx="33829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984250" y="5116513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947738" y="5078413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1031875" y="5692775"/>
            <a:ext cx="338296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987425" y="5614988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8" name="Rectangle 12"/>
          <p:cNvSpPr>
            <a:spLocks noChangeArrowheads="1"/>
          </p:cNvSpPr>
          <p:nvPr/>
        </p:nvSpPr>
        <p:spPr bwMode="auto">
          <a:xfrm>
            <a:off x="947738" y="5565775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49" name="AutoShape 13"/>
          <p:cNvSpPr>
            <a:spLocks noChangeArrowheads="1"/>
          </p:cNvSpPr>
          <p:nvPr/>
        </p:nvSpPr>
        <p:spPr bwMode="auto">
          <a:xfrm>
            <a:off x="968375" y="2184400"/>
            <a:ext cx="1860550" cy="1495425"/>
          </a:xfrm>
          <a:prstGeom prst="flowChartMultidocumen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000" b="0" baseline="-1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50" name="Text Box 14"/>
          <p:cNvSpPr txBox="1">
            <a:spLocks noChangeArrowheads="1"/>
          </p:cNvSpPr>
          <p:nvPr/>
        </p:nvSpPr>
        <p:spPr bwMode="auto">
          <a:xfrm>
            <a:off x="1430338" y="4106863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Index lists</a:t>
            </a:r>
          </a:p>
        </p:txBody>
      </p:sp>
      <p:sp>
        <p:nvSpPr>
          <p:cNvPr id="398351" name="Rectangle 15"/>
          <p:cNvSpPr>
            <a:spLocks noChangeArrowheads="1"/>
          </p:cNvSpPr>
          <p:nvPr/>
        </p:nvSpPr>
        <p:spPr bwMode="auto">
          <a:xfrm>
            <a:off x="877888" y="4540250"/>
            <a:ext cx="341788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52" name="Text Box 16"/>
          <p:cNvSpPr txBox="1">
            <a:spLocks noChangeArrowheads="1"/>
          </p:cNvSpPr>
          <p:nvPr/>
        </p:nvSpPr>
        <p:spPr bwMode="auto">
          <a:xfrm>
            <a:off x="1003300" y="2717800"/>
            <a:ext cx="1450975" cy="677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s(t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0.7</a:t>
            </a:r>
          </a:p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s(t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0.2</a:t>
            </a:r>
          </a:p>
        </p:txBody>
      </p:sp>
      <p:sp>
        <p:nvSpPr>
          <p:cNvPr id="398353" name="Text Box 17"/>
          <p:cNvSpPr txBox="1">
            <a:spLocks noChangeArrowheads="1"/>
          </p:cNvSpPr>
          <p:nvPr/>
        </p:nvSpPr>
        <p:spPr bwMode="auto">
          <a:xfrm>
            <a:off x="3863975" y="4657725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98354" name="Text Box 18"/>
          <p:cNvSpPr txBox="1">
            <a:spLocks noChangeArrowheads="1"/>
          </p:cNvSpPr>
          <p:nvPr/>
        </p:nvSpPr>
        <p:spPr bwMode="auto">
          <a:xfrm>
            <a:off x="547688" y="1790700"/>
            <a:ext cx="2396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Documents: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1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1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i="1" baseline="-1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8355" name="AutoShape 19"/>
          <p:cNvCxnSpPr>
            <a:cxnSpLocks noChangeShapeType="1"/>
          </p:cNvCxnSpPr>
          <p:nvPr/>
        </p:nvCxnSpPr>
        <p:spPr bwMode="auto">
          <a:xfrm rot="10800000" flipV="1">
            <a:off x="779463" y="2508250"/>
            <a:ext cx="144462" cy="2752725"/>
          </a:xfrm>
          <a:prstGeom prst="bentConnector3">
            <a:avLst>
              <a:gd name="adj1" fmla="val 258241"/>
            </a:avLst>
          </a:prstGeom>
          <a:noFill/>
          <a:ln w="57150">
            <a:solidFill>
              <a:srgbClr val="DDDDD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8356" name="Text Box 20"/>
          <p:cNvSpPr txBox="1">
            <a:spLocks noChangeArrowheads="1"/>
          </p:cNvSpPr>
          <p:nvPr/>
        </p:nvSpPr>
        <p:spPr bwMode="auto">
          <a:xfrm>
            <a:off x="547688" y="3705225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Query: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 = (t</a:t>
            </a:r>
            <a:r>
              <a:rPr lang="en-US" sz="20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20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20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8357" name="Rectangle 21"/>
          <p:cNvSpPr>
            <a:spLocks noChangeArrowheads="1"/>
          </p:cNvSpPr>
          <p:nvPr/>
        </p:nvSpPr>
        <p:spPr bwMode="auto">
          <a:xfrm>
            <a:off x="876300" y="5003800"/>
            <a:ext cx="34178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58" name="Text Box 22"/>
          <p:cNvSpPr txBox="1">
            <a:spLocks noChangeArrowheads="1"/>
          </p:cNvSpPr>
          <p:nvPr/>
        </p:nvSpPr>
        <p:spPr bwMode="auto">
          <a:xfrm>
            <a:off x="3863975" y="509428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98359" name="Rectangle 23"/>
          <p:cNvSpPr>
            <a:spLocks noChangeArrowheads="1"/>
          </p:cNvSpPr>
          <p:nvPr/>
        </p:nvSpPr>
        <p:spPr bwMode="auto">
          <a:xfrm>
            <a:off x="876300" y="5475288"/>
            <a:ext cx="34178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60" name="Text Box 24"/>
          <p:cNvSpPr txBox="1">
            <a:spLocks noChangeArrowheads="1"/>
          </p:cNvSpPr>
          <p:nvPr/>
        </p:nvSpPr>
        <p:spPr bwMode="auto">
          <a:xfrm>
            <a:off x="3863975" y="560705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98361" name="Rectangle 25"/>
          <p:cNvSpPr>
            <a:spLocks noChangeArrowheads="1"/>
          </p:cNvSpPr>
          <p:nvPr/>
        </p:nvSpPr>
        <p:spPr bwMode="auto">
          <a:xfrm>
            <a:off x="1255713" y="4543425"/>
            <a:ext cx="596900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893763" y="45180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1311275" y="44942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1250950" y="4538663"/>
            <a:ext cx="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3335338" y="450056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d88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3335338" y="49688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3333750" y="54340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d34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</a:t>
            </a:r>
          </a:p>
        </p:txBody>
      </p:sp>
      <p:sp>
        <p:nvSpPr>
          <p:cNvPr id="398368" name="Rectangle 32"/>
          <p:cNvSpPr>
            <a:spLocks noChangeArrowheads="1"/>
          </p:cNvSpPr>
          <p:nvPr/>
        </p:nvSpPr>
        <p:spPr bwMode="auto">
          <a:xfrm>
            <a:off x="1849438" y="4543425"/>
            <a:ext cx="503237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69" name="Rectangle 33"/>
          <p:cNvSpPr>
            <a:spLocks noChangeArrowheads="1"/>
          </p:cNvSpPr>
          <p:nvPr/>
        </p:nvSpPr>
        <p:spPr bwMode="auto">
          <a:xfrm>
            <a:off x="2349500" y="4545013"/>
            <a:ext cx="469900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1822450" y="450056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2354263" y="450056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398372" name="Rectangle 36"/>
          <p:cNvSpPr>
            <a:spLocks noChangeArrowheads="1"/>
          </p:cNvSpPr>
          <p:nvPr/>
        </p:nvSpPr>
        <p:spPr bwMode="auto">
          <a:xfrm>
            <a:off x="925513" y="2325688"/>
            <a:ext cx="52387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1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8373" name="Rectangle 37"/>
          <p:cNvSpPr>
            <a:spLocks noChangeArrowheads="1"/>
          </p:cNvSpPr>
          <p:nvPr/>
        </p:nvSpPr>
        <p:spPr bwMode="auto">
          <a:xfrm>
            <a:off x="1254125" y="5002213"/>
            <a:ext cx="596900" cy="43338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74" name="Rectangle 38"/>
          <p:cNvSpPr>
            <a:spLocks noChangeArrowheads="1"/>
          </p:cNvSpPr>
          <p:nvPr/>
        </p:nvSpPr>
        <p:spPr bwMode="auto">
          <a:xfrm>
            <a:off x="1847850" y="5002213"/>
            <a:ext cx="503238" cy="43338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75" name="Rectangle 39"/>
          <p:cNvSpPr>
            <a:spLocks noChangeArrowheads="1"/>
          </p:cNvSpPr>
          <p:nvPr/>
        </p:nvSpPr>
        <p:spPr bwMode="auto">
          <a:xfrm>
            <a:off x="2347913" y="5003800"/>
            <a:ext cx="469900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76" name="Rectangle 40"/>
          <p:cNvSpPr>
            <a:spLocks noChangeArrowheads="1"/>
          </p:cNvSpPr>
          <p:nvPr/>
        </p:nvSpPr>
        <p:spPr bwMode="auto">
          <a:xfrm>
            <a:off x="1252538" y="5473700"/>
            <a:ext cx="596900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77" name="Rectangle 41"/>
          <p:cNvSpPr>
            <a:spLocks noChangeArrowheads="1"/>
          </p:cNvSpPr>
          <p:nvPr/>
        </p:nvSpPr>
        <p:spPr bwMode="auto">
          <a:xfrm>
            <a:off x="1846263" y="5473700"/>
            <a:ext cx="503237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78" name="Rectangle 42"/>
          <p:cNvSpPr>
            <a:spLocks noChangeArrowheads="1"/>
          </p:cNvSpPr>
          <p:nvPr/>
        </p:nvSpPr>
        <p:spPr bwMode="auto">
          <a:xfrm>
            <a:off x="2346325" y="5475288"/>
            <a:ext cx="469900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79" name="Text Box 43"/>
          <p:cNvSpPr txBox="1">
            <a:spLocks noChangeArrowheads="1"/>
          </p:cNvSpPr>
          <p:nvPr/>
        </p:nvSpPr>
        <p:spPr bwMode="auto">
          <a:xfrm>
            <a:off x="893763" y="498157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1311275" y="496252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d64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</a:t>
            </a:r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 flipH="1">
            <a:off x="1250950" y="5006975"/>
            <a:ext cx="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82" name="Text Box 46"/>
          <p:cNvSpPr txBox="1">
            <a:spLocks noChangeArrowheads="1"/>
          </p:cNvSpPr>
          <p:nvPr/>
        </p:nvSpPr>
        <p:spPr bwMode="auto">
          <a:xfrm>
            <a:off x="1822450" y="496887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2354263" y="49688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892175" y="54514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8385" name="Text Box 49"/>
          <p:cNvSpPr txBox="1">
            <a:spLocks noChangeArrowheads="1"/>
          </p:cNvSpPr>
          <p:nvPr/>
        </p:nvSpPr>
        <p:spPr bwMode="auto">
          <a:xfrm>
            <a:off x="1309688" y="543401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</a:t>
            </a:r>
          </a:p>
        </p:txBody>
      </p:sp>
      <p:sp>
        <p:nvSpPr>
          <p:cNvPr id="398386" name="Line 50"/>
          <p:cNvSpPr>
            <a:spLocks noChangeShapeType="1"/>
          </p:cNvSpPr>
          <p:nvPr/>
        </p:nvSpPr>
        <p:spPr bwMode="auto">
          <a:xfrm flipH="1">
            <a:off x="1250950" y="5473700"/>
            <a:ext cx="0" cy="433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87" name="Text Box 51"/>
          <p:cNvSpPr txBox="1">
            <a:spLocks noChangeArrowheads="1"/>
          </p:cNvSpPr>
          <p:nvPr/>
        </p:nvSpPr>
        <p:spPr bwMode="auto">
          <a:xfrm>
            <a:off x="1820863" y="543401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</p:txBody>
      </p:sp>
      <p:sp>
        <p:nvSpPr>
          <p:cNvPr id="398388" name="Text Box 52"/>
          <p:cNvSpPr txBox="1">
            <a:spLocks noChangeArrowheads="1"/>
          </p:cNvSpPr>
          <p:nvPr/>
        </p:nvSpPr>
        <p:spPr bwMode="auto">
          <a:xfrm>
            <a:off x="2352675" y="54340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d64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</a:t>
            </a:r>
          </a:p>
        </p:txBody>
      </p:sp>
      <p:sp>
        <p:nvSpPr>
          <p:cNvPr id="398389" name="Text Box 53"/>
          <p:cNvSpPr txBox="1">
            <a:spLocks noChangeArrowheads="1"/>
          </p:cNvSpPr>
          <p:nvPr/>
        </p:nvSpPr>
        <p:spPr bwMode="auto">
          <a:xfrm>
            <a:off x="4800600" y="1042988"/>
            <a:ext cx="4213225" cy="28432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Threshold algorithm (TA</a:t>
            </a:r>
            <a:r>
              <a:rPr lang="en-US" sz="20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):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scan index lists; consider d at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pos</a:t>
            </a:r>
            <a:r>
              <a:rPr lang="en-US" sz="18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L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high</a:t>
            </a:r>
            <a:r>
              <a:rPr lang="en-US" sz="1800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s(</a:t>
            </a:r>
            <a:r>
              <a:rPr lang="en-US" sz="1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,d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if d  top-k then {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look up s</a:t>
            </a:r>
            <a:r>
              <a:rPr lang="en-US" sz="1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all lists L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with 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score(d) := </a:t>
            </a:r>
            <a:r>
              <a:rPr lang="en-US" sz="1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aggr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{s</a:t>
            </a:r>
            <a:r>
              <a:rPr lang="en-US" sz="1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 | =1..m};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if score(d) &gt; min-k then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add d to top-k and remove min-score d’;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min-k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min{score(d’) | d’  top-k};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threshold := </a:t>
            </a:r>
            <a:r>
              <a:rPr lang="en-US" sz="18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aggr</a:t>
            </a:r>
            <a:r>
              <a:rPr lang="en-US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{high</a:t>
            </a:r>
            <a:r>
              <a:rPr lang="en-US" sz="1800" baseline="-2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 =1..m};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if </a:t>
            </a:r>
            <a:r>
              <a:rPr lang="en-US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threshold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min-k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then exit;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8390" name="AutoShape 54"/>
          <p:cNvSpPr>
            <a:spLocks noChangeArrowheads="1"/>
          </p:cNvSpPr>
          <p:nvPr/>
        </p:nvSpPr>
        <p:spPr bwMode="auto">
          <a:xfrm>
            <a:off x="4584700" y="4565650"/>
            <a:ext cx="1511300" cy="1139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</a:p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depth 1</a:t>
            </a:r>
          </a:p>
        </p:txBody>
      </p:sp>
      <p:sp>
        <p:nvSpPr>
          <p:cNvPr id="398391" name="AutoShape 55"/>
          <p:cNvSpPr>
            <a:spLocks noChangeArrowheads="1"/>
          </p:cNvSpPr>
          <p:nvPr/>
        </p:nvSpPr>
        <p:spPr bwMode="auto">
          <a:xfrm>
            <a:off x="4706938" y="4659313"/>
            <a:ext cx="1530350" cy="1139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</a:p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depth 2</a:t>
            </a:r>
          </a:p>
        </p:txBody>
      </p:sp>
      <p:sp>
        <p:nvSpPr>
          <p:cNvPr id="398392" name="AutoShape 56"/>
          <p:cNvSpPr>
            <a:spLocks noChangeArrowheads="1"/>
          </p:cNvSpPr>
          <p:nvPr/>
        </p:nvSpPr>
        <p:spPr bwMode="auto">
          <a:xfrm>
            <a:off x="4830763" y="4735513"/>
            <a:ext cx="1549400" cy="1139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</a:p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depth 3</a:t>
            </a:r>
          </a:p>
        </p:txBody>
      </p:sp>
      <p:sp>
        <p:nvSpPr>
          <p:cNvPr id="398393" name="Text Box 57"/>
          <p:cNvSpPr txBox="1">
            <a:spLocks noChangeArrowheads="1"/>
          </p:cNvSpPr>
          <p:nvPr/>
        </p:nvSpPr>
        <p:spPr bwMode="auto">
          <a:xfrm>
            <a:off x="4843463" y="4400550"/>
            <a:ext cx="837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= 2</a:t>
            </a:r>
          </a:p>
        </p:txBody>
      </p:sp>
      <p:sp>
        <p:nvSpPr>
          <p:cNvPr id="398394" name="Rectangle 58"/>
          <p:cNvSpPr>
            <a:spLocks noChangeArrowheads="1"/>
          </p:cNvSpPr>
          <p:nvPr/>
        </p:nvSpPr>
        <p:spPr bwMode="auto">
          <a:xfrm>
            <a:off x="2843213" y="4545013"/>
            <a:ext cx="469900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395" name="Text Box 59"/>
          <p:cNvSpPr txBox="1">
            <a:spLocks noChangeArrowheads="1"/>
          </p:cNvSpPr>
          <p:nvPr/>
        </p:nvSpPr>
        <p:spPr bwMode="auto">
          <a:xfrm>
            <a:off x="439040" y="1066800"/>
            <a:ext cx="306616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0" smtClean="0">
                <a:latin typeface="Times New Roman" pitchFamily="18" charset="0"/>
                <a:cs typeface="Times New Roman" pitchFamily="18" charset="0"/>
              </a:rPr>
              <a:t>Simple &amp; DB-style;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0" smtClean="0">
                <a:latin typeface="Times New Roman" pitchFamily="18" charset="0"/>
                <a:cs typeface="Times New Roman" pitchFamily="18" charset="0"/>
              </a:rPr>
              <a:t>needs only O(k) memory</a:t>
            </a:r>
            <a:endParaRPr lang="en-US" sz="22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835150" y="4976813"/>
            <a:ext cx="2017713" cy="936625"/>
            <a:chOff x="1156" y="3135"/>
            <a:chExt cx="1271" cy="590"/>
          </a:xfrm>
          <a:effectLst/>
        </p:grpSpPr>
        <p:sp>
          <p:nvSpPr>
            <p:cNvPr id="398397" name="Rectangle 61"/>
            <p:cNvSpPr>
              <a:spLocks noChangeArrowheads="1"/>
            </p:cNvSpPr>
            <p:nvPr/>
          </p:nvSpPr>
          <p:spPr bwMode="auto">
            <a:xfrm>
              <a:off x="1156" y="3430"/>
              <a:ext cx="318" cy="295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398" name="Rectangle 62"/>
            <p:cNvSpPr>
              <a:spLocks noChangeArrowheads="1"/>
            </p:cNvSpPr>
            <p:nvPr/>
          </p:nvSpPr>
          <p:spPr bwMode="auto">
            <a:xfrm>
              <a:off x="2109" y="3135"/>
              <a:ext cx="318" cy="295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8399" name="AutoShape 63"/>
          <p:cNvSpPr>
            <a:spLocks noChangeArrowheads="1"/>
          </p:cNvSpPr>
          <p:nvPr/>
        </p:nvSpPr>
        <p:spPr bwMode="auto">
          <a:xfrm>
            <a:off x="5003800" y="4797425"/>
            <a:ext cx="1549400" cy="1139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</a:p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depth 4</a:t>
            </a:r>
          </a:p>
        </p:txBody>
      </p:sp>
      <p:sp>
        <p:nvSpPr>
          <p:cNvPr id="398400" name="Text Box 64"/>
          <p:cNvSpPr txBox="1">
            <a:spLocks noChangeArrowheads="1"/>
          </p:cNvSpPr>
          <p:nvPr/>
        </p:nvSpPr>
        <p:spPr bwMode="auto">
          <a:xfrm>
            <a:off x="2795588" y="4500563"/>
            <a:ext cx="43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</a:t>
            </a:r>
          </a:p>
        </p:txBody>
      </p:sp>
      <p:sp>
        <p:nvSpPr>
          <p:cNvPr id="398401" name="Rectangle 65"/>
          <p:cNvSpPr>
            <a:spLocks noChangeArrowheads="1"/>
          </p:cNvSpPr>
          <p:nvPr/>
        </p:nvSpPr>
        <p:spPr bwMode="auto">
          <a:xfrm>
            <a:off x="2840038" y="5476875"/>
            <a:ext cx="469900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02" name="Rectangle 66"/>
          <p:cNvSpPr>
            <a:spLocks noChangeArrowheads="1"/>
          </p:cNvSpPr>
          <p:nvPr/>
        </p:nvSpPr>
        <p:spPr bwMode="auto">
          <a:xfrm>
            <a:off x="2841625" y="5005388"/>
            <a:ext cx="469900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03" name="Text Box 67"/>
          <p:cNvSpPr txBox="1">
            <a:spLocks noChangeArrowheads="1"/>
          </p:cNvSpPr>
          <p:nvPr/>
        </p:nvSpPr>
        <p:spPr bwMode="auto">
          <a:xfrm>
            <a:off x="2794000" y="54340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d99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398404" name="Text Box 68"/>
          <p:cNvSpPr txBox="1">
            <a:spLocks noChangeArrowheads="1"/>
          </p:cNvSpPr>
          <p:nvPr/>
        </p:nvSpPr>
        <p:spPr bwMode="auto">
          <a:xfrm>
            <a:off x="2795588" y="49688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d12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398405" name="Rectangle 69"/>
          <p:cNvSpPr>
            <a:spLocks noChangeArrowheads="1"/>
          </p:cNvSpPr>
          <p:nvPr/>
        </p:nvSpPr>
        <p:spPr bwMode="auto">
          <a:xfrm>
            <a:off x="2339975" y="5445125"/>
            <a:ext cx="504825" cy="46831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339975" y="4508500"/>
            <a:ext cx="504825" cy="974725"/>
            <a:chOff x="1474" y="2840"/>
            <a:chExt cx="318" cy="568"/>
          </a:xfrm>
          <a:effectLst/>
        </p:grpSpPr>
        <p:sp>
          <p:nvSpPr>
            <p:cNvPr id="398407" name="Rectangle 71"/>
            <p:cNvSpPr>
              <a:spLocks noChangeArrowheads="1"/>
            </p:cNvSpPr>
            <p:nvPr/>
          </p:nvSpPr>
          <p:spPr bwMode="auto">
            <a:xfrm>
              <a:off x="1474" y="3113"/>
              <a:ext cx="318" cy="295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08" name="Rectangle 72"/>
            <p:cNvSpPr>
              <a:spLocks noChangeArrowheads="1"/>
            </p:cNvSpPr>
            <p:nvPr/>
          </p:nvSpPr>
          <p:spPr bwMode="auto">
            <a:xfrm>
              <a:off x="1474" y="2840"/>
              <a:ext cx="318" cy="295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8409" name="Rectangle 73"/>
          <p:cNvSpPr>
            <a:spLocks noChangeArrowheads="1"/>
          </p:cNvSpPr>
          <p:nvPr/>
        </p:nvSpPr>
        <p:spPr bwMode="auto">
          <a:xfrm>
            <a:off x="6659563" y="4437063"/>
            <a:ext cx="1800225" cy="360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800" b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10" name="Text Box 74"/>
          <p:cNvSpPr txBox="1">
            <a:spLocks noChangeArrowheads="1"/>
          </p:cNvSpPr>
          <p:nvPr/>
        </p:nvSpPr>
        <p:spPr bwMode="auto">
          <a:xfrm>
            <a:off x="6732588" y="5156200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2          d64     0.9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11" name="Text Box 75"/>
          <p:cNvSpPr txBox="1">
            <a:spLocks noChangeArrowheads="1"/>
          </p:cNvSpPr>
          <p:nvPr/>
        </p:nvSpPr>
        <p:spPr bwMode="auto">
          <a:xfrm>
            <a:off x="6659563" y="4437063"/>
            <a:ext cx="180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Rank    Doc   Score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6659563" y="5157788"/>
            <a:ext cx="1800225" cy="360362"/>
            <a:chOff x="4241" y="3521"/>
            <a:chExt cx="1134" cy="227"/>
          </a:xfrm>
        </p:grpSpPr>
        <p:sp>
          <p:nvSpPr>
            <p:cNvPr id="398413" name="Rectangle 77"/>
            <p:cNvSpPr>
              <a:spLocks noChangeArrowheads="1"/>
            </p:cNvSpPr>
            <p:nvPr/>
          </p:nvSpPr>
          <p:spPr bwMode="auto">
            <a:xfrm>
              <a:off x="4241" y="3521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14" name="Text Box 78"/>
            <p:cNvSpPr txBox="1">
              <a:spLocks noChangeArrowheads="1"/>
            </p:cNvSpPr>
            <p:nvPr/>
          </p:nvSpPr>
          <p:spPr bwMode="auto">
            <a:xfrm>
              <a:off x="4286" y="3521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2          d64     1.2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8415" name="Text Box 79"/>
          <p:cNvSpPr txBox="1">
            <a:spLocks noChangeArrowheads="1"/>
          </p:cNvSpPr>
          <p:nvPr/>
        </p:nvSpPr>
        <p:spPr bwMode="auto">
          <a:xfrm>
            <a:off x="6732588" y="4797425"/>
            <a:ext cx="160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1          d78     0.9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16" name="Line 80"/>
          <p:cNvSpPr>
            <a:spLocks noChangeShapeType="1"/>
          </p:cNvSpPr>
          <p:nvPr/>
        </p:nvSpPr>
        <p:spPr bwMode="auto">
          <a:xfrm>
            <a:off x="6659563" y="51562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17" name="Line 81"/>
          <p:cNvSpPr>
            <a:spLocks noChangeShapeType="1"/>
          </p:cNvSpPr>
          <p:nvPr/>
        </p:nvSpPr>
        <p:spPr bwMode="auto">
          <a:xfrm>
            <a:off x="6659563" y="51562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6659563" y="4797425"/>
            <a:ext cx="1800225" cy="360363"/>
            <a:chOff x="4241" y="3521"/>
            <a:chExt cx="1134" cy="227"/>
          </a:xfrm>
        </p:grpSpPr>
        <p:sp>
          <p:nvSpPr>
            <p:cNvPr id="398419" name="Rectangle 83"/>
            <p:cNvSpPr>
              <a:spLocks noChangeArrowheads="1"/>
            </p:cNvSpPr>
            <p:nvPr/>
          </p:nvSpPr>
          <p:spPr bwMode="auto">
            <a:xfrm>
              <a:off x="4241" y="3521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20" name="Text Box 84"/>
            <p:cNvSpPr txBox="1">
              <a:spLocks noChangeArrowheads="1"/>
            </p:cNvSpPr>
            <p:nvPr/>
          </p:nvSpPr>
          <p:spPr bwMode="auto">
            <a:xfrm>
              <a:off x="4286" y="3521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1          d78     1.5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8421" name="Line 85"/>
          <p:cNvSpPr>
            <a:spLocks noChangeShapeType="1"/>
          </p:cNvSpPr>
          <p:nvPr/>
        </p:nvSpPr>
        <p:spPr bwMode="auto">
          <a:xfrm>
            <a:off x="7307263" y="4437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22" name="Line 86"/>
          <p:cNvSpPr>
            <a:spLocks noChangeShapeType="1"/>
          </p:cNvSpPr>
          <p:nvPr/>
        </p:nvSpPr>
        <p:spPr bwMode="auto">
          <a:xfrm>
            <a:off x="7812088" y="44370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23" name="Rectangle 87"/>
          <p:cNvSpPr>
            <a:spLocks noChangeArrowheads="1"/>
          </p:cNvSpPr>
          <p:nvPr/>
        </p:nvSpPr>
        <p:spPr bwMode="auto">
          <a:xfrm>
            <a:off x="6659563" y="4437063"/>
            <a:ext cx="1800225" cy="1079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24" name="Line 88"/>
          <p:cNvSpPr>
            <a:spLocks noChangeShapeType="1"/>
          </p:cNvSpPr>
          <p:nvPr/>
        </p:nvSpPr>
        <p:spPr bwMode="auto">
          <a:xfrm>
            <a:off x="6659563" y="47974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425" name="Line 89"/>
          <p:cNvSpPr>
            <a:spLocks noChangeShapeType="1"/>
          </p:cNvSpPr>
          <p:nvPr/>
        </p:nvSpPr>
        <p:spPr bwMode="auto">
          <a:xfrm>
            <a:off x="6659563" y="47974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6659563" y="4437063"/>
            <a:ext cx="1803400" cy="1081087"/>
            <a:chOff x="5193" y="2069"/>
            <a:chExt cx="1136" cy="681"/>
          </a:xfrm>
        </p:grpSpPr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5193" y="2296"/>
              <a:ext cx="1134" cy="227"/>
              <a:chOff x="4195" y="3022"/>
              <a:chExt cx="1134" cy="227"/>
            </a:xfrm>
          </p:grpSpPr>
          <p:sp>
            <p:nvSpPr>
              <p:cNvPr id="398428" name="Rectangle 92"/>
              <p:cNvSpPr>
                <a:spLocks noChangeArrowheads="1"/>
              </p:cNvSpPr>
              <p:nvPr/>
            </p:nvSpPr>
            <p:spPr bwMode="auto">
              <a:xfrm>
                <a:off x="4195" y="3022"/>
                <a:ext cx="1134" cy="227"/>
              </a:xfrm>
              <a:prstGeom prst="rect">
                <a:avLst/>
              </a:prstGeom>
              <a:solidFill>
                <a:srgbClr val="99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8429" name="Text Box 93"/>
              <p:cNvSpPr txBox="1">
                <a:spLocks noChangeArrowheads="1"/>
              </p:cNvSpPr>
              <p:nvPr/>
            </p:nvSpPr>
            <p:spPr bwMode="auto">
              <a:xfrm>
                <a:off x="4241" y="3022"/>
                <a:ext cx="10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 smtClean="0">
                    <a:latin typeface="Times New Roman" pitchFamily="18" charset="0"/>
                    <a:cs typeface="Times New Roman" pitchFamily="18" charset="0"/>
                  </a:rPr>
                  <a:t>1          d78     1.5</a:t>
                </a:r>
                <a:endParaRPr lang="en-US" sz="1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8430" name="Rectangle 94"/>
            <p:cNvSpPr>
              <a:spLocks noChangeArrowheads="1"/>
            </p:cNvSpPr>
            <p:nvPr/>
          </p:nvSpPr>
          <p:spPr bwMode="auto">
            <a:xfrm>
              <a:off x="5193" y="2296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31" name="Rectangle 95"/>
            <p:cNvSpPr>
              <a:spLocks noChangeArrowheads="1"/>
            </p:cNvSpPr>
            <p:nvPr/>
          </p:nvSpPr>
          <p:spPr bwMode="auto">
            <a:xfrm>
              <a:off x="5193" y="2523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32" name="Rectangle 96"/>
            <p:cNvSpPr>
              <a:spLocks noChangeArrowheads="1"/>
            </p:cNvSpPr>
            <p:nvPr/>
          </p:nvSpPr>
          <p:spPr bwMode="auto">
            <a:xfrm>
              <a:off x="5193" y="2069"/>
              <a:ext cx="1134" cy="22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800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33" name="Text Box 97"/>
            <p:cNvSpPr txBox="1">
              <a:spLocks noChangeArrowheads="1"/>
            </p:cNvSpPr>
            <p:nvPr/>
          </p:nvSpPr>
          <p:spPr bwMode="auto">
            <a:xfrm>
              <a:off x="5239" y="2522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2          d64     0.9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34" name="Line 98"/>
            <p:cNvSpPr>
              <a:spLocks noChangeShapeType="1"/>
            </p:cNvSpPr>
            <p:nvPr/>
          </p:nvSpPr>
          <p:spPr bwMode="auto">
            <a:xfrm>
              <a:off x="5193" y="2296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35" name="Line 99"/>
            <p:cNvSpPr>
              <a:spLocks noChangeShapeType="1"/>
            </p:cNvSpPr>
            <p:nvPr/>
          </p:nvSpPr>
          <p:spPr bwMode="auto">
            <a:xfrm>
              <a:off x="5193" y="2296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36" name="Text Box 100"/>
            <p:cNvSpPr txBox="1">
              <a:spLocks noChangeArrowheads="1"/>
            </p:cNvSpPr>
            <p:nvPr/>
          </p:nvSpPr>
          <p:spPr bwMode="auto">
            <a:xfrm>
              <a:off x="5193" y="2069"/>
              <a:ext cx="1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Rank    Doc   Score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5193" y="2523"/>
              <a:ext cx="1134" cy="227"/>
              <a:chOff x="4241" y="3521"/>
              <a:chExt cx="1134" cy="227"/>
            </a:xfrm>
          </p:grpSpPr>
          <p:sp>
            <p:nvSpPr>
              <p:cNvPr id="398438" name="Rectangle 102"/>
              <p:cNvSpPr>
                <a:spLocks noChangeArrowheads="1"/>
              </p:cNvSpPr>
              <p:nvPr/>
            </p:nvSpPr>
            <p:spPr bwMode="auto">
              <a:xfrm>
                <a:off x="4241" y="3521"/>
                <a:ext cx="1134" cy="227"/>
              </a:xfrm>
              <a:prstGeom prst="rect">
                <a:avLst/>
              </a:prstGeom>
              <a:solidFill>
                <a:srgbClr val="99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8439" name="Text Box 103"/>
              <p:cNvSpPr txBox="1">
                <a:spLocks noChangeArrowheads="1"/>
              </p:cNvSpPr>
              <p:nvPr/>
            </p:nvSpPr>
            <p:spPr bwMode="auto">
              <a:xfrm>
                <a:off x="4286" y="3521"/>
                <a:ext cx="101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 i="1" smtClean="0">
                    <a:latin typeface="Times New Roman" pitchFamily="18" charset="0"/>
                    <a:cs typeface="Times New Roman" pitchFamily="18" charset="0"/>
                  </a:rPr>
                  <a:t>2          d78     1.5</a:t>
                </a:r>
                <a:endParaRPr lang="en-US" sz="1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8440" name="Text Box 104"/>
            <p:cNvSpPr txBox="1">
              <a:spLocks noChangeArrowheads="1"/>
            </p:cNvSpPr>
            <p:nvPr/>
          </p:nvSpPr>
          <p:spPr bwMode="auto">
            <a:xfrm>
              <a:off x="5239" y="2296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1          d10     2.1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41" name="Rectangle 105"/>
            <p:cNvSpPr>
              <a:spLocks noChangeArrowheads="1"/>
            </p:cNvSpPr>
            <p:nvPr/>
          </p:nvSpPr>
          <p:spPr bwMode="auto">
            <a:xfrm>
              <a:off x="5193" y="2069"/>
              <a:ext cx="1134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42" name="Line 106"/>
            <p:cNvSpPr>
              <a:spLocks noChangeShapeType="1"/>
            </p:cNvSpPr>
            <p:nvPr/>
          </p:nvSpPr>
          <p:spPr bwMode="auto">
            <a:xfrm>
              <a:off x="5601" y="2069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43" name="Line 107"/>
            <p:cNvSpPr>
              <a:spLocks noChangeShapeType="1"/>
            </p:cNvSpPr>
            <p:nvPr/>
          </p:nvSpPr>
          <p:spPr bwMode="auto">
            <a:xfrm>
              <a:off x="5919" y="2069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44" name="Line 108"/>
            <p:cNvSpPr>
              <a:spLocks noChangeShapeType="1"/>
            </p:cNvSpPr>
            <p:nvPr/>
          </p:nvSpPr>
          <p:spPr bwMode="auto">
            <a:xfrm>
              <a:off x="5193" y="2522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45" name="Line 109"/>
            <p:cNvSpPr>
              <a:spLocks noChangeShapeType="1"/>
            </p:cNvSpPr>
            <p:nvPr/>
          </p:nvSpPr>
          <p:spPr bwMode="auto">
            <a:xfrm>
              <a:off x="5193" y="2522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6804025" y="4652963"/>
            <a:ext cx="1803400" cy="1081087"/>
            <a:chOff x="1791" y="1706"/>
            <a:chExt cx="1136" cy="681"/>
          </a:xfrm>
        </p:grpSpPr>
        <p:sp>
          <p:nvSpPr>
            <p:cNvPr id="398447" name="Rectangle 111"/>
            <p:cNvSpPr>
              <a:spLocks noChangeArrowheads="1"/>
            </p:cNvSpPr>
            <p:nvPr/>
          </p:nvSpPr>
          <p:spPr bwMode="auto">
            <a:xfrm>
              <a:off x="1791" y="1933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48" name="Rectangle 112"/>
            <p:cNvSpPr>
              <a:spLocks noChangeArrowheads="1"/>
            </p:cNvSpPr>
            <p:nvPr/>
          </p:nvSpPr>
          <p:spPr bwMode="auto">
            <a:xfrm>
              <a:off x="1791" y="2160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49" name="Rectangle 113"/>
            <p:cNvSpPr>
              <a:spLocks noChangeArrowheads="1"/>
            </p:cNvSpPr>
            <p:nvPr/>
          </p:nvSpPr>
          <p:spPr bwMode="auto">
            <a:xfrm>
              <a:off x="1791" y="1706"/>
              <a:ext cx="1134" cy="22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800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0" name="Text Box 114"/>
            <p:cNvSpPr txBox="1">
              <a:spLocks noChangeArrowheads="1"/>
            </p:cNvSpPr>
            <p:nvPr/>
          </p:nvSpPr>
          <p:spPr bwMode="auto">
            <a:xfrm>
              <a:off x="1791" y="1706"/>
              <a:ext cx="1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Rank    Doc   Score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1" name="Text Box 115"/>
            <p:cNvSpPr txBox="1">
              <a:spLocks noChangeArrowheads="1"/>
            </p:cNvSpPr>
            <p:nvPr/>
          </p:nvSpPr>
          <p:spPr bwMode="auto">
            <a:xfrm>
              <a:off x="1837" y="1933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1          d10     2.1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2" name="Text Box 116"/>
            <p:cNvSpPr txBox="1">
              <a:spLocks noChangeArrowheads="1"/>
            </p:cNvSpPr>
            <p:nvPr/>
          </p:nvSpPr>
          <p:spPr bwMode="auto">
            <a:xfrm>
              <a:off x="1837" y="2159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2          d78     1.5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3" name="Rectangle 117"/>
            <p:cNvSpPr>
              <a:spLocks noChangeArrowheads="1"/>
            </p:cNvSpPr>
            <p:nvPr/>
          </p:nvSpPr>
          <p:spPr bwMode="auto">
            <a:xfrm>
              <a:off x="1791" y="1706"/>
              <a:ext cx="1134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4" name="Line 118"/>
            <p:cNvSpPr>
              <a:spLocks noChangeShapeType="1"/>
            </p:cNvSpPr>
            <p:nvPr/>
          </p:nvSpPr>
          <p:spPr bwMode="auto">
            <a:xfrm>
              <a:off x="2199" y="170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5" name="Line 119"/>
            <p:cNvSpPr>
              <a:spLocks noChangeShapeType="1"/>
            </p:cNvSpPr>
            <p:nvPr/>
          </p:nvSpPr>
          <p:spPr bwMode="auto">
            <a:xfrm>
              <a:off x="2517" y="170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6" name="Line 120"/>
            <p:cNvSpPr>
              <a:spLocks noChangeShapeType="1"/>
            </p:cNvSpPr>
            <p:nvPr/>
          </p:nvSpPr>
          <p:spPr bwMode="auto">
            <a:xfrm>
              <a:off x="1791" y="1933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57" name="Line 121"/>
            <p:cNvSpPr>
              <a:spLocks noChangeShapeType="1"/>
            </p:cNvSpPr>
            <p:nvPr/>
          </p:nvSpPr>
          <p:spPr bwMode="auto">
            <a:xfrm>
              <a:off x="1791" y="2159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22"/>
          <p:cNvGrpSpPr>
            <a:grpSpLocks/>
          </p:cNvGrpSpPr>
          <p:nvPr/>
        </p:nvGrpSpPr>
        <p:grpSpPr bwMode="auto">
          <a:xfrm>
            <a:off x="7019925" y="4868863"/>
            <a:ext cx="1803400" cy="1081087"/>
            <a:chOff x="1791" y="1706"/>
            <a:chExt cx="1136" cy="681"/>
          </a:xfrm>
        </p:grpSpPr>
        <p:sp>
          <p:nvSpPr>
            <p:cNvPr id="398459" name="Rectangle 123"/>
            <p:cNvSpPr>
              <a:spLocks noChangeArrowheads="1"/>
            </p:cNvSpPr>
            <p:nvPr/>
          </p:nvSpPr>
          <p:spPr bwMode="auto">
            <a:xfrm>
              <a:off x="1791" y="1933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0" name="Rectangle 124"/>
            <p:cNvSpPr>
              <a:spLocks noChangeArrowheads="1"/>
            </p:cNvSpPr>
            <p:nvPr/>
          </p:nvSpPr>
          <p:spPr bwMode="auto">
            <a:xfrm>
              <a:off x="1791" y="2160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1" name="Rectangle 125"/>
            <p:cNvSpPr>
              <a:spLocks noChangeArrowheads="1"/>
            </p:cNvSpPr>
            <p:nvPr/>
          </p:nvSpPr>
          <p:spPr bwMode="auto">
            <a:xfrm>
              <a:off x="1791" y="1706"/>
              <a:ext cx="1134" cy="22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800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2" name="Text Box 126"/>
            <p:cNvSpPr txBox="1">
              <a:spLocks noChangeArrowheads="1"/>
            </p:cNvSpPr>
            <p:nvPr/>
          </p:nvSpPr>
          <p:spPr bwMode="auto">
            <a:xfrm>
              <a:off x="1791" y="1706"/>
              <a:ext cx="1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Rank    Doc   Score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3" name="Text Box 127"/>
            <p:cNvSpPr txBox="1">
              <a:spLocks noChangeArrowheads="1"/>
            </p:cNvSpPr>
            <p:nvPr/>
          </p:nvSpPr>
          <p:spPr bwMode="auto">
            <a:xfrm>
              <a:off x="1837" y="1933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1          d10     2.1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4" name="Text Box 128"/>
            <p:cNvSpPr txBox="1">
              <a:spLocks noChangeArrowheads="1"/>
            </p:cNvSpPr>
            <p:nvPr/>
          </p:nvSpPr>
          <p:spPr bwMode="auto">
            <a:xfrm>
              <a:off x="1837" y="2159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2          d78     1.5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5" name="Rectangle 129"/>
            <p:cNvSpPr>
              <a:spLocks noChangeArrowheads="1"/>
            </p:cNvSpPr>
            <p:nvPr/>
          </p:nvSpPr>
          <p:spPr bwMode="auto">
            <a:xfrm>
              <a:off x="1791" y="1706"/>
              <a:ext cx="1134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6" name="Line 130"/>
            <p:cNvSpPr>
              <a:spLocks noChangeShapeType="1"/>
            </p:cNvSpPr>
            <p:nvPr/>
          </p:nvSpPr>
          <p:spPr bwMode="auto">
            <a:xfrm>
              <a:off x="2199" y="170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7" name="Line 131"/>
            <p:cNvSpPr>
              <a:spLocks noChangeShapeType="1"/>
            </p:cNvSpPr>
            <p:nvPr/>
          </p:nvSpPr>
          <p:spPr bwMode="auto">
            <a:xfrm>
              <a:off x="2517" y="170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8" name="Line 132"/>
            <p:cNvSpPr>
              <a:spLocks noChangeShapeType="1"/>
            </p:cNvSpPr>
            <p:nvPr/>
          </p:nvSpPr>
          <p:spPr bwMode="auto">
            <a:xfrm>
              <a:off x="1791" y="1933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69" name="Line 133"/>
            <p:cNvSpPr>
              <a:spLocks noChangeShapeType="1"/>
            </p:cNvSpPr>
            <p:nvPr/>
          </p:nvSpPr>
          <p:spPr bwMode="auto">
            <a:xfrm>
              <a:off x="1791" y="2159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2268538" y="4508500"/>
            <a:ext cx="6516687" cy="1512888"/>
            <a:chOff x="1429" y="2840"/>
            <a:chExt cx="4105" cy="953"/>
          </a:xfrm>
        </p:grpSpPr>
        <p:sp>
          <p:nvSpPr>
            <p:cNvPr id="398471" name="Oval 135"/>
            <p:cNvSpPr>
              <a:spLocks noChangeArrowheads="1"/>
            </p:cNvSpPr>
            <p:nvPr/>
          </p:nvSpPr>
          <p:spPr bwMode="auto">
            <a:xfrm>
              <a:off x="5193" y="3521"/>
              <a:ext cx="341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72" name="Oval 136"/>
            <p:cNvSpPr>
              <a:spLocks noChangeArrowheads="1"/>
            </p:cNvSpPr>
            <p:nvPr/>
          </p:nvSpPr>
          <p:spPr bwMode="auto">
            <a:xfrm>
              <a:off x="1429" y="2840"/>
              <a:ext cx="362" cy="9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37"/>
          <p:cNvGrpSpPr>
            <a:grpSpLocks/>
          </p:cNvGrpSpPr>
          <p:nvPr/>
        </p:nvGrpSpPr>
        <p:grpSpPr bwMode="auto">
          <a:xfrm>
            <a:off x="7164388" y="5084763"/>
            <a:ext cx="1803400" cy="1081087"/>
            <a:chOff x="1791" y="1706"/>
            <a:chExt cx="1136" cy="681"/>
          </a:xfrm>
        </p:grpSpPr>
        <p:sp>
          <p:nvSpPr>
            <p:cNvPr id="398474" name="Rectangle 138"/>
            <p:cNvSpPr>
              <a:spLocks noChangeArrowheads="1"/>
            </p:cNvSpPr>
            <p:nvPr/>
          </p:nvSpPr>
          <p:spPr bwMode="auto">
            <a:xfrm>
              <a:off x="1791" y="1933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75" name="Rectangle 139"/>
            <p:cNvSpPr>
              <a:spLocks noChangeArrowheads="1"/>
            </p:cNvSpPr>
            <p:nvPr/>
          </p:nvSpPr>
          <p:spPr bwMode="auto">
            <a:xfrm>
              <a:off x="1791" y="2160"/>
              <a:ext cx="1134" cy="22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76" name="Rectangle 140"/>
            <p:cNvSpPr>
              <a:spLocks noChangeArrowheads="1"/>
            </p:cNvSpPr>
            <p:nvPr/>
          </p:nvSpPr>
          <p:spPr bwMode="auto">
            <a:xfrm>
              <a:off x="1791" y="1706"/>
              <a:ext cx="1134" cy="22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800" b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77" name="Text Box 141"/>
            <p:cNvSpPr txBox="1">
              <a:spLocks noChangeArrowheads="1"/>
            </p:cNvSpPr>
            <p:nvPr/>
          </p:nvSpPr>
          <p:spPr bwMode="auto">
            <a:xfrm>
              <a:off x="1791" y="1706"/>
              <a:ext cx="11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Rank    Doc   Score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78" name="Text Box 142"/>
            <p:cNvSpPr txBox="1">
              <a:spLocks noChangeArrowheads="1"/>
            </p:cNvSpPr>
            <p:nvPr/>
          </p:nvSpPr>
          <p:spPr bwMode="auto">
            <a:xfrm>
              <a:off x="1837" y="1933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1          d10     2.1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79" name="Text Box 143"/>
            <p:cNvSpPr txBox="1">
              <a:spLocks noChangeArrowheads="1"/>
            </p:cNvSpPr>
            <p:nvPr/>
          </p:nvSpPr>
          <p:spPr bwMode="auto">
            <a:xfrm>
              <a:off x="1837" y="2159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i="1" smtClean="0">
                  <a:latin typeface="Times New Roman" pitchFamily="18" charset="0"/>
                  <a:cs typeface="Times New Roman" pitchFamily="18" charset="0"/>
                </a:rPr>
                <a:t>2          d78     1.5</a:t>
              </a:r>
              <a:endParaRPr 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80" name="Rectangle 144"/>
            <p:cNvSpPr>
              <a:spLocks noChangeArrowheads="1"/>
            </p:cNvSpPr>
            <p:nvPr/>
          </p:nvSpPr>
          <p:spPr bwMode="auto">
            <a:xfrm>
              <a:off x="1791" y="1706"/>
              <a:ext cx="1134" cy="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81" name="Line 145"/>
            <p:cNvSpPr>
              <a:spLocks noChangeShapeType="1"/>
            </p:cNvSpPr>
            <p:nvPr/>
          </p:nvSpPr>
          <p:spPr bwMode="auto">
            <a:xfrm>
              <a:off x="2199" y="170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82" name="Line 146"/>
            <p:cNvSpPr>
              <a:spLocks noChangeShapeType="1"/>
            </p:cNvSpPr>
            <p:nvPr/>
          </p:nvSpPr>
          <p:spPr bwMode="auto">
            <a:xfrm>
              <a:off x="2517" y="170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83" name="Line 147"/>
            <p:cNvSpPr>
              <a:spLocks noChangeShapeType="1"/>
            </p:cNvSpPr>
            <p:nvPr/>
          </p:nvSpPr>
          <p:spPr bwMode="auto">
            <a:xfrm>
              <a:off x="1791" y="1933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84" name="Line 148"/>
            <p:cNvSpPr>
              <a:spLocks noChangeShapeType="1"/>
            </p:cNvSpPr>
            <p:nvPr/>
          </p:nvSpPr>
          <p:spPr bwMode="auto">
            <a:xfrm>
              <a:off x="1791" y="2159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49"/>
          <p:cNvGrpSpPr>
            <a:grpSpLocks/>
          </p:cNvGrpSpPr>
          <p:nvPr/>
        </p:nvGrpSpPr>
        <p:grpSpPr bwMode="auto">
          <a:xfrm>
            <a:off x="2771775" y="4508500"/>
            <a:ext cx="6086475" cy="1657350"/>
            <a:chOff x="1746" y="2840"/>
            <a:chExt cx="3834" cy="1044"/>
          </a:xfrm>
        </p:grpSpPr>
        <p:sp>
          <p:nvSpPr>
            <p:cNvPr id="398486" name="Oval 150"/>
            <p:cNvSpPr>
              <a:spLocks noChangeArrowheads="1"/>
            </p:cNvSpPr>
            <p:nvPr/>
          </p:nvSpPr>
          <p:spPr bwMode="auto">
            <a:xfrm>
              <a:off x="5239" y="3657"/>
              <a:ext cx="341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487" name="Oval 151"/>
            <p:cNvSpPr>
              <a:spLocks noChangeArrowheads="1"/>
            </p:cNvSpPr>
            <p:nvPr/>
          </p:nvSpPr>
          <p:spPr bwMode="auto">
            <a:xfrm>
              <a:off x="1746" y="2840"/>
              <a:ext cx="362" cy="9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8488" name="AutoShape 152"/>
          <p:cNvSpPr>
            <a:spLocks noChangeArrowheads="1"/>
          </p:cNvSpPr>
          <p:nvPr/>
        </p:nvSpPr>
        <p:spPr bwMode="auto">
          <a:xfrm>
            <a:off x="6380162" y="5875338"/>
            <a:ext cx="1373187" cy="952500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STOP!</a:t>
            </a:r>
          </a:p>
        </p:txBody>
      </p:sp>
      <p:sp>
        <p:nvSpPr>
          <p:cNvPr id="156" name="Date Placeholder 1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57" name="Slide Number Placeholder 1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8" name="Footer Placeholder 1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9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9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1" grpId="0" animBg="1" autoUpdateAnimBg="0"/>
      <p:bldP spid="398369" grpId="0" animBg="1" autoUpdateAnimBg="0"/>
      <p:bldP spid="398373" grpId="0" animBg="1" autoUpdateAnimBg="0"/>
      <p:bldP spid="398375" grpId="0" animBg="1" autoUpdateAnimBg="0"/>
      <p:bldP spid="398376" grpId="0" animBg="1" autoUpdateAnimBg="0"/>
      <p:bldP spid="398378" grpId="0" animBg="1" autoUpdateAnimBg="0"/>
      <p:bldP spid="398390" grpId="0" animBg="1" autoUpdateAnimBg="0"/>
      <p:bldP spid="398392" grpId="0" animBg="1" autoUpdateAnimBg="0"/>
      <p:bldP spid="398393" grpId="0" autoUpdateAnimBg="0"/>
      <p:bldP spid="398394" grpId="0" animBg="1" autoUpdateAnimBg="0"/>
      <p:bldP spid="398399" grpId="0" animBg="1" autoUpdateAnimBg="0"/>
      <p:bldP spid="398401" grpId="0" animBg="1" autoUpdateAnimBg="0"/>
      <p:bldP spid="398402" grpId="0" animBg="1" autoUpdateAnimBg="0"/>
      <p:bldP spid="398405" grpId="0" animBg="1"/>
      <p:bldP spid="398409" grpId="0" animBg="1"/>
      <p:bldP spid="398410" grpId="0"/>
      <p:bldP spid="398411" grpId="0"/>
      <p:bldP spid="398415" grpId="0"/>
      <p:bldP spid="398416" grpId="0" animBg="1"/>
      <p:bldP spid="398417" grpId="0" animBg="1"/>
      <p:bldP spid="398421" grpId="0" animBg="1"/>
      <p:bldP spid="398422" grpId="0" animBg="1"/>
      <p:bldP spid="398423" grpId="0" animBg="1"/>
      <p:bldP spid="398424" grpId="0" animBg="1"/>
      <p:bldP spid="398425" grpId="0" animBg="1"/>
      <p:bldP spid="3984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AutoShape 2"/>
          <p:cNvSpPr>
            <a:spLocks noChangeArrowheads="1"/>
          </p:cNvSpPr>
          <p:nvPr/>
        </p:nvSpPr>
        <p:spPr bwMode="auto">
          <a:xfrm>
            <a:off x="822325" y="4148138"/>
            <a:ext cx="3694113" cy="2087562"/>
          </a:xfrm>
          <a:prstGeom prst="can">
            <a:avLst>
              <a:gd name="adj" fmla="val 16861"/>
            </a:avLst>
          </a:prstGeom>
          <a:solidFill>
            <a:srgbClr val="DDDDDD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 sz="2800" b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No-Random-Access Algorithm (NRA) 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[Fagin’01, Güntzer’01]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1028700" y="4716463"/>
            <a:ext cx="33829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989013" y="4645025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949325" y="4611688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1025525" y="5189538"/>
            <a:ext cx="33829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984250" y="5116513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947738" y="5078413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4" name="Rectangle 10"/>
          <p:cNvSpPr>
            <a:spLocks noChangeArrowheads="1"/>
          </p:cNvSpPr>
          <p:nvPr/>
        </p:nvSpPr>
        <p:spPr bwMode="auto">
          <a:xfrm>
            <a:off x="1031875" y="5692775"/>
            <a:ext cx="338296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5" name="Rectangle 11"/>
          <p:cNvSpPr>
            <a:spLocks noChangeArrowheads="1"/>
          </p:cNvSpPr>
          <p:nvPr/>
        </p:nvSpPr>
        <p:spPr bwMode="auto">
          <a:xfrm>
            <a:off x="987425" y="5614988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6" name="Rectangle 12"/>
          <p:cNvSpPr>
            <a:spLocks noChangeArrowheads="1"/>
          </p:cNvSpPr>
          <p:nvPr/>
        </p:nvSpPr>
        <p:spPr bwMode="auto">
          <a:xfrm>
            <a:off x="947738" y="5565775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7" name="AutoShape 13"/>
          <p:cNvSpPr>
            <a:spLocks noChangeArrowheads="1"/>
          </p:cNvSpPr>
          <p:nvPr/>
        </p:nvSpPr>
        <p:spPr bwMode="auto">
          <a:xfrm>
            <a:off x="968375" y="2184400"/>
            <a:ext cx="1860550" cy="1495425"/>
          </a:xfrm>
          <a:prstGeom prst="flowChartMultidocumen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000" b="0" baseline="-1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1430338" y="4106863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Index lists</a:t>
            </a:r>
          </a:p>
        </p:txBody>
      </p:sp>
      <p:sp>
        <p:nvSpPr>
          <p:cNvPr id="400399" name="Rectangle 15"/>
          <p:cNvSpPr>
            <a:spLocks noChangeArrowheads="1"/>
          </p:cNvSpPr>
          <p:nvPr/>
        </p:nvSpPr>
        <p:spPr bwMode="auto">
          <a:xfrm>
            <a:off x="877888" y="4540250"/>
            <a:ext cx="341788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400" name="Text Box 16"/>
          <p:cNvSpPr txBox="1">
            <a:spLocks noChangeArrowheads="1"/>
          </p:cNvSpPr>
          <p:nvPr/>
        </p:nvSpPr>
        <p:spPr bwMode="auto">
          <a:xfrm>
            <a:off x="1003300" y="2717800"/>
            <a:ext cx="1450975" cy="677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s(t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0.7</a:t>
            </a:r>
          </a:p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s(t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0.2</a:t>
            </a:r>
          </a:p>
        </p:txBody>
      </p:sp>
      <p:sp>
        <p:nvSpPr>
          <p:cNvPr id="400401" name="Text Box 17"/>
          <p:cNvSpPr txBox="1">
            <a:spLocks noChangeArrowheads="1"/>
          </p:cNvSpPr>
          <p:nvPr/>
        </p:nvSpPr>
        <p:spPr bwMode="auto">
          <a:xfrm>
            <a:off x="3863975" y="4657725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00402" name="Text Box 18"/>
          <p:cNvSpPr txBox="1">
            <a:spLocks noChangeArrowheads="1"/>
          </p:cNvSpPr>
          <p:nvPr/>
        </p:nvSpPr>
        <p:spPr bwMode="auto">
          <a:xfrm>
            <a:off x="547688" y="1790700"/>
            <a:ext cx="2396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Documents: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1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-1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i="1" baseline="-1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0403" name="AutoShape 19"/>
          <p:cNvCxnSpPr>
            <a:cxnSpLocks noChangeShapeType="1"/>
          </p:cNvCxnSpPr>
          <p:nvPr/>
        </p:nvCxnSpPr>
        <p:spPr bwMode="auto">
          <a:xfrm rot="10800000" flipV="1">
            <a:off x="779463" y="2508250"/>
            <a:ext cx="144462" cy="2752725"/>
          </a:xfrm>
          <a:prstGeom prst="bentConnector3">
            <a:avLst>
              <a:gd name="adj1" fmla="val 258241"/>
            </a:avLst>
          </a:prstGeom>
          <a:noFill/>
          <a:ln w="57150">
            <a:solidFill>
              <a:srgbClr val="DDDDD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00404" name="Text Box 20"/>
          <p:cNvSpPr txBox="1">
            <a:spLocks noChangeArrowheads="1"/>
          </p:cNvSpPr>
          <p:nvPr/>
        </p:nvSpPr>
        <p:spPr bwMode="auto">
          <a:xfrm>
            <a:off x="547688" y="3705225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Query: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 = (t</a:t>
            </a:r>
            <a:r>
              <a:rPr lang="en-US" sz="20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20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20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400405" name="Group 21"/>
          <p:cNvGraphicFramePr>
            <a:graphicFrameLocks noGrp="1"/>
          </p:cNvGraphicFramePr>
          <p:nvPr/>
        </p:nvGraphicFramePr>
        <p:xfrm>
          <a:off x="6211888" y="4208463"/>
          <a:ext cx="2705100" cy="1585278"/>
        </p:xfrm>
        <a:graphic>
          <a:graphicData uri="http://schemas.openxmlformats.org/drawingml/2006/table">
            <a:tbl>
              <a:tblPr/>
              <a:tblGrid>
                <a:gridCol w="654050"/>
                <a:gridCol w="539750"/>
                <a:gridCol w="755650"/>
                <a:gridCol w="7556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Rank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Worst-score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Best-score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0432" name="Group 48"/>
          <p:cNvGraphicFramePr>
            <a:graphicFrameLocks noGrp="1"/>
          </p:cNvGraphicFramePr>
          <p:nvPr/>
        </p:nvGraphicFramePr>
        <p:xfrm>
          <a:off x="6335713" y="4341813"/>
          <a:ext cx="2709862" cy="1932941"/>
        </p:xfrm>
        <a:graphic>
          <a:graphicData uri="http://schemas.openxmlformats.org/drawingml/2006/table">
            <a:tbl>
              <a:tblPr/>
              <a:tblGrid>
                <a:gridCol w="666750"/>
                <a:gridCol w="552450"/>
                <a:gridCol w="762000"/>
                <a:gridCol w="72866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Rank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Worst-score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Best-score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0464" name="Group 80"/>
          <p:cNvGraphicFramePr>
            <a:graphicFrameLocks noGrp="1"/>
          </p:cNvGraphicFramePr>
          <p:nvPr/>
        </p:nvGraphicFramePr>
        <p:xfrm>
          <a:off x="6430963" y="4437063"/>
          <a:ext cx="2713037" cy="1920558"/>
        </p:xfrm>
        <a:graphic>
          <a:graphicData uri="http://schemas.openxmlformats.org/drawingml/2006/table">
            <a:tbl>
              <a:tblPr/>
              <a:tblGrid>
                <a:gridCol w="661987"/>
                <a:gridCol w="539750"/>
                <a:gridCol w="798513"/>
                <a:gridCol w="712787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Rank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Doc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Worst-score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Best-score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d64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0496" name="Oval 112"/>
          <p:cNvSpPr>
            <a:spLocks noChangeArrowheads="1"/>
          </p:cNvSpPr>
          <p:nvPr/>
        </p:nvSpPr>
        <p:spPr bwMode="auto">
          <a:xfrm>
            <a:off x="7734300" y="5003800"/>
            <a:ext cx="541338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497" name="Rectangle 113"/>
          <p:cNvSpPr>
            <a:spLocks noChangeArrowheads="1"/>
          </p:cNvSpPr>
          <p:nvPr/>
        </p:nvSpPr>
        <p:spPr bwMode="auto">
          <a:xfrm>
            <a:off x="876300" y="5003800"/>
            <a:ext cx="34178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498" name="Text Box 114"/>
          <p:cNvSpPr txBox="1">
            <a:spLocks noChangeArrowheads="1"/>
          </p:cNvSpPr>
          <p:nvPr/>
        </p:nvSpPr>
        <p:spPr bwMode="auto">
          <a:xfrm>
            <a:off x="3863975" y="509428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00499" name="Rectangle 115"/>
          <p:cNvSpPr>
            <a:spLocks noChangeArrowheads="1"/>
          </p:cNvSpPr>
          <p:nvPr/>
        </p:nvSpPr>
        <p:spPr bwMode="auto">
          <a:xfrm>
            <a:off x="876300" y="5475288"/>
            <a:ext cx="34178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00" name="Text Box 116"/>
          <p:cNvSpPr txBox="1">
            <a:spLocks noChangeArrowheads="1"/>
          </p:cNvSpPr>
          <p:nvPr/>
        </p:nvSpPr>
        <p:spPr bwMode="auto">
          <a:xfrm>
            <a:off x="3863975" y="560705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00501" name="Rectangle 117"/>
          <p:cNvSpPr>
            <a:spLocks noChangeArrowheads="1"/>
          </p:cNvSpPr>
          <p:nvPr/>
        </p:nvSpPr>
        <p:spPr bwMode="auto">
          <a:xfrm>
            <a:off x="1255713" y="4543425"/>
            <a:ext cx="596900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02" name="Text Box 118"/>
          <p:cNvSpPr txBox="1">
            <a:spLocks noChangeArrowheads="1"/>
          </p:cNvSpPr>
          <p:nvPr/>
        </p:nvSpPr>
        <p:spPr bwMode="auto">
          <a:xfrm>
            <a:off x="893763" y="45180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00503" name="Text Box 119"/>
          <p:cNvSpPr txBox="1">
            <a:spLocks noChangeArrowheads="1"/>
          </p:cNvSpPr>
          <p:nvPr/>
        </p:nvSpPr>
        <p:spPr bwMode="auto">
          <a:xfrm>
            <a:off x="1311275" y="44942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</a:t>
            </a:r>
          </a:p>
        </p:txBody>
      </p:sp>
      <p:sp>
        <p:nvSpPr>
          <p:cNvPr id="400504" name="Text Box 120"/>
          <p:cNvSpPr txBox="1">
            <a:spLocks noChangeArrowheads="1"/>
          </p:cNvSpPr>
          <p:nvPr/>
        </p:nvSpPr>
        <p:spPr bwMode="auto">
          <a:xfrm>
            <a:off x="2795588" y="4500563"/>
            <a:ext cx="43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</a:t>
            </a:r>
          </a:p>
        </p:txBody>
      </p:sp>
      <p:sp>
        <p:nvSpPr>
          <p:cNvPr id="400505" name="Text Box 121"/>
          <p:cNvSpPr txBox="1">
            <a:spLocks noChangeArrowheads="1"/>
          </p:cNvSpPr>
          <p:nvPr/>
        </p:nvSpPr>
        <p:spPr bwMode="auto">
          <a:xfrm>
            <a:off x="3335338" y="450056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d88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400506" name="Text Box 122"/>
          <p:cNvSpPr txBox="1">
            <a:spLocks noChangeArrowheads="1"/>
          </p:cNvSpPr>
          <p:nvPr/>
        </p:nvSpPr>
        <p:spPr bwMode="auto">
          <a:xfrm>
            <a:off x="2795588" y="49688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d12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400507" name="Text Box 123"/>
          <p:cNvSpPr txBox="1">
            <a:spLocks noChangeArrowheads="1"/>
          </p:cNvSpPr>
          <p:nvPr/>
        </p:nvSpPr>
        <p:spPr bwMode="auto">
          <a:xfrm>
            <a:off x="3335338" y="49688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</a:t>
            </a:r>
          </a:p>
        </p:txBody>
      </p:sp>
      <p:sp>
        <p:nvSpPr>
          <p:cNvPr id="400508" name="Text Box 124"/>
          <p:cNvSpPr txBox="1">
            <a:spLocks noChangeArrowheads="1"/>
          </p:cNvSpPr>
          <p:nvPr/>
        </p:nvSpPr>
        <p:spPr bwMode="auto">
          <a:xfrm>
            <a:off x="2794000" y="54340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d99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400509" name="Text Box 125"/>
          <p:cNvSpPr txBox="1">
            <a:spLocks noChangeArrowheads="1"/>
          </p:cNvSpPr>
          <p:nvPr/>
        </p:nvSpPr>
        <p:spPr bwMode="auto">
          <a:xfrm>
            <a:off x="3333750" y="54340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d34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</a:t>
            </a:r>
          </a:p>
        </p:txBody>
      </p:sp>
      <p:sp>
        <p:nvSpPr>
          <p:cNvPr id="400510" name="Rectangle 126"/>
          <p:cNvSpPr>
            <a:spLocks noChangeArrowheads="1"/>
          </p:cNvSpPr>
          <p:nvPr/>
        </p:nvSpPr>
        <p:spPr bwMode="auto">
          <a:xfrm>
            <a:off x="1849438" y="4543425"/>
            <a:ext cx="503237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11" name="Rectangle 127"/>
          <p:cNvSpPr>
            <a:spLocks noChangeArrowheads="1"/>
          </p:cNvSpPr>
          <p:nvPr/>
        </p:nvSpPr>
        <p:spPr bwMode="auto">
          <a:xfrm>
            <a:off x="2349500" y="4545013"/>
            <a:ext cx="469900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12" name="Text Box 128"/>
          <p:cNvSpPr txBox="1">
            <a:spLocks noChangeArrowheads="1"/>
          </p:cNvSpPr>
          <p:nvPr/>
        </p:nvSpPr>
        <p:spPr bwMode="auto">
          <a:xfrm>
            <a:off x="1822450" y="450056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400513" name="Text Box 129"/>
          <p:cNvSpPr txBox="1">
            <a:spLocks noChangeArrowheads="1"/>
          </p:cNvSpPr>
          <p:nvPr/>
        </p:nvSpPr>
        <p:spPr bwMode="auto">
          <a:xfrm>
            <a:off x="2354263" y="450056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400514" name="Rectangle 130"/>
          <p:cNvSpPr>
            <a:spLocks noChangeArrowheads="1"/>
          </p:cNvSpPr>
          <p:nvPr/>
        </p:nvSpPr>
        <p:spPr bwMode="auto">
          <a:xfrm>
            <a:off x="925513" y="2325688"/>
            <a:ext cx="52387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1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00515" name="Rectangle 131"/>
          <p:cNvSpPr>
            <a:spLocks noChangeArrowheads="1"/>
          </p:cNvSpPr>
          <p:nvPr/>
        </p:nvSpPr>
        <p:spPr bwMode="auto">
          <a:xfrm>
            <a:off x="1254125" y="5002213"/>
            <a:ext cx="596900" cy="43338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16" name="Rectangle 132"/>
          <p:cNvSpPr>
            <a:spLocks noChangeArrowheads="1"/>
          </p:cNvSpPr>
          <p:nvPr/>
        </p:nvSpPr>
        <p:spPr bwMode="auto">
          <a:xfrm>
            <a:off x="1847850" y="5002213"/>
            <a:ext cx="503238" cy="43338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17" name="Rectangle 133"/>
          <p:cNvSpPr>
            <a:spLocks noChangeArrowheads="1"/>
          </p:cNvSpPr>
          <p:nvPr/>
        </p:nvSpPr>
        <p:spPr bwMode="auto">
          <a:xfrm>
            <a:off x="2347913" y="5003800"/>
            <a:ext cx="469900" cy="43021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18" name="Rectangle 134"/>
          <p:cNvSpPr>
            <a:spLocks noChangeArrowheads="1"/>
          </p:cNvSpPr>
          <p:nvPr/>
        </p:nvSpPr>
        <p:spPr bwMode="auto">
          <a:xfrm>
            <a:off x="1252538" y="5473700"/>
            <a:ext cx="596900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19" name="Rectangle 135"/>
          <p:cNvSpPr>
            <a:spLocks noChangeArrowheads="1"/>
          </p:cNvSpPr>
          <p:nvPr/>
        </p:nvSpPr>
        <p:spPr bwMode="auto">
          <a:xfrm>
            <a:off x="1846263" y="5473700"/>
            <a:ext cx="503237" cy="43338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20" name="Rectangle 136"/>
          <p:cNvSpPr>
            <a:spLocks noChangeArrowheads="1"/>
          </p:cNvSpPr>
          <p:nvPr/>
        </p:nvSpPr>
        <p:spPr bwMode="auto">
          <a:xfrm>
            <a:off x="2346325" y="5475288"/>
            <a:ext cx="469900" cy="43021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21" name="Text Box 137"/>
          <p:cNvSpPr txBox="1">
            <a:spLocks noChangeArrowheads="1"/>
          </p:cNvSpPr>
          <p:nvPr/>
        </p:nvSpPr>
        <p:spPr bwMode="auto">
          <a:xfrm>
            <a:off x="893763" y="498157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0522" name="Text Box 138"/>
          <p:cNvSpPr txBox="1">
            <a:spLocks noChangeArrowheads="1"/>
          </p:cNvSpPr>
          <p:nvPr/>
        </p:nvSpPr>
        <p:spPr bwMode="auto">
          <a:xfrm>
            <a:off x="1311275" y="496252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d64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400523" name="Text Box 139"/>
          <p:cNvSpPr txBox="1">
            <a:spLocks noChangeArrowheads="1"/>
          </p:cNvSpPr>
          <p:nvPr/>
        </p:nvSpPr>
        <p:spPr bwMode="auto">
          <a:xfrm>
            <a:off x="1822450" y="496887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</a:p>
        </p:txBody>
      </p:sp>
      <p:sp>
        <p:nvSpPr>
          <p:cNvPr id="400524" name="Text Box 140"/>
          <p:cNvSpPr txBox="1">
            <a:spLocks noChangeArrowheads="1"/>
          </p:cNvSpPr>
          <p:nvPr/>
        </p:nvSpPr>
        <p:spPr bwMode="auto">
          <a:xfrm>
            <a:off x="2354263" y="49688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</a:p>
        </p:txBody>
      </p:sp>
      <p:sp>
        <p:nvSpPr>
          <p:cNvPr id="400525" name="Text Box 141"/>
          <p:cNvSpPr txBox="1">
            <a:spLocks noChangeArrowheads="1"/>
          </p:cNvSpPr>
          <p:nvPr/>
        </p:nvSpPr>
        <p:spPr bwMode="auto">
          <a:xfrm>
            <a:off x="892175" y="54514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0526" name="Text Box 142"/>
          <p:cNvSpPr txBox="1">
            <a:spLocks noChangeArrowheads="1"/>
          </p:cNvSpPr>
          <p:nvPr/>
        </p:nvSpPr>
        <p:spPr bwMode="auto">
          <a:xfrm>
            <a:off x="1309688" y="543401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</a:t>
            </a:r>
          </a:p>
        </p:txBody>
      </p:sp>
      <p:sp>
        <p:nvSpPr>
          <p:cNvPr id="400527" name="Text Box 143"/>
          <p:cNvSpPr txBox="1">
            <a:spLocks noChangeArrowheads="1"/>
          </p:cNvSpPr>
          <p:nvPr/>
        </p:nvSpPr>
        <p:spPr bwMode="auto">
          <a:xfrm>
            <a:off x="1820863" y="5434013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</p:txBody>
      </p:sp>
      <p:sp>
        <p:nvSpPr>
          <p:cNvPr id="400528" name="Text Box 144"/>
          <p:cNvSpPr txBox="1">
            <a:spLocks noChangeArrowheads="1"/>
          </p:cNvSpPr>
          <p:nvPr/>
        </p:nvSpPr>
        <p:spPr bwMode="auto">
          <a:xfrm>
            <a:off x="2352675" y="5434013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d64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</a:t>
            </a:r>
          </a:p>
        </p:txBody>
      </p:sp>
      <p:sp>
        <p:nvSpPr>
          <p:cNvPr id="400529" name="AutoShape 145"/>
          <p:cNvSpPr>
            <a:spLocks noChangeArrowheads="1"/>
          </p:cNvSpPr>
          <p:nvPr/>
        </p:nvSpPr>
        <p:spPr bwMode="auto">
          <a:xfrm>
            <a:off x="6096000" y="6053138"/>
            <a:ext cx="990600" cy="804862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STOP!</a:t>
            </a:r>
          </a:p>
        </p:txBody>
      </p:sp>
      <p:sp>
        <p:nvSpPr>
          <p:cNvPr id="400530" name="Oval 146"/>
          <p:cNvSpPr>
            <a:spLocks noChangeArrowheads="1"/>
          </p:cNvSpPr>
          <p:nvPr/>
        </p:nvSpPr>
        <p:spPr bwMode="auto">
          <a:xfrm>
            <a:off x="8504238" y="5345113"/>
            <a:ext cx="541337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531" name="Text Box 147"/>
          <p:cNvSpPr txBox="1">
            <a:spLocks noChangeArrowheads="1"/>
          </p:cNvSpPr>
          <p:nvPr/>
        </p:nvSpPr>
        <p:spPr bwMode="auto">
          <a:xfrm>
            <a:off x="4419600" y="768350"/>
            <a:ext cx="4579937" cy="3117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No-Random-Access algorithm (NRA</a:t>
            </a:r>
            <a:r>
              <a:rPr lang="en-US" sz="20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):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scan index lists; consider d at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pos</a:t>
            </a:r>
            <a:r>
              <a:rPr lang="en-US" sz="18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L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E(d) := E(d)  {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};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high</a:t>
            </a:r>
            <a:r>
              <a:rPr lang="en-US" sz="18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s(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,d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worstscore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aggr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{s(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,d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|  E(d)};</a:t>
            </a:r>
          </a:p>
          <a:p>
            <a:pPr marL="457200" indent="-457200"/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bestscore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aggr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worstscore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(d), 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aggr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{high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   E(d)}};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if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worstscore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 &gt; min-k then add d to top-k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1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min-k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min{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worstscore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(d’) | d’  top-k};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else if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bestscore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 &gt; min-k then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cand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cand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 {d};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threshold := max {</a:t>
            </a: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bestscore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(d’)  | d’ </a:t>
            </a: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cand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};</a:t>
            </a:r>
          </a:p>
          <a:p>
            <a:pPr marL="457200" indent="-457200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if threshold  min-k then exit;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0532" name="AutoShape 148"/>
          <p:cNvSpPr>
            <a:spLocks noChangeArrowheads="1"/>
          </p:cNvSpPr>
          <p:nvPr/>
        </p:nvSpPr>
        <p:spPr bwMode="auto">
          <a:xfrm>
            <a:off x="4584700" y="4565650"/>
            <a:ext cx="1511300" cy="1139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</a:p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depth 1</a:t>
            </a:r>
          </a:p>
        </p:txBody>
      </p:sp>
      <p:sp>
        <p:nvSpPr>
          <p:cNvPr id="400533" name="AutoShape 149"/>
          <p:cNvSpPr>
            <a:spLocks noChangeArrowheads="1"/>
          </p:cNvSpPr>
          <p:nvPr/>
        </p:nvSpPr>
        <p:spPr bwMode="auto">
          <a:xfrm>
            <a:off x="4706938" y="4659313"/>
            <a:ext cx="1530350" cy="1139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</a:p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depth 2</a:t>
            </a:r>
          </a:p>
        </p:txBody>
      </p:sp>
      <p:sp>
        <p:nvSpPr>
          <p:cNvPr id="400534" name="AutoShape 150"/>
          <p:cNvSpPr>
            <a:spLocks noChangeArrowheads="1"/>
          </p:cNvSpPr>
          <p:nvPr/>
        </p:nvSpPr>
        <p:spPr bwMode="auto">
          <a:xfrm>
            <a:off x="4830763" y="4735513"/>
            <a:ext cx="1549400" cy="1139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</a:p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depth 3</a:t>
            </a:r>
          </a:p>
        </p:txBody>
      </p:sp>
      <p:sp>
        <p:nvSpPr>
          <p:cNvPr id="400535" name="Text Box 151"/>
          <p:cNvSpPr txBox="1">
            <a:spLocks noChangeArrowheads="1"/>
          </p:cNvSpPr>
          <p:nvPr/>
        </p:nvSpPr>
        <p:spPr bwMode="auto">
          <a:xfrm>
            <a:off x="4843463" y="4400550"/>
            <a:ext cx="837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= 1</a:t>
            </a:r>
          </a:p>
        </p:txBody>
      </p:sp>
      <p:sp>
        <p:nvSpPr>
          <p:cNvPr id="400536" name="Text Box 152"/>
          <p:cNvSpPr txBox="1">
            <a:spLocks noChangeArrowheads="1"/>
          </p:cNvSpPr>
          <p:nvPr/>
        </p:nvSpPr>
        <p:spPr bwMode="auto">
          <a:xfrm>
            <a:off x="333624" y="1050869"/>
            <a:ext cx="437331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Sequential access (SA) faster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than random access (RA)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96" grpId="0" animBg="1" autoUpdateAnimBg="0"/>
      <p:bldP spid="400501" grpId="0" animBg="1" autoUpdateAnimBg="0"/>
      <p:bldP spid="400510" grpId="0" animBg="1" autoUpdateAnimBg="0"/>
      <p:bldP spid="400511" grpId="0" animBg="1" autoUpdateAnimBg="0"/>
      <p:bldP spid="400515" grpId="0" animBg="1" autoUpdateAnimBg="0"/>
      <p:bldP spid="400516" grpId="0" animBg="1" autoUpdateAnimBg="0"/>
      <p:bldP spid="400517" grpId="0" animBg="1" autoUpdateAnimBg="0"/>
      <p:bldP spid="400518" grpId="0" animBg="1" autoUpdateAnimBg="0"/>
      <p:bldP spid="400519" grpId="0" animBg="1" autoUpdateAnimBg="0"/>
      <p:bldP spid="400520" grpId="0" animBg="1" autoUpdateAnimBg="0"/>
      <p:bldP spid="400529" grpId="0" animBg="1"/>
      <p:bldP spid="400530" grpId="0" animBg="1" autoUpdateAnimBg="0"/>
      <p:bldP spid="400532" grpId="0" animBg="1" autoUpdateAnimBg="0"/>
      <p:bldP spid="400533" grpId="0" animBg="1" autoUpdateAnimBg="0"/>
      <p:bldP spid="400534" grpId="0" animBg="1" autoUpdateAnimBg="0"/>
      <p:bldP spid="4005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152400" y="2942372"/>
            <a:ext cx="8839200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NRA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(using sorted access only)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every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 rounds of SA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(i.e., after m*r SA steps) perform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RA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to look up the unknown scores of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best candidate 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wortscore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(d)) that is not among the current top-k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items.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05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152400" y="1550075"/>
            <a:ext cx="860203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co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 ratio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=: r   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(e.g., based on statistics for execution environment (“middleware”),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typical values: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 20-10,000 for a hard-disk)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228600" y="5029200"/>
            <a:ext cx="8295861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competitiveness</a:t>
            </a:r>
            <a:r>
              <a:rPr lang="en-US" sz="24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 “optimal schedule”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(scan until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high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≤ min{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bestscore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(d) | d 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final top-k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then perform RAs for all d’ with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(d’) &gt; min-k):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4m + k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52400" y="76200"/>
            <a:ext cx="8839200" cy="914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Combined Algorithm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(CA)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[Fagin et al. </a:t>
            </a:r>
            <a:r>
              <a:rPr lang="en-US" sz="2200" dirty="0" smtClean="0">
                <a:latin typeface="Times New Roman" pitchFamily="18" charset="0"/>
                <a:ea typeface="+mj-ea"/>
                <a:cs typeface="Times New Roman" pitchFamily="18" charset="0"/>
              </a:rPr>
              <a:t>‘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03]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1048980"/>
            <a:ext cx="453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Balanced SA/RA Scheduling: 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17797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798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799" name="Line 7"/>
            <p:cNvSpPr>
              <a:spLocks noChangeShapeType="1"/>
            </p:cNvSpPr>
            <p:nvPr/>
          </p:nvSpPr>
          <p:spPr bwMode="auto">
            <a:xfrm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3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4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5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6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7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8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9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0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1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2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3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4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5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6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7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8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6" y="1078314"/>
            <a:ext cx="938591" cy="4077885"/>
            <a:chOff x="3878" y="465"/>
            <a:chExt cx="231" cy="1468"/>
          </a:xfrm>
        </p:grpSpPr>
        <p:sp>
          <p:nvSpPr>
            <p:cNvPr id="417821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22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23" name="Line 31"/>
            <p:cNvSpPr>
              <a:spLocks noChangeShapeType="1"/>
            </p:cNvSpPr>
            <p:nvPr/>
          </p:nvSpPr>
          <p:spPr bwMode="auto">
            <a:xfrm flipH="1">
              <a:off x="4109" y="465"/>
              <a:ext cx="0" cy="1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7824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5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6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7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8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9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0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1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2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3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4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5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6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7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8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9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17842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43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44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7845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6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7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8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9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0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1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2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3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4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5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6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7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8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9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0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1" name="Text Box 69"/>
          <p:cNvSpPr txBox="1">
            <a:spLocks noChangeArrowheads="1"/>
          </p:cNvSpPr>
          <p:nvPr/>
        </p:nvSpPr>
        <p:spPr bwMode="auto">
          <a:xfrm>
            <a:off x="4840288" y="582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2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3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4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563938" y="5445125"/>
            <a:ext cx="4321178" cy="936625"/>
            <a:chOff x="2245" y="3430"/>
            <a:chExt cx="2722" cy="590"/>
          </a:xfrm>
        </p:grpSpPr>
        <p:sp>
          <p:nvSpPr>
            <p:cNvPr id="417866" name="Rectangle 74"/>
            <p:cNvSpPr>
              <a:spLocks noChangeArrowheads="1"/>
            </p:cNvSpPr>
            <p:nvPr/>
          </p:nvSpPr>
          <p:spPr bwMode="auto">
            <a:xfrm>
              <a:off x="2245" y="3430"/>
              <a:ext cx="2722" cy="59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67" name="Text Box 75"/>
            <p:cNvSpPr txBox="1">
              <a:spLocks noChangeArrowheads="1"/>
            </p:cNvSpPr>
            <p:nvPr/>
          </p:nvSpPr>
          <p:spPr bwMode="auto">
            <a:xfrm>
              <a:off x="2336" y="3475"/>
              <a:ext cx="256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CA: compute top-1 result</a:t>
              </a:r>
            </a:p>
            <a:p>
              <a:pPr eaLnBrk="1" hangingPunct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using one RA after every round of SA</a:t>
              </a:r>
              <a:endPara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79" name="Rectangle 3"/>
          <p:cNvSpPr txBox="1">
            <a:spLocks noChangeArrowheads="1"/>
          </p:cNvSpPr>
          <p:nvPr/>
        </p:nvSpPr>
        <p:spPr>
          <a:xfrm>
            <a:off x="152400" y="0"/>
            <a:ext cx="8839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Scheduling Example</a:t>
            </a:r>
            <a:endParaRPr kumimoji="0" lang="en-US" sz="36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6" name="Date Placeholder 7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18821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22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23" name="Line 7"/>
            <p:cNvSpPr>
              <a:spLocks noChangeShapeType="1"/>
            </p:cNvSpPr>
            <p:nvPr/>
          </p:nvSpPr>
          <p:spPr bwMode="auto">
            <a:xfrm>
              <a:off x="4105" y="481"/>
              <a:ext cx="4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8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0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1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4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6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9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0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1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2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6" y="1122760"/>
            <a:ext cx="938591" cy="4033440"/>
            <a:chOff x="3878" y="481"/>
            <a:chExt cx="231" cy="1452"/>
          </a:xfrm>
        </p:grpSpPr>
        <p:sp>
          <p:nvSpPr>
            <p:cNvPr id="418845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46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47" name="Line 31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8848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9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0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1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2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3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4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5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6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7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8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9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0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1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2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3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18866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67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68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8869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0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2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3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4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5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6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7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8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9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1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2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3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4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5" name="Text Box 69"/>
          <p:cNvSpPr txBox="1">
            <a:spLocks noChangeArrowheads="1"/>
          </p:cNvSpPr>
          <p:nvPr/>
        </p:nvSpPr>
        <p:spPr bwMode="auto">
          <a:xfrm>
            <a:off x="6429375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6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7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8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9" name="Rectangle 73"/>
          <p:cNvSpPr>
            <a:spLocks noChangeArrowheads="1"/>
          </p:cNvSpPr>
          <p:nvPr/>
        </p:nvSpPr>
        <p:spPr bwMode="auto">
          <a:xfrm>
            <a:off x="3348038" y="1125538"/>
            <a:ext cx="5256212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0" name="Rectangle 74"/>
          <p:cNvSpPr>
            <a:spLocks noChangeArrowheads="1"/>
          </p:cNvSpPr>
          <p:nvPr/>
        </p:nvSpPr>
        <p:spPr bwMode="auto">
          <a:xfrm>
            <a:off x="4657725" y="5372100"/>
            <a:ext cx="133985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1" name="Text Box 75"/>
          <p:cNvSpPr txBox="1">
            <a:spLocks noChangeArrowheads="1"/>
          </p:cNvSpPr>
          <p:nvPr/>
        </p:nvSpPr>
        <p:spPr bwMode="auto">
          <a:xfrm>
            <a:off x="4643438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[0.8,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2" name="Rectangle 76"/>
          <p:cNvSpPr>
            <a:spLocks noChangeArrowheads="1"/>
          </p:cNvSpPr>
          <p:nvPr/>
        </p:nvSpPr>
        <p:spPr bwMode="auto">
          <a:xfrm>
            <a:off x="4643438" y="5876925"/>
            <a:ext cx="1352550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3" name="Text Box 77"/>
          <p:cNvSpPr txBox="1">
            <a:spLocks noChangeArrowheads="1"/>
          </p:cNvSpPr>
          <p:nvPr/>
        </p:nvSpPr>
        <p:spPr bwMode="auto">
          <a:xfrm>
            <a:off x="4629150" y="594995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[0.7,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4" name="Rectangle 78"/>
          <p:cNvSpPr>
            <a:spLocks noChangeArrowheads="1"/>
          </p:cNvSpPr>
          <p:nvPr/>
        </p:nvSpPr>
        <p:spPr bwMode="auto">
          <a:xfrm>
            <a:off x="6299200" y="5372100"/>
            <a:ext cx="135413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5" name="Text Box 79"/>
          <p:cNvSpPr txBox="1">
            <a:spLocks noChangeArrowheads="1"/>
          </p:cNvSpPr>
          <p:nvPr/>
        </p:nvSpPr>
        <p:spPr bwMode="auto">
          <a:xfrm>
            <a:off x="6284913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[0.9,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6" name="Text Box 80"/>
          <p:cNvSpPr txBox="1">
            <a:spLocks noChangeArrowheads="1"/>
          </p:cNvSpPr>
          <p:nvPr/>
        </p:nvSpPr>
        <p:spPr bwMode="auto">
          <a:xfrm>
            <a:off x="6429375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7" name="Rectangle 81"/>
          <p:cNvSpPr>
            <a:spLocks noChangeArrowheads="1"/>
          </p:cNvSpPr>
          <p:nvPr/>
        </p:nvSpPr>
        <p:spPr bwMode="auto">
          <a:xfrm>
            <a:off x="6299200" y="5876925"/>
            <a:ext cx="13541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8" name="Text Box 82"/>
          <p:cNvSpPr txBox="1">
            <a:spLocks noChangeArrowheads="1"/>
          </p:cNvSpPr>
          <p:nvPr/>
        </p:nvSpPr>
        <p:spPr bwMode="auto">
          <a:xfrm>
            <a:off x="6284913" y="5949950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?: [0.0,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9" name="Text Box 83"/>
          <p:cNvSpPr txBox="1">
            <a:spLocks noChangeArrowheads="1"/>
          </p:cNvSpPr>
          <p:nvPr/>
        </p:nvSpPr>
        <p:spPr bwMode="auto">
          <a:xfrm>
            <a:off x="3059113" y="5661025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candidates: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>
          <a:xfrm>
            <a:off x="152400" y="0"/>
            <a:ext cx="8839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Scheduling Example</a:t>
            </a:r>
            <a:endParaRPr kumimoji="0" lang="en-US" sz="36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200" y="1905000"/>
            <a:ext cx="3593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u="sng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round of SA: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is top-1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is best candidate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Schedule RA for all of A’s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missing scores.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5" grpId="0"/>
      <p:bldP spid="418889" grpId="0" animBg="1"/>
      <p:bldP spid="418890" grpId="0" animBg="1"/>
      <p:bldP spid="418891" grpId="0"/>
      <p:bldP spid="418892" grpId="0" animBg="1"/>
      <p:bldP spid="418893" grpId="0"/>
      <p:bldP spid="418894" grpId="0" animBg="1"/>
      <p:bldP spid="418895" grpId="0"/>
      <p:bldP spid="418896" grpId="0"/>
      <p:bldP spid="418897" grpId="0" animBg="1"/>
      <p:bldP spid="418898" grpId="0"/>
      <p:bldP spid="418899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19845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46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47" name="Line 7"/>
            <p:cNvSpPr>
              <a:spLocks noChangeShapeType="1"/>
            </p:cNvSpPr>
            <p:nvPr/>
          </p:nvSpPr>
          <p:spPr bwMode="auto">
            <a:xfrm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2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7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9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1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2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3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4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5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6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0" y="1125538"/>
            <a:ext cx="938591" cy="4030662"/>
            <a:chOff x="3878" y="482"/>
            <a:chExt cx="231" cy="1451"/>
          </a:xfrm>
        </p:grpSpPr>
        <p:sp>
          <p:nvSpPr>
            <p:cNvPr id="419869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70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71" name="Line 31"/>
            <p:cNvSpPr>
              <a:spLocks noChangeShapeType="1"/>
            </p:cNvSpPr>
            <p:nvPr/>
          </p:nvSpPr>
          <p:spPr bwMode="auto">
            <a:xfrm>
              <a:off x="4109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872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3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4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5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7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8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9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0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1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2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3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4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5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6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7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19890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91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92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893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4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5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6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7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8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9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0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1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2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3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4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5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6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7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8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9" name="Text Box 69"/>
          <p:cNvSpPr txBox="1">
            <a:spLocks noChangeArrowheads="1"/>
          </p:cNvSpPr>
          <p:nvPr/>
        </p:nvSpPr>
        <p:spPr bwMode="auto">
          <a:xfrm>
            <a:off x="6429375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0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1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2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4" name="Rectangle 74"/>
          <p:cNvSpPr>
            <a:spLocks noChangeArrowheads="1"/>
          </p:cNvSpPr>
          <p:nvPr/>
        </p:nvSpPr>
        <p:spPr bwMode="auto">
          <a:xfrm>
            <a:off x="4657725" y="5372100"/>
            <a:ext cx="133985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5" name="Text Box 75"/>
          <p:cNvSpPr txBox="1">
            <a:spLocks noChangeArrowheads="1"/>
          </p:cNvSpPr>
          <p:nvPr/>
        </p:nvSpPr>
        <p:spPr bwMode="auto">
          <a:xfrm>
            <a:off x="4643438" y="5445125"/>
            <a:ext cx="1319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A: [1.7, 1.7]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6" name="Rectangle 76"/>
          <p:cNvSpPr>
            <a:spLocks noChangeArrowheads="1"/>
          </p:cNvSpPr>
          <p:nvPr/>
        </p:nvSpPr>
        <p:spPr bwMode="auto">
          <a:xfrm>
            <a:off x="4643438" y="5876925"/>
            <a:ext cx="1352550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7" name="Text Box 77"/>
          <p:cNvSpPr txBox="1">
            <a:spLocks noChangeArrowheads="1"/>
          </p:cNvSpPr>
          <p:nvPr/>
        </p:nvSpPr>
        <p:spPr bwMode="auto">
          <a:xfrm>
            <a:off x="4629150" y="5949950"/>
            <a:ext cx="1319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G: [0.7, 2.4]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8" name="Rectangle 78"/>
          <p:cNvSpPr>
            <a:spLocks noChangeArrowheads="1"/>
          </p:cNvSpPr>
          <p:nvPr/>
        </p:nvSpPr>
        <p:spPr bwMode="auto">
          <a:xfrm>
            <a:off x="6299200" y="5372100"/>
            <a:ext cx="135413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9" name="Text Box 79"/>
          <p:cNvSpPr txBox="1">
            <a:spLocks noChangeArrowheads="1"/>
          </p:cNvSpPr>
          <p:nvPr/>
        </p:nvSpPr>
        <p:spPr bwMode="auto">
          <a:xfrm>
            <a:off x="6284913" y="5445125"/>
            <a:ext cx="129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Y: [0.9, 2.4]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0" name="Text Box 80"/>
          <p:cNvSpPr txBox="1">
            <a:spLocks noChangeArrowheads="1"/>
          </p:cNvSpPr>
          <p:nvPr/>
        </p:nvSpPr>
        <p:spPr bwMode="auto">
          <a:xfrm>
            <a:off x="6429375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1" name="Rectangle 81"/>
          <p:cNvSpPr>
            <a:spLocks noChangeArrowheads="1"/>
          </p:cNvSpPr>
          <p:nvPr/>
        </p:nvSpPr>
        <p:spPr bwMode="auto">
          <a:xfrm>
            <a:off x="6299200" y="5876925"/>
            <a:ext cx="13541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2" name="Text Box 82"/>
          <p:cNvSpPr txBox="1">
            <a:spLocks noChangeArrowheads="1"/>
          </p:cNvSpPr>
          <p:nvPr/>
        </p:nvSpPr>
        <p:spPr bwMode="auto">
          <a:xfrm>
            <a:off x="6284913" y="5949950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?: [0.0, 2.4]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3" name="Text Box 83"/>
          <p:cNvSpPr txBox="1">
            <a:spLocks noChangeArrowheads="1"/>
          </p:cNvSpPr>
          <p:nvPr/>
        </p:nvSpPr>
        <p:spPr bwMode="auto">
          <a:xfrm>
            <a:off x="3059113" y="5661025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candidates: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152400" y="0"/>
            <a:ext cx="8839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Scheduling Example</a:t>
            </a:r>
            <a:endParaRPr kumimoji="0" lang="en-US" sz="36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200" y="1905000"/>
            <a:ext cx="3593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u="sng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round of SA: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is top-1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is best candidate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Schedule RA for all of A’s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missing scores.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73"/>
          <p:cNvSpPr>
            <a:spLocks noChangeArrowheads="1"/>
          </p:cNvSpPr>
          <p:nvPr/>
        </p:nvSpPr>
        <p:spPr bwMode="auto">
          <a:xfrm>
            <a:off x="3348038" y="1125538"/>
            <a:ext cx="5256212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73"/>
          <p:cNvSpPr>
            <a:spLocks noChangeArrowheads="1"/>
          </p:cNvSpPr>
          <p:nvPr/>
        </p:nvSpPr>
        <p:spPr bwMode="auto">
          <a:xfrm>
            <a:off x="5365750" y="4148138"/>
            <a:ext cx="1365250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82"/>
          <p:cNvSpPr>
            <a:spLocks noChangeArrowheads="1"/>
          </p:cNvSpPr>
          <p:nvPr/>
        </p:nvSpPr>
        <p:spPr bwMode="auto">
          <a:xfrm>
            <a:off x="7239000" y="1563688"/>
            <a:ext cx="1365250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20869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70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71" name="Line 7"/>
            <p:cNvSpPr>
              <a:spLocks noChangeShapeType="1"/>
            </p:cNvSpPr>
            <p:nvPr/>
          </p:nvSpPr>
          <p:spPr bwMode="auto">
            <a:xfrm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6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7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8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9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3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4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5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7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0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6" y="1122760"/>
            <a:ext cx="938591" cy="4033440"/>
            <a:chOff x="3878" y="481"/>
            <a:chExt cx="231" cy="1452"/>
          </a:xfrm>
        </p:grpSpPr>
        <p:sp>
          <p:nvSpPr>
            <p:cNvPr id="420893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94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95" name="Line 31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0896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7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8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9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0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1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2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3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4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5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6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7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8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9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0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1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20914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915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916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0917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8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9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0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1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2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3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4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5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6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7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8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9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0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1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2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3" name="Text Box 69"/>
          <p:cNvSpPr txBox="1">
            <a:spLocks noChangeArrowheads="1"/>
          </p:cNvSpPr>
          <p:nvPr/>
        </p:nvSpPr>
        <p:spPr bwMode="auto">
          <a:xfrm>
            <a:off x="6429375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4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5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6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8" name="Rectangle 74"/>
          <p:cNvSpPr>
            <a:spLocks noChangeArrowheads="1"/>
          </p:cNvSpPr>
          <p:nvPr/>
        </p:nvSpPr>
        <p:spPr bwMode="auto">
          <a:xfrm>
            <a:off x="4657725" y="5372100"/>
            <a:ext cx="133985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9" name="Text Box 75"/>
          <p:cNvSpPr txBox="1">
            <a:spLocks noChangeArrowheads="1"/>
          </p:cNvSpPr>
          <p:nvPr/>
        </p:nvSpPr>
        <p:spPr bwMode="auto">
          <a:xfrm>
            <a:off x="4643438" y="5445125"/>
            <a:ext cx="1319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A: [1.7,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.7]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0" name="Rectangle 76"/>
          <p:cNvSpPr>
            <a:spLocks noChangeArrowheads="1"/>
          </p:cNvSpPr>
          <p:nvPr/>
        </p:nvSpPr>
        <p:spPr bwMode="auto">
          <a:xfrm>
            <a:off x="4643438" y="5876925"/>
            <a:ext cx="1352550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1" name="Text Box 77"/>
          <p:cNvSpPr txBox="1">
            <a:spLocks noChangeArrowheads="1"/>
          </p:cNvSpPr>
          <p:nvPr/>
        </p:nvSpPr>
        <p:spPr bwMode="auto">
          <a:xfrm>
            <a:off x="4629150" y="5949950"/>
            <a:ext cx="1319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G: [0.7, 1.6]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2" name="Rectangle 78"/>
          <p:cNvSpPr>
            <a:spLocks noChangeArrowheads="1"/>
          </p:cNvSpPr>
          <p:nvPr/>
        </p:nvSpPr>
        <p:spPr bwMode="auto">
          <a:xfrm>
            <a:off x="6299200" y="5372100"/>
            <a:ext cx="135413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3" name="Text Box 79"/>
          <p:cNvSpPr txBox="1">
            <a:spLocks noChangeArrowheads="1"/>
          </p:cNvSpPr>
          <p:nvPr/>
        </p:nvSpPr>
        <p:spPr bwMode="auto">
          <a:xfrm>
            <a:off x="6284913" y="5445125"/>
            <a:ext cx="129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Y: [0.9, 1.6]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4" name="Text Box 80"/>
          <p:cNvSpPr txBox="1">
            <a:spLocks noChangeArrowheads="1"/>
          </p:cNvSpPr>
          <p:nvPr/>
        </p:nvSpPr>
        <p:spPr bwMode="auto">
          <a:xfrm>
            <a:off x="3059113" y="5661025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candidates: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4572000" y="5876925"/>
            <a:ext cx="1512888" cy="431800"/>
            <a:chOff x="3923" y="3702"/>
            <a:chExt cx="953" cy="272"/>
          </a:xfrm>
        </p:grpSpPr>
        <p:sp>
          <p:nvSpPr>
            <p:cNvPr id="420948" name="Line 84"/>
            <p:cNvSpPr>
              <a:spLocks noChangeShapeType="1"/>
            </p:cNvSpPr>
            <p:nvPr/>
          </p:nvSpPr>
          <p:spPr bwMode="auto">
            <a:xfrm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949" name="Line 85"/>
            <p:cNvSpPr>
              <a:spLocks noChangeShapeType="1"/>
            </p:cNvSpPr>
            <p:nvPr/>
          </p:nvSpPr>
          <p:spPr bwMode="auto">
            <a:xfrm flipV="1"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" name="Rectangle 3"/>
          <p:cNvSpPr txBox="1">
            <a:spLocks noChangeArrowheads="1"/>
          </p:cNvSpPr>
          <p:nvPr/>
        </p:nvSpPr>
        <p:spPr>
          <a:xfrm>
            <a:off x="152400" y="0"/>
            <a:ext cx="8839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Scheduling Example</a:t>
            </a:r>
            <a:endParaRPr kumimoji="0" lang="en-US" sz="36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00" y="1905000"/>
            <a:ext cx="37424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u="sng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round of SA: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is top-1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is best candidate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Schedule RA for all of A’s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missing scores.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u="sng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round of SA: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is top-1 (worst-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converged).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candidate’s (incl. virtual doc)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bestscores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below A’s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Done!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73"/>
          <p:cNvSpPr>
            <a:spLocks noChangeArrowheads="1"/>
          </p:cNvSpPr>
          <p:nvPr/>
        </p:nvSpPr>
        <p:spPr bwMode="auto">
          <a:xfrm>
            <a:off x="3348038" y="1549400"/>
            <a:ext cx="5256212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1"/>
          <p:cNvSpPr>
            <a:spLocks noChangeArrowheads="1"/>
          </p:cNvSpPr>
          <p:nvPr/>
        </p:nvSpPr>
        <p:spPr bwMode="auto">
          <a:xfrm>
            <a:off x="6299200" y="5876925"/>
            <a:ext cx="13541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82"/>
          <p:cNvSpPr txBox="1">
            <a:spLocks noChangeArrowheads="1"/>
          </p:cNvSpPr>
          <p:nvPr/>
        </p:nvSpPr>
        <p:spPr bwMode="auto">
          <a:xfrm>
            <a:off x="6284913" y="5949950"/>
            <a:ext cx="125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?: [0.0, 1.4]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Group 83"/>
          <p:cNvGrpSpPr>
            <a:grpSpLocks/>
          </p:cNvGrpSpPr>
          <p:nvPr/>
        </p:nvGrpSpPr>
        <p:grpSpPr bwMode="auto">
          <a:xfrm>
            <a:off x="6213475" y="5876925"/>
            <a:ext cx="1512888" cy="431800"/>
            <a:chOff x="3923" y="3702"/>
            <a:chExt cx="953" cy="272"/>
          </a:xfrm>
        </p:grpSpPr>
        <p:sp>
          <p:nvSpPr>
            <p:cNvPr id="95" name="Line 84"/>
            <p:cNvSpPr>
              <a:spLocks noChangeShapeType="1"/>
            </p:cNvSpPr>
            <p:nvPr/>
          </p:nvSpPr>
          <p:spPr bwMode="auto">
            <a:xfrm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85"/>
            <p:cNvSpPr>
              <a:spLocks noChangeShapeType="1"/>
            </p:cNvSpPr>
            <p:nvPr/>
          </p:nvSpPr>
          <p:spPr bwMode="auto">
            <a:xfrm flipV="1"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83"/>
          <p:cNvGrpSpPr>
            <a:grpSpLocks/>
          </p:cNvGrpSpPr>
          <p:nvPr/>
        </p:nvGrpSpPr>
        <p:grpSpPr bwMode="auto">
          <a:xfrm>
            <a:off x="6213475" y="5372100"/>
            <a:ext cx="1512888" cy="431800"/>
            <a:chOff x="3923" y="3702"/>
            <a:chExt cx="953" cy="272"/>
          </a:xfrm>
        </p:grpSpPr>
        <p:sp>
          <p:nvSpPr>
            <p:cNvPr id="98" name="Line 84"/>
            <p:cNvSpPr>
              <a:spLocks noChangeShapeType="1"/>
            </p:cNvSpPr>
            <p:nvPr/>
          </p:nvSpPr>
          <p:spPr bwMode="auto">
            <a:xfrm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85"/>
            <p:cNvSpPr>
              <a:spLocks noChangeShapeType="1"/>
            </p:cNvSpPr>
            <p:nvPr/>
          </p:nvSpPr>
          <p:spPr bwMode="auto">
            <a:xfrm flipV="1"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0" name="Group 85"/>
          <p:cNvGrpSpPr>
            <a:grpSpLocks/>
          </p:cNvGrpSpPr>
          <p:nvPr/>
        </p:nvGrpSpPr>
        <p:grpSpPr bwMode="auto">
          <a:xfrm>
            <a:off x="3348038" y="3068638"/>
            <a:ext cx="5545137" cy="792162"/>
            <a:chOff x="2109" y="1933"/>
            <a:chExt cx="3493" cy="499"/>
          </a:xfrm>
        </p:grpSpPr>
        <p:sp>
          <p:nvSpPr>
            <p:cNvPr id="101" name="Rectangle 86"/>
            <p:cNvSpPr>
              <a:spLocks noChangeArrowheads="1"/>
            </p:cNvSpPr>
            <p:nvPr/>
          </p:nvSpPr>
          <p:spPr bwMode="auto">
            <a:xfrm>
              <a:off x="2109" y="1933"/>
              <a:ext cx="3493" cy="49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87"/>
            <p:cNvSpPr txBox="1">
              <a:spLocks noChangeArrowheads="1"/>
            </p:cNvSpPr>
            <p:nvPr/>
          </p:nvSpPr>
          <p:spPr bwMode="auto">
            <a:xfrm>
              <a:off x="2562" y="2069"/>
              <a:ext cx="20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execution costs: 6 SA + 1 RA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" name="Date Placeholder 1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5" name="Footer Placeholder 10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99279"/>
            <a:ext cx="84114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 note on counting SA’s vs. RA’s: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A is looked up in both 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via random access in the previous example,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step is typically counted as just a single RA (as this can be implemented by one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index lookup over a corresponding index structure that points to all the per-term scores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 document).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SA’s, we count each lookup of a document in one of the index lists as a separate SA.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is, one iteration of SA’s over m lists in round-robin fashion yields m SA’s.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Overall, counting the cost of SA’s vs. RA’s is highly implementation-dependent and can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be reflected in the 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 ratio considered by some of these algorithms.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simplicity, we will use the convention above.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Indexing with Score-ordered Lists</a:t>
            </a:r>
            <a:endParaRPr lang="en-US" dirty="0"/>
          </a:p>
        </p:txBody>
      </p:sp>
      <p:sp>
        <p:nvSpPr>
          <p:cNvPr id="379906" name="AutoShape 2"/>
          <p:cNvSpPr>
            <a:spLocks noChangeArrowheads="1"/>
          </p:cNvSpPr>
          <p:nvPr/>
        </p:nvSpPr>
        <p:spPr bwMode="auto">
          <a:xfrm>
            <a:off x="579437" y="3703638"/>
            <a:ext cx="3694113" cy="2087562"/>
          </a:xfrm>
          <a:prstGeom prst="can">
            <a:avLst>
              <a:gd name="adj" fmla="val 16861"/>
            </a:avLst>
          </a:prstGeom>
          <a:solidFill>
            <a:srgbClr val="DDDDDD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 sz="2800" b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917" name="AutoShape 13"/>
          <p:cNvSpPr>
            <a:spLocks noChangeArrowheads="1"/>
          </p:cNvSpPr>
          <p:nvPr/>
        </p:nvSpPr>
        <p:spPr bwMode="auto">
          <a:xfrm>
            <a:off x="725487" y="1676400"/>
            <a:ext cx="1860550" cy="1612900"/>
          </a:xfrm>
          <a:prstGeom prst="flowChartMultidocumen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000" b="0" baseline="-1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918" name="Text Box 14"/>
          <p:cNvSpPr txBox="1">
            <a:spLocks noChangeArrowheads="1"/>
          </p:cNvSpPr>
          <p:nvPr/>
        </p:nvSpPr>
        <p:spPr bwMode="auto">
          <a:xfrm>
            <a:off x="1036637" y="3644900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Index lists</a:t>
            </a:r>
          </a:p>
        </p:txBody>
      </p:sp>
      <p:sp>
        <p:nvSpPr>
          <p:cNvPr id="379920" name="Text Box 16"/>
          <p:cNvSpPr txBox="1">
            <a:spLocks noChangeArrowheads="1"/>
          </p:cNvSpPr>
          <p:nvPr/>
        </p:nvSpPr>
        <p:spPr bwMode="auto">
          <a:xfrm>
            <a:off x="769937" y="2293937"/>
            <a:ext cx="1450975" cy="677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s(t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</a:t>
            </a:r>
            <a:endParaRPr lang="en-US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defTabSz="649288" eaLnBrk="1" hangingPunct="1">
              <a:lnSpc>
                <a:spcPct val="70000"/>
              </a:lnSpc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s(t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1800" baseline="-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0.2</a:t>
            </a:r>
          </a:p>
        </p:txBody>
      </p:sp>
      <p:sp>
        <p:nvSpPr>
          <p:cNvPr id="379922" name="Text Box 18"/>
          <p:cNvSpPr txBox="1">
            <a:spLocks noChangeArrowheads="1"/>
          </p:cNvSpPr>
          <p:nvPr/>
        </p:nvSpPr>
        <p:spPr bwMode="auto">
          <a:xfrm>
            <a:off x="304800" y="1206500"/>
            <a:ext cx="2842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Documents: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…, d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379923" name="AutoShape 19"/>
          <p:cNvCxnSpPr>
            <a:cxnSpLocks noChangeShapeType="1"/>
          </p:cNvCxnSpPr>
          <p:nvPr/>
        </p:nvCxnSpPr>
        <p:spPr bwMode="auto">
          <a:xfrm rot="10800000" flipV="1">
            <a:off x="536575" y="2063750"/>
            <a:ext cx="144462" cy="2752725"/>
          </a:xfrm>
          <a:prstGeom prst="bentConnector3">
            <a:avLst>
              <a:gd name="adj1" fmla="val 258241"/>
            </a:avLst>
          </a:prstGeom>
          <a:noFill/>
          <a:ln w="57150">
            <a:solidFill>
              <a:srgbClr val="DDDDDD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9942" name="Rectangle 38"/>
          <p:cNvSpPr>
            <a:spLocks noChangeArrowheads="1"/>
          </p:cNvSpPr>
          <p:nvPr/>
        </p:nvSpPr>
        <p:spPr bwMode="auto">
          <a:xfrm>
            <a:off x="779462" y="2019300"/>
            <a:ext cx="523875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-1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aseline="-1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100027" y="3212357"/>
            <a:ext cx="7232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sort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804862" y="4302125"/>
            <a:ext cx="33829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65175" y="4230687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725487" y="4197350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801687" y="4775200"/>
            <a:ext cx="3382963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760412" y="4702175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723900" y="4664075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808037" y="5278437"/>
            <a:ext cx="338296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763587" y="5200650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723900" y="5151437"/>
            <a:ext cx="3384550" cy="396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654050" y="4125912"/>
            <a:ext cx="341788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3640137" y="4243387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652462" y="4589462"/>
            <a:ext cx="34178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3640137" y="467995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652462" y="5060950"/>
            <a:ext cx="34178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3640137" y="5192712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1031875" y="4129087"/>
            <a:ext cx="596900" cy="42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669925" y="410368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1087437" y="407987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</a:t>
            </a:r>
          </a:p>
        </p:txBody>
      </p:sp>
      <p:sp>
        <p:nvSpPr>
          <p:cNvPr id="83" name="Line 27"/>
          <p:cNvSpPr>
            <a:spLocks noChangeShapeType="1"/>
          </p:cNvSpPr>
          <p:nvPr/>
        </p:nvSpPr>
        <p:spPr bwMode="auto">
          <a:xfrm flipH="1">
            <a:off x="1027112" y="4124325"/>
            <a:ext cx="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2571750" y="4086225"/>
            <a:ext cx="4443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</a:t>
            </a: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3111500" y="408622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d88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2571750" y="4554537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3111500" y="4554537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</a:t>
            </a:r>
          </a:p>
        </p:txBody>
      </p:sp>
      <p:sp>
        <p:nvSpPr>
          <p:cNvPr id="88" name="Text Box 32"/>
          <p:cNvSpPr txBox="1">
            <a:spLocks noChangeArrowheads="1"/>
          </p:cNvSpPr>
          <p:nvPr/>
        </p:nvSpPr>
        <p:spPr bwMode="auto">
          <a:xfrm>
            <a:off x="2570162" y="501967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d99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3109912" y="501967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d34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</a:t>
            </a:r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1628775" y="4129086"/>
            <a:ext cx="500062" cy="428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2128837" y="4124325"/>
            <a:ext cx="466725" cy="433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 Box 36"/>
          <p:cNvSpPr txBox="1">
            <a:spLocks noChangeArrowheads="1"/>
          </p:cNvSpPr>
          <p:nvPr/>
        </p:nvSpPr>
        <p:spPr bwMode="auto">
          <a:xfrm>
            <a:off x="1598612" y="408622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93" name="Text Box 37"/>
          <p:cNvSpPr txBox="1">
            <a:spLocks noChangeArrowheads="1"/>
          </p:cNvSpPr>
          <p:nvPr/>
        </p:nvSpPr>
        <p:spPr bwMode="auto">
          <a:xfrm>
            <a:off x="2130425" y="408622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1030287" y="4587875"/>
            <a:ext cx="596900" cy="433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40"/>
          <p:cNvSpPr>
            <a:spLocks noChangeArrowheads="1"/>
          </p:cNvSpPr>
          <p:nvPr/>
        </p:nvSpPr>
        <p:spPr bwMode="auto">
          <a:xfrm>
            <a:off x="1627186" y="4587875"/>
            <a:ext cx="500063" cy="433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2124075" y="4589462"/>
            <a:ext cx="469900" cy="430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42"/>
          <p:cNvSpPr>
            <a:spLocks noChangeArrowheads="1"/>
          </p:cNvSpPr>
          <p:nvPr/>
        </p:nvSpPr>
        <p:spPr bwMode="auto">
          <a:xfrm>
            <a:off x="1028700" y="5059362"/>
            <a:ext cx="596900" cy="433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3"/>
          <p:cNvSpPr>
            <a:spLocks noChangeArrowheads="1"/>
          </p:cNvSpPr>
          <p:nvPr/>
        </p:nvSpPr>
        <p:spPr bwMode="auto">
          <a:xfrm>
            <a:off x="1622425" y="5059362"/>
            <a:ext cx="503237" cy="433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44"/>
          <p:cNvSpPr>
            <a:spLocks noChangeArrowheads="1"/>
          </p:cNvSpPr>
          <p:nvPr/>
        </p:nvSpPr>
        <p:spPr bwMode="auto">
          <a:xfrm>
            <a:off x="2124075" y="5060950"/>
            <a:ext cx="468312" cy="43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endParaRPr lang="en-US" sz="16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 Box 45"/>
          <p:cNvSpPr txBox="1">
            <a:spLocks noChangeArrowheads="1"/>
          </p:cNvSpPr>
          <p:nvPr/>
        </p:nvSpPr>
        <p:spPr bwMode="auto">
          <a:xfrm>
            <a:off x="669925" y="456723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 Box 46"/>
          <p:cNvSpPr txBox="1">
            <a:spLocks noChangeArrowheads="1"/>
          </p:cNvSpPr>
          <p:nvPr/>
        </p:nvSpPr>
        <p:spPr bwMode="auto">
          <a:xfrm>
            <a:off x="1087437" y="4548187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d64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102" name="Line 47"/>
          <p:cNvSpPr>
            <a:spLocks noChangeShapeType="1"/>
          </p:cNvSpPr>
          <p:nvPr/>
        </p:nvSpPr>
        <p:spPr bwMode="auto">
          <a:xfrm flipH="1">
            <a:off x="1027112" y="4592637"/>
            <a:ext cx="0" cy="431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48"/>
          <p:cNvSpPr txBox="1">
            <a:spLocks noChangeArrowheads="1"/>
          </p:cNvSpPr>
          <p:nvPr/>
        </p:nvSpPr>
        <p:spPr bwMode="auto">
          <a:xfrm>
            <a:off x="1598612" y="4554537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</a:p>
        </p:txBody>
      </p:sp>
      <p:sp>
        <p:nvSpPr>
          <p:cNvPr id="104" name="Text Box 49"/>
          <p:cNvSpPr txBox="1">
            <a:spLocks noChangeArrowheads="1"/>
          </p:cNvSpPr>
          <p:nvPr/>
        </p:nvSpPr>
        <p:spPr bwMode="auto">
          <a:xfrm>
            <a:off x="2130425" y="4554537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</a:p>
        </p:txBody>
      </p:sp>
      <p:sp>
        <p:nvSpPr>
          <p:cNvPr id="105" name="Text Box 50"/>
          <p:cNvSpPr txBox="1">
            <a:spLocks noChangeArrowheads="1"/>
          </p:cNvSpPr>
          <p:nvPr/>
        </p:nvSpPr>
        <p:spPr bwMode="auto">
          <a:xfrm>
            <a:off x="668337" y="503713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1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6" name="Text Box 51"/>
          <p:cNvSpPr txBox="1">
            <a:spLocks noChangeArrowheads="1"/>
          </p:cNvSpPr>
          <p:nvPr/>
        </p:nvSpPr>
        <p:spPr bwMode="auto">
          <a:xfrm>
            <a:off x="1085850" y="50196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</a:t>
            </a:r>
          </a:p>
        </p:txBody>
      </p:sp>
      <p:sp>
        <p:nvSpPr>
          <p:cNvPr id="107" name="Line 52"/>
          <p:cNvSpPr>
            <a:spLocks noChangeShapeType="1"/>
          </p:cNvSpPr>
          <p:nvPr/>
        </p:nvSpPr>
        <p:spPr bwMode="auto">
          <a:xfrm flipH="1">
            <a:off x="1027112" y="5059362"/>
            <a:ext cx="0" cy="433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 Box 53"/>
          <p:cNvSpPr txBox="1">
            <a:spLocks noChangeArrowheads="1"/>
          </p:cNvSpPr>
          <p:nvPr/>
        </p:nvSpPr>
        <p:spPr bwMode="auto">
          <a:xfrm>
            <a:off x="1597025" y="5019675"/>
            <a:ext cx="5000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</p:txBody>
      </p:sp>
      <p:sp>
        <p:nvSpPr>
          <p:cNvPr id="109" name="Text Box 54"/>
          <p:cNvSpPr txBox="1">
            <a:spLocks noChangeArrowheads="1"/>
          </p:cNvSpPr>
          <p:nvPr/>
        </p:nvSpPr>
        <p:spPr bwMode="auto">
          <a:xfrm>
            <a:off x="2128837" y="5019675"/>
            <a:ext cx="500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d64</a:t>
            </a:r>
          </a:p>
          <a:p>
            <a:pPr defTabSz="649288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</a:t>
            </a:r>
          </a:p>
        </p:txBody>
      </p:sp>
      <p:sp>
        <p:nvSpPr>
          <p:cNvPr id="110" name="Text Box 56"/>
          <p:cNvSpPr txBox="1">
            <a:spLocks noChangeArrowheads="1"/>
          </p:cNvSpPr>
          <p:nvPr/>
        </p:nvSpPr>
        <p:spPr bwMode="auto">
          <a:xfrm>
            <a:off x="5003800" y="1206500"/>
            <a:ext cx="30877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Index-list entries stored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 descending order of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per-term score 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impact-ordered lists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57"/>
          <p:cNvSpPr txBox="1">
            <a:spLocks noChangeArrowheads="1"/>
          </p:cNvSpPr>
          <p:nvPr/>
        </p:nvSpPr>
        <p:spPr bwMode="auto">
          <a:xfrm>
            <a:off x="5003800" y="3212445"/>
            <a:ext cx="360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Aims to avoid having to read entire lists:</a:t>
            </a:r>
          </a:p>
          <a:p>
            <a:pPr eaLnBrk="1" hangingPunct="1"/>
            <a:r>
              <a:rPr lang="en-US" sz="2400" b="0" dirty="0" smtClean="0">
                <a:latin typeface="Times"/>
                <a:cs typeface="Times"/>
              </a:rPr>
              <a:t>→ </a:t>
            </a:r>
            <a:r>
              <a:rPr lang="en-US" sz="2400" dirty="0" smtClean="0">
                <a:latin typeface="Times"/>
                <a:cs typeface="Times"/>
              </a:rPr>
              <a:t>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ather scan only (short)  prefixes of lists for the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top-ranked answers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 / NRA / CA Instance Optimality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 [Fagin et al.’03]</a:t>
            </a:r>
            <a:endParaRPr lang="en-US" dirty="0"/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395288" y="1114425"/>
            <a:ext cx="804124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class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algorithms and class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datasets,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algorithm 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instance optimal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if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for every 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cost(B,D)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c*O(cost(A,D)) + c’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competitiveness c).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17513" y="3037344"/>
            <a:ext cx="84978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is instance optimal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all top-k algorithms based on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sorted and random accesses to m lists (no “wild guesses”)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and given cost ratio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NRA is instance optimal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all algorithms with SA only.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is instance optimal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 all algorithms with SA and RA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and given cost ratio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468313" y="5869936"/>
            <a:ext cx="649568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if “wild guesses” are allowed, </a:t>
            </a:r>
          </a:p>
          <a:p>
            <a:pPr>
              <a:lnSpc>
                <a:spcPct val="8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then no deterministic algorithm is instance-optimal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Top-k with Boolean Search Conditions</a:t>
            </a:r>
            <a:endParaRPr lang="en-US"/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275650" y="981075"/>
            <a:ext cx="80732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Combination of AND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ANDish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…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t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j+1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j+2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… t</a:t>
            </a:r>
            <a:r>
              <a:rPr lang="en-US" sz="2200" baseline="-25000" dirty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>
              <a:buFontTx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family applicable with mandatory probing in AND lists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RA scheduling</a:t>
            </a:r>
          </a:p>
          <a:p>
            <a:pPr>
              <a:buFontTx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bookkeeping and pruning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more effective with “boosting weights” for AND lists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246839" y="4724400"/>
            <a:ext cx="698941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Combination of AND, OR, NOT in Boolean sense: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Best processed by index lists 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order (not top-k!)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Construct operator tree and push selective operators down;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needs good query optimizer (selectivity estimation)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280412" y="2997200"/>
            <a:ext cx="7554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Combination of AND, “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andish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and NOT: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terms considered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k.o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criteria for results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TA family applicable with mandatory probing for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NOT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RA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scheduling for “expensive predicates”</a:t>
            </a:r>
            <a:endParaRPr lang="en-US" sz="2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Implementation Issues for TA Family</a:t>
            </a:r>
            <a:endParaRPr lang="en-US"/>
          </a:p>
        </p:txBody>
      </p:sp>
      <p:sp>
        <p:nvSpPr>
          <p:cNvPr id="404487" name="Text Box 7"/>
          <p:cNvSpPr txBox="1">
            <a:spLocks noChangeArrowheads="1"/>
          </p:cNvSpPr>
          <p:nvPr/>
        </p:nvSpPr>
        <p:spPr bwMode="auto">
          <a:xfrm>
            <a:off x="152400" y="858589"/>
            <a:ext cx="8799148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Limitation of asymptotic complexity:</a:t>
            </a:r>
          </a:p>
          <a:p>
            <a:pPr lvl="1"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(#lists) and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(#results) are important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</a:p>
          <a:p>
            <a:pPr lvl="1" eaLnBrk="1" hangingPunct="1"/>
            <a:endParaRPr lang="en-US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Priority queues:</a:t>
            </a:r>
          </a:p>
          <a:p>
            <a:pPr lvl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Straightforward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use of a heap (even for Fibonacci) has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overhead</a:t>
            </a:r>
          </a:p>
          <a:p>
            <a:pPr lvl="1"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Better: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periodic rebuild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of queue with partial sort O(n log k)</a:t>
            </a:r>
          </a:p>
          <a:p>
            <a:pPr lvl="1" eaLnBrk="1" hangingPunct="1"/>
            <a:endParaRPr lang="en-US" sz="8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Memory management:</a:t>
            </a:r>
          </a:p>
          <a:p>
            <a:pPr lvl="1"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Peak memory use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as important for performance as scan depth</a:t>
            </a:r>
          </a:p>
          <a:p>
            <a:pPr lvl="1"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Aim for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early candidate pruning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even if scan depth stays the same</a:t>
            </a:r>
          </a:p>
          <a:p>
            <a:pPr lvl="1" eaLnBrk="1" hangingPunct="1"/>
            <a:endParaRPr lang="en-US" sz="8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Hybrid block index:</a:t>
            </a:r>
          </a:p>
          <a:p>
            <a:pPr lvl="1"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Pack index entries into big blocks in descending score order</a:t>
            </a:r>
          </a:p>
          <a:p>
            <a:pPr lvl="1"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Keep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blocks in score order</a:t>
            </a:r>
          </a:p>
          <a:p>
            <a:pPr lvl="1" eaLnBrk="1" hangingPunct="1"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Keep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entries within a block in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order</a:t>
            </a:r>
          </a:p>
          <a:p>
            <a:pPr lvl="1" eaLnBrk="1" hangingPunct="1"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After each block read: merge-join first, then PQ update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03911" y="-6924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V.3.3 Approximation Algorithms based on TA</a:t>
            </a:r>
            <a:endParaRPr lang="en-US" sz="3600" dirty="0"/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67568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 heuristics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impact-ordered lists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/Moffat: SIGIR’01]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Accumulator limiting, accumulator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eaLnBrk="1" hangingPunct="1"/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Approximation TA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Fagin et al.: JCSS’03]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-approximation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(approx. top-k results)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T’ for query q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 &gt; 1 is a set T’ of docs with:</a:t>
            </a:r>
          </a:p>
          <a:p>
            <a:pPr lvl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|T’|=k and </a:t>
            </a:r>
          </a:p>
          <a:p>
            <a:pPr lvl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each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d’T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 and each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d’’T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’:  *score(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q,d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 score(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q,d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’’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1"/>
            <a:endParaRPr lang="en-US" sz="1000" b="0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Modified TA:</a:t>
            </a:r>
          </a:p>
          <a:p>
            <a:pPr lvl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...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stop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when: min-k 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aggr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(high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high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/ </a:t>
            </a:r>
          </a:p>
          <a:p>
            <a:pPr eaLnBrk="1" hangingPunct="1"/>
            <a:endParaRPr lang="en-US" sz="2400" b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Probabilistic Top-k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Theobald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et al.: VLDB’04]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Guarantee only small deviation from exact top-k result</a:t>
            </a:r>
          </a:p>
          <a:p>
            <a:pPr lvl="1"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high probability!</a:t>
            </a:r>
          </a:p>
          <a:p>
            <a:pPr eaLnBrk="1" hangingPunct="1"/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134400" y="5240550"/>
            <a:ext cx="3370800" cy="1160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3899195" y="3485179"/>
            <a:ext cx="5006145" cy="30385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7761455" y="5963658"/>
            <a:ext cx="1285955" cy="58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49288" eaLnBrk="1" hangingPunct="1">
              <a:lnSpc>
                <a:spcPct val="8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scan </a:t>
            </a:r>
          </a:p>
          <a:p>
            <a:pPr defTabSz="649288" eaLnBrk="1" hangingPunct="1">
              <a:lnSpc>
                <a:spcPct val="8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depth</a:t>
            </a: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>
            <a:off x="4616869" y="6248400"/>
            <a:ext cx="0" cy="13535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7392365" y="5063244"/>
            <a:ext cx="1465" cy="132795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13"/>
          <p:cNvSpPr>
            <a:spLocks noChangeShapeType="1"/>
          </p:cNvSpPr>
          <p:nvPr/>
        </p:nvSpPr>
        <p:spPr bwMode="auto">
          <a:xfrm>
            <a:off x="6684943" y="5061756"/>
            <a:ext cx="1464" cy="132646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>
            <a:off x="5970198" y="5067711"/>
            <a:ext cx="1464" cy="132795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Line 15"/>
          <p:cNvSpPr>
            <a:spLocks noChangeShapeType="1"/>
          </p:cNvSpPr>
          <p:nvPr/>
        </p:nvSpPr>
        <p:spPr bwMode="auto">
          <a:xfrm>
            <a:off x="5459038" y="6261160"/>
            <a:ext cx="0" cy="13450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6"/>
          <p:cNvSpPr>
            <a:spLocks noChangeShapeType="1"/>
          </p:cNvSpPr>
          <p:nvPr/>
        </p:nvSpPr>
        <p:spPr bwMode="auto">
          <a:xfrm flipH="1" flipV="1">
            <a:off x="4164295" y="3689136"/>
            <a:ext cx="1465" cy="26946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Line 17"/>
          <p:cNvSpPr>
            <a:spLocks noChangeShapeType="1"/>
          </p:cNvSpPr>
          <p:nvPr/>
        </p:nvSpPr>
        <p:spPr bwMode="auto">
          <a:xfrm>
            <a:off x="4108638" y="6349517"/>
            <a:ext cx="36718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flipH="1">
            <a:off x="4612475" y="4219128"/>
            <a:ext cx="2929" cy="17016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Line 19"/>
          <p:cNvSpPr>
            <a:spLocks noChangeShapeType="1"/>
          </p:cNvSpPr>
          <p:nvPr/>
        </p:nvSpPr>
        <p:spPr bwMode="auto">
          <a:xfrm>
            <a:off x="4544850" y="4220130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Line 20"/>
          <p:cNvSpPr>
            <a:spLocks noChangeShapeType="1"/>
          </p:cNvSpPr>
          <p:nvPr/>
        </p:nvSpPr>
        <p:spPr bwMode="auto">
          <a:xfrm>
            <a:off x="4550960" y="5916293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5454644" y="4527297"/>
            <a:ext cx="1464" cy="12222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22"/>
          <p:cNvSpPr>
            <a:spLocks noChangeShapeType="1"/>
          </p:cNvSpPr>
          <p:nvPr/>
        </p:nvSpPr>
        <p:spPr bwMode="auto">
          <a:xfrm>
            <a:off x="5390200" y="4527297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Line 23"/>
          <p:cNvSpPr>
            <a:spLocks noChangeShapeType="1"/>
          </p:cNvSpPr>
          <p:nvPr/>
        </p:nvSpPr>
        <p:spPr bwMode="auto">
          <a:xfrm>
            <a:off x="5390200" y="5751043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24"/>
          <p:cNvSpPr>
            <a:spLocks noChangeShapeType="1"/>
          </p:cNvSpPr>
          <p:nvPr/>
        </p:nvSpPr>
        <p:spPr bwMode="auto">
          <a:xfrm flipH="1">
            <a:off x="5968733" y="4586847"/>
            <a:ext cx="2929" cy="11120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5907218" y="4586847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>
            <a:off x="5907218" y="5691493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27"/>
          <p:cNvSpPr>
            <a:spLocks noChangeShapeType="1"/>
          </p:cNvSpPr>
          <p:nvPr/>
        </p:nvSpPr>
        <p:spPr bwMode="auto">
          <a:xfrm>
            <a:off x="7392365" y="5078132"/>
            <a:ext cx="1465" cy="4868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Line 28"/>
          <p:cNvSpPr>
            <a:spLocks noChangeShapeType="1"/>
          </p:cNvSpPr>
          <p:nvPr/>
        </p:nvSpPr>
        <p:spPr bwMode="auto">
          <a:xfrm>
            <a:off x="7326456" y="5078132"/>
            <a:ext cx="13035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Line 29"/>
          <p:cNvSpPr>
            <a:spLocks noChangeShapeType="1"/>
          </p:cNvSpPr>
          <p:nvPr/>
        </p:nvSpPr>
        <p:spPr bwMode="auto">
          <a:xfrm>
            <a:off x="7326456" y="5550063"/>
            <a:ext cx="13035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ine 30"/>
          <p:cNvSpPr>
            <a:spLocks noChangeShapeType="1"/>
          </p:cNvSpPr>
          <p:nvPr/>
        </p:nvSpPr>
        <p:spPr bwMode="auto">
          <a:xfrm flipH="1">
            <a:off x="6679085" y="4771451"/>
            <a:ext cx="2929" cy="7667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Line 31"/>
          <p:cNvSpPr>
            <a:spLocks noChangeShapeType="1"/>
          </p:cNvSpPr>
          <p:nvPr/>
        </p:nvSpPr>
        <p:spPr bwMode="auto">
          <a:xfrm>
            <a:off x="6617570" y="4771451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6617570" y="5545596"/>
            <a:ext cx="128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Line 33"/>
          <p:cNvSpPr>
            <a:spLocks noChangeShapeType="1"/>
          </p:cNvSpPr>
          <p:nvPr/>
        </p:nvSpPr>
        <p:spPr bwMode="auto">
          <a:xfrm>
            <a:off x="4615404" y="4219128"/>
            <a:ext cx="839240" cy="31859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34"/>
          <p:cNvSpPr>
            <a:spLocks noChangeShapeType="1"/>
          </p:cNvSpPr>
          <p:nvPr/>
        </p:nvSpPr>
        <p:spPr bwMode="auto">
          <a:xfrm>
            <a:off x="5454644" y="4527297"/>
            <a:ext cx="517018" cy="6103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Line 35"/>
          <p:cNvSpPr>
            <a:spLocks noChangeShapeType="1"/>
          </p:cNvSpPr>
          <p:nvPr/>
        </p:nvSpPr>
        <p:spPr bwMode="auto">
          <a:xfrm>
            <a:off x="5971662" y="4586847"/>
            <a:ext cx="710352" cy="19055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Line 36"/>
          <p:cNvSpPr>
            <a:spLocks noChangeShapeType="1"/>
          </p:cNvSpPr>
          <p:nvPr/>
        </p:nvSpPr>
        <p:spPr bwMode="auto">
          <a:xfrm>
            <a:off x="6682014" y="4771451"/>
            <a:ext cx="710351" cy="3156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Line 37"/>
          <p:cNvSpPr>
            <a:spLocks noChangeShapeType="1"/>
          </p:cNvSpPr>
          <p:nvPr/>
        </p:nvSpPr>
        <p:spPr bwMode="auto">
          <a:xfrm flipV="1">
            <a:off x="4615404" y="5751043"/>
            <a:ext cx="839240" cy="16971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Line 38"/>
          <p:cNvSpPr>
            <a:spLocks noChangeShapeType="1"/>
          </p:cNvSpPr>
          <p:nvPr/>
        </p:nvSpPr>
        <p:spPr bwMode="auto">
          <a:xfrm flipV="1">
            <a:off x="5519089" y="5691493"/>
            <a:ext cx="452574" cy="6103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Line 39"/>
          <p:cNvSpPr>
            <a:spLocks noChangeShapeType="1"/>
          </p:cNvSpPr>
          <p:nvPr/>
        </p:nvSpPr>
        <p:spPr bwMode="auto">
          <a:xfrm flipV="1">
            <a:off x="5971662" y="5550063"/>
            <a:ext cx="710352" cy="14589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Line 40"/>
          <p:cNvSpPr>
            <a:spLocks noChangeShapeType="1"/>
          </p:cNvSpPr>
          <p:nvPr/>
        </p:nvSpPr>
        <p:spPr bwMode="auto">
          <a:xfrm>
            <a:off x="6682014" y="5550063"/>
            <a:ext cx="77479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Line 41"/>
          <p:cNvSpPr>
            <a:spLocks noChangeShapeType="1"/>
          </p:cNvSpPr>
          <p:nvPr/>
        </p:nvSpPr>
        <p:spPr bwMode="auto">
          <a:xfrm>
            <a:off x="5647977" y="5139171"/>
            <a:ext cx="5170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42"/>
          <p:cNvSpPr>
            <a:spLocks noChangeShapeType="1"/>
          </p:cNvSpPr>
          <p:nvPr/>
        </p:nvSpPr>
        <p:spPr bwMode="auto">
          <a:xfrm>
            <a:off x="4422072" y="5139171"/>
            <a:ext cx="45843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Line 43"/>
          <p:cNvSpPr>
            <a:spLocks noChangeShapeType="1"/>
          </p:cNvSpPr>
          <p:nvPr/>
        </p:nvSpPr>
        <p:spPr bwMode="auto">
          <a:xfrm flipH="1" flipV="1">
            <a:off x="4873181" y="5139171"/>
            <a:ext cx="7747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Line 44"/>
          <p:cNvSpPr>
            <a:spLocks noChangeShapeType="1"/>
          </p:cNvSpPr>
          <p:nvPr/>
        </p:nvSpPr>
        <p:spPr bwMode="auto">
          <a:xfrm flipH="1" flipV="1">
            <a:off x="6164995" y="4893528"/>
            <a:ext cx="148954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Line 45"/>
          <p:cNvSpPr>
            <a:spLocks noChangeShapeType="1"/>
          </p:cNvSpPr>
          <p:nvPr/>
        </p:nvSpPr>
        <p:spPr bwMode="auto">
          <a:xfrm flipV="1">
            <a:off x="6164995" y="4893528"/>
            <a:ext cx="1465" cy="2530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46"/>
          <p:cNvSpPr txBox="1">
            <a:spLocks noChangeArrowheads="1"/>
          </p:cNvSpPr>
          <p:nvPr/>
        </p:nvSpPr>
        <p:spPr bwMode="auto">
          <a:xfrm>
            <a:off x="4209699" y="3861831"/>
            <a:ext cx="1259592" cy="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(d)</a:t>
            </a:r>
            <a:endParaRPr lang="en-US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 Box 47"/>
          <p:cNvSpPr txBox="1">
            <a:spLocks noChangeArrowheads="1"/>
          </p:cNvSpPr>
          <p:nvPr/>
        </p:nvSpPr>
        <p:spPr bwMode="auto">
          <a:xfrm>
            <a:off x="4315067" y="5867400"/>
            <a:ext cx="1341698" cy="34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(d)</a:t>
            </a:r>
            <a:endParaRPr lang="en-US" sz="1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 Box 48"/>
          <p:cNvSpPr txBox="1">
            <a:spLocks noChangeArrowheads="1"/>
          </p:cNvSpPr>
          <p:nvPr/>
        </p:nvSpPr>
        <p:spPr bwMode="auto">
          <a:xfrm>
            <a:off x="4696422" y="4842911"/>
            <a:ext cx="679132" cy="34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/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min-k</a:t>
            </a:r>
          </a:p>
        </p:txBody>
      </p:sp>
      <p:sp>
        <p:nvSpPr>
          <p:cNvPr id="125" name="Line 51"/>
          <p:cNvSpPr>
            <a:spLocks noChangeShapeType="1"/>
          </p:cNvSpPr>
          <p:nvPr/>
        </p:nvSpPr>
        <p:spPr bwMode="auto">
          <a:xfrm>
            <a:off x="4549496" y="5917782"/>
            <a:ext cx="13035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Line 60"/>
          <p:cNvSpPr>
            <a:spLocks noChangeShapeType="1"/>
          </p:cNvSpPr>
          <p:nvPr/>
        </p:nvSpPr>
        <p:spPr bwMode="auto">
          <a:xfrm>
            <a:off x="4429395" y="5139171"/>
            <a:ext cx="0" cy="56125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H="1">
            <a:off x="4297578" y="5713825"/>
            <a:ext cx="13181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49"/>
          <p:cNvSpPr txBox="1">
            <a:spLocks noChangeArrowheads="1"/>
          </p:cNvSpPr>
          <p:nvPr/>
        </p:nvSpPr>
        <p:spPr bwMode="auto">
          <a:xfrm>
            <a:off x="3822302" y="3333329"/>
            <a:ext cx="726462" cy="4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49288" eaLnBrk="1" hangingPunct="1"/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score</a:t>
            </a:r>
          </a:p>
        </p:txBody>
      </p:sp>
      <p:sp>
        <p:nvSpPr>
          <p:cNvPr id="409657" name="Rectangle 57"/>
          <p:cNvSpPr>
            <a:spLocks noChangeArrowheads="1"/>
          </p:cNvSpPr>
          <p:nvPr/>
        </p:nvSpPr>
        <p:spPr bwMode="auto">
          <a:xfrm>
            <a:off x="152400" y="3460750"/>
            <a:ext cx="36353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Add d to top-k result, if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 min-k.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Drop d only if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min-k, otherwise keep in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candidate queue.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/>
              <a:buChar char="à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Often overly conservative in pruning, thus resulting in very long scans of the index lists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(esp. for NRA)!</a:t>
            </a:r>
          </a:p>
        </p:txBody>
      </p:sp>
      <p:sp>
        <p:nvSpPr>
          <p:cNvPr id="409658" name="Text Box 58"/>
          <p:cNvSpPr txBox="1">
            <a:spLocks noChangeArrowheads="1"/>
          </p:cNvSpPr>
          <p:nvPr/>
        </p:nvSpPr>
        <p:spPr bwMode="auto">
          <a:xfrm>
            <a:off x="134400" y="990600"/>
            <a:ext cx="98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Let E(d) denote the query dimensions at which d is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evaluated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let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 the  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high score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current scan position.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 family of algorithms is based on following invariant (using sum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aggr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2" name="Text Box 62"/>
          <p:cNvSpPr txBox="1">
            <a:spLocks noChangeArrowheads="1"/>
          </p:cNvSpPr>
          <p:nvPr/>
        </p:nvSpPr>
        <p:spPr bwMode="auto">
          <a:xfrm>
            <a:off x="1295400" y="2944369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(d)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4" name="AutoShape 64"/>
          <p:cNvSpPr>
            <a:spLocks/>
          </p:cNvSpPr>
          <p:nvPr/>
        </p:nvSpPr>
        <p:spPr bwMode="auto">
          <a:xfrm rot="-5400000">
            <a:off x="1827307" y="2329451"/>
            <a:ext cx="215900" cy="1266826"/>
          </a:xfrm>
          <a:prstGeom prst="lef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3" name="Rectangle 7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Top-k  with Probabilistic Guarantees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[M. </a:t>
            </a:r>
            <a:r>
              <a:rPr lang="en-US" sz="2000" dirty="0" err="1" smtClean="0">
                <a:solidFill>
                  <a:schemeClr val="tx1"/>
                </a:solidFill>
              </a:rPr>
              <a:t>Theobald</a:t>
            </a:r>
            <a:r>
              <a:rPr lang="en-US" sz="2000" dirty="0" smtClean="0">
                <a:solidFill>
                  <a:schemeClr val="tx1"/>
                </a:solidFill>
              </a:rPr>
              <a:t> et al.: VLDB’04]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96626" name="Object 18"/>
          <p:cNvGraphicFramePr>
            <a:graphicFrameLocks noGrp="1" noChangeAspect="1"/>
          </p:cNvGraphicFramePr>
          <p:nvPr/>
        </p:nvGraphicFramePr>
        <p:xfrm>
          <a:off x="1314544" y="2094501"/>
          <a:ext cx="5951538" cy="868363"/>
        </p:xfrm>
        <a:graphic>
          <a:graphicData uri="http://schemas.openxmlformats.org/presentationml/2006/ole">
            <p:oleObj spid="_x0000_s196627" name="Formel" r:id="rId4" imgW="3314700" imgH="482600" progId="Equation.3">
              <p:embed/>
            </p:oleObj>
          </a:graphicData>
        </a:graphic>
      </p:graphicFrame>
      <p:grpSp>
        <p:nvGrpSpPr>
          <p:cNvPr id="138" name="Group 137"/>
          <p:cNvGrpSpPr/>
          <p:nvPr/>
        </p:nvGrpSpPr>
        <p:grpSpPr>
          <a:xfrm>
            <a:off x="4688635" y="3485179"/>
            <a:ext cx="4774125" cy="1405016"/>
            <a:chOff x="4688635" y="3485179"/>
            <a:chExt cx="4774125" cy="1405016"/>
          </a:xfrm>
        </p:grpSpPr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7721301" y="3505200"/>
              <a:ext cx="1741459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49288" eaLnBrk="1" hangingPunct="1">
                <a:lnSpc>
                  <a:spcPct val="70000"/>
                </a:lnSpc>
              </a:pPr>
              <a:r>
                <a:rPr lang="en-US" sz="2000" i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Can we</a:t>
              </a:r>
            </a:p>
            <a:p>
              <a:pPr defTabSz="649288" eaLnBrk="1" hangingPunct="1">
                <a:lnSpc>
                  <a:spcPct val="70000"/>
                </a:lnSpc>
              </a:pPr>
              <a:r>
                <a:rPr lang="en-US" sz="2000" i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drop d </a:t>
              </a:r>
            </a:p>
            <a:p>
              <a:pPr defTabSz="649288" eaLnBrk="1" hangingPunct="1">
                <a:lnSpc>
                  <a:spcPct val="70000"/>
                </a:lnSpc>
              </a:pPr>
              <a:r>
                <a:rPr lang="en-US" sz="2000" i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from the</a:t>
              </a:r>
              <a:endParaRPr lang="en-US" sz="20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pPr defTabSz="649288" eaLnBrk="1" hangingPunct="1">
                <a:lnSpc>
                  <a:spcPct val="70000"/>
                </a:lnSpc>
              </a:pPr>
              <a:r>
                <a:rPr lang="en-US" sz="2000" i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candidate</a:t>
              </a:r>
              <a:endParaRPr lang="en-US" sz="20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pPr defTabSz="649288" eaLnBrk="1" hangingPunct="1">
                <a:lnSpc>
                  <a:spcPct val="70000"/>
                </a:lnSpc>
              </a:pPr>
              <a:r>
                <a:rPr lang="en-US" sz="2000" i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queue </a:t>
              </a:r>
            </a:p>
            <a:p>
              <a:pPr defTabSz="649288" eaLnBrk="1" hangingPunct="1">
                <a:lnSpc>
                  <a:spcPct val="70000"/>
                </a:lnSpc>
              </a:pPr>
              <a:r>
                <a:rPr lang="en-US" sz="2000" i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earlier? </a:t>
              </a:r>
              <a:endParaRPr lang="en-US" sz="20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Line 50"/>
            <p:cNvSpPr>
              <a:spLocks noChangeShapeType="1"/>
            </p:cNvSpPr>
            <p:nvPr/>
          </p:nvSpPr>
          <p:spPr bwMode="auto">
            <a:xfrm flipH="1">
              <a:off x="7409938" y="4467748"/>
              <a:ext cx="244597" cy="349854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Line 52"/>
            <p:cNvSpPr>
              <a:spLocks noChangeShapeType="1"/>
            </p:cNvSpPr>
            <p:nvPr/>
          </p:nvSpPr>
          <p:spPr bwMode="auto">
            <a:xfrm flipH="1">
              <a:off x="6698125" y="4100029"/>
              <a:ext cx="874392" cy="605917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Line 53"/>
            <p:cNvSpPr>
              <a:spLocks noChangeShapeType="1"/>
            </p:cNvSpPr>
            <p:nvPr/>
          </p:nvSpPr>
          <p:spPr bwMode="auto">
            <a:xfrm flipH="1">
              <a:off x="5987773" y="3985396"/>
              <a:ext cx="1567167" cy="540414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Line 54"/>
            <p:cNvSpPr>
              <a:spLocks noChangeShapeType="1"/>
            </p:cNvSpPr>
            <p:nvPr/>
          </p:nvSpPr>
          <p:spPr bwMode="auto">
            <a:xfrm flipH="1">
              <a:off x="5495654" y="3869274"/>
              <a:ext cx="2022670" cy="598474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Line 55"/>
            <p:cNvSpPr>
              <a:spLocks noChangeShapeType="1"/>
            </p:cNvSpPr>
            <p:nvPr/>
          </p:nvSpPr>
          <p:spPr bwMode="auto">
            <a:xfrm flipH="1">
              <a:off x="4688635" y="3848431"/>
              <a:ext cx="2788678" cy="427269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56"/>
            <p:cNvSpPr txBox="1">
              <a:spLocks noChangeArrowheads="1"/>
            </p:cNvSpPr>
            <p:nvPr/>
          </p:nvSpPr>
          <p:spPr bwMode="auto">
            <a:xfrm rot="19834623">
              <a:off x="6538479" y="3485179"/>
              <a:ext cx="626867" cy="1344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8800" b="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0" name="Text Box 62"/>
          <p:cNvSpPr txBox="1">
            <a:spLocks noChangeArrowheads="1"/>
          </p:cNvSpPr>
          <p:nvPr/>
        </p:nvSpPr>
        <p:spPr bwMode="auto">
          <a:xfrm>
            <a:off x="5327556" y="2983468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(d)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64"/>
          <p:cNvSpPr>
            <a:spLocks/>
          </p:cNvSpPr>
          <p:nvPr/>
        </p:nvSpPr>
        <p:spPr bwMode="auto">
          <a:xfrm rot="-5400000">
            <a:off x="5811091" y="1654922"/>
            <a:ext cx="215900" cy="2694082"/>
          </a:xfrm>
          <a:prstGeom prst="lef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9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9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5" grpId="0" animBg="1"/>
      <p:bldP spid="131" grpId="0" animBg="1"/>
      <p:bldP spid="1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8" name="Text Box 68"/>
          <p:cNvSpPr txBox="1">
            <a:spLocks noChangeArrowheads="1"/>
          </p:cNvSpPr>
          <p:nvPr/>
        </p:nvSpPr>
        <p:spPr bwMode="auto">
          <a:xfrm>
            <a:off x="98612" y="3276600"/>
            <a:ext cx="950258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Probabilistic threshold test: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Drop candidate d from queue if p(d)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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Probabilistic guarantee: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precision/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recall@k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Binomial distribution of true (r) and false (k-r) top-k answers, using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upper bound for the probability of missing a true top-k result: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9672" name="Text Box 72"/>
          <p:cNvSpPr txBox="1">
            <a:spLocks noChangeArrowheads="1"/>
          </p:cNvSpPr>
          <p:nvPr/>
        </p:nvSpPr>
        <p:spPr bwMode="auto">
          <a:xfrm>
            <a:off x="304800" y="6076890"/>
            <a:ext cx="450796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 E[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precision@k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 = E[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recall@k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 = 1  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9673" name="Rectangle 7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Probabilistic Threshold Test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[M. </a:t>
            </a:r>
            <a:r>
              <a:rPr lang="en-US" sz="2000" dirty="0" err="1" smtClean="0">
                <a:solidFill>
                  <a:schemeClr val="tx1"/>
                </a:solidFill>
              </a:rPr>
              <a:t>Theobald</a:t>
            </a:r>
            <a:r>
              <a:rPr lang="en-US" sz="2000" dirty="0" smtClean="0">
                <a:solidFill>
                  <a:schemeClr val="tx1"/>
                </a:solidFill>
              </a:rPr>
              <a:t> et al.: VLDB’04]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9677" name="Text Box 77"/>
          <p:cNvSpPr txBox="1">
            <a:spLocks noChangeArrowheads="1"/>
          </p:cNvSpPr>
          <p:nvPr/>
        </p:nvSpPr>
        <p:spPr bwMode="auto">
          <a:xfrm>
            <a:off x="4572000" y="2286000"/>
            <a:ext cx="4158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 = min-k at current scan position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49860" name="Object 4"/>
          <p:cNvGraphicFramePr>
            <a:graphicFrameLocks noGrp="1" noChangeAspect="1"/>
          </p:cNvGraphicFramePr>
          <p:nvPr/>
        </p:nvGraphicFramePr>
        <p:xfrm>
          <a:off x="415925" y="1905000"/>
          <a:ext cx="3877628" cy="1233012"/>
        </p:xfrm>
        <a:graphic>
          <a:graphicData uri="http://schemas.openxmlformats.org/presentationml/2006/ole">
            <p:oleObj spid="_x0000_s249862" name="Formel" r:id="rId4" imgW="2400300" imgH="762000" progId="Equation.3">
              <p:embed/>
            </p:oleObj>
          </a:graphicData>
        </a:graphic>
      </p:graphicFrame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134400" y="1143000"/>
            <a:ext cx="98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Instead of using exact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bounds, use RV’s 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estimate the probability that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d will exceed a certain score mass in its remaining lists: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1" name="Object 5"/>
          <p:cNvGraphicFramePr>
            <a:graphicFrameLocks noGrp="1" noChangeAspect="1"/>
          </p:cNvGraphicFramePr>
          <p:nvPr/>
        </p:nvGraphicFramePr>
        <p:xfrm>
          <a:off x="381000" y="5357336"/>
          <a:ext cx="7549516" cy="738664"/>
        </p:xfrm>
        <a:graphic>
          <a:graphicData uri="http://schemas.openxmlformats.org/presentationml/2006/ole">
            <p:oleObj spid="_x0000_s249863" name="Formel" r:id="rId5" imgW="4673600" imgH="457200" progId="Equation.3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8" grpId="0"/>
      <p:bldP spid="4096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Probabilistic Score Predicator</a:t>
            </a:r>
            <a:endParaRPr lang="en-US" dirty="0"/>
          </a:p>
        </p:txBody>
      </p:sp>
      <p:graphicFrame>
        <p:nvGraphicFramePr>
          <p:cNvPr id="430147" name="Object 67"/>
          <p:cNvGraphicFramePr>
            <a:graphicFrameLocks noGrp="1" noChangeAspect="1"/>
          </p:cNvGraphicFramePr>
          <p:nvPr>
            <p:ph idx="1"/>
          </p:nvPr>
        </p:nvGraphicFramePr>
        <p:xfrm>
          <a:off x="1143000" y="5969000"/>
          <a:ext cx="6261100" cy="584200"/>
        </p:xfrm>
        <a:graphic>
          <a:graphicData uri="http://schemas.openxmlformats.org/presentationml/2006/ole">
            <p:oleObj spid="_x0000_s197650" name="Equation" r:id="rId4" imgW="3136900" imgH="292100" progId="Equation.3">
              <p:embed/>
            </p:oleObj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538163" y="25622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87" name="Text Box 7"/>
          <p:cNvSpPr txBox="1">
            <a:spLocks noChangeArrowheads="1"/>
          </p:cNvSpPr>
          <p:nvPr/>
        </p:nvSpPr>
        <p:spPr bwMode="auto">
          <a:xfrm>
            <a:off x="198438" y="2514600"/>
            <a:ext cx="8651407" cy="352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Postulating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Uniform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Pareto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score distribution in [0,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Compute convolution using moment-generating function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Use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Chernoff-Hoeffding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tail bounds (see Chapter I.1) or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generalized bounds for correlated dimensions (Siegel 1995)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Fitting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Poisson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or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Poisson mixture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Over equidistant values: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Easy and exact convolution!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Score distribution approximated by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histograms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Precomputed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each dimension (e.g.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equi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-width with n cells 0..n-1)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Pair-wise convolution at query-execution time (producing 2n cells 0..2n-1)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088" name="Object 8"/>
          <p:cNvGraphicFramePr>
            <a:graphicFrameLocks noChangeAspect="1"/>
          </p:cNvGraphicFramePr>
          <p:nvPr/>
        </p:nvGraphicFramePr>
        <p:xfrm>
          <a:off x="3798888" y="4148138"/>
          <a:ext cx="2160587" cy="658812"/>
        </p:xfrm>
        <a:graphic>
          <a:graphicData uri="http://schemas.openxmlformats.org/presentationml/2006/ole">
            <p:oleObj spid="_x0000_s197651" name="Equation" r:id="rId5" imgW="1332921" imgH="406224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68425" y="819150"/>
            <a:ext cx="2089150" cy="1693863"/>
            <a:chOff x="2484" y="897"/>
            <a:chExt cx="1316" cy="1067"/>
          </a:xfrm>
          <a:effectLst/>
        </p:grpSpPr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2678" y="1345"/>
              <a:ext cx="93" cy="3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890" y="1257"/>
              <a:ext cx="105" cy="46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2573" y="1466"/>
              <a:ext cx="94" cy="25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3008" y="1371"/>
              <a:ext cx="104" cy="35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7" name="Rectangle 17"/>
            <p:cNvSpPr>
              <a:spLocks noChangeArrowheads="1"/>
            </p:cNvSpPr>
            <p:nvPr/>
          </p:nvSpPr>
          <p:spPr bwMode="auto">
            <a:xfrm>
              <a:off x="3124" y="1482"/>
              <a:ext cx="104" cy="24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8" name="Rectangle 18"/>
            <p:cNvSpPr>
              <a:spLocks noChangeArrowheads="1"/>
            </p:cNvSpPr>
            <p:nvPr/>
          </p:nvSpPr>
          <p:spPr bwMode="auto">
            <a:xfrm>
              <a:off x="3236" y="1518"/>
              <a:ext cx="104" cy="21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9" name="Rectangle 19"/>
            <p:cNvSpPr>
              <a:spLocks noChangeArrowheads="1"/>
            </p:cNvSpPr>
            <p:nvPr/>
          </p:nvSpPr>
          <p:spPr bwMode="auto">
            <a:xfrm>
              <a:off x="2783" y="1207"/>
              <a:ext cx="98" cy="5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0" name="Rectangle 20"/>
            <p:cNvSpPr>
              <a:spLocks noChangeArrowheads="1"/>
            </p:cNvSpPr>
            <p:nvPr/>
          </p:nvSpPr>
          <p:spPr bwMode="auto">
            <a:xfrm>
              <a:off x="3352" y="1580"/>
              <a:ext cx="105" cy="14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1" name="Rectangle 21"/>
            <p:cNvSpPr>
              <a:spLocks noChangeArrowheads="1"/>
            </p:cNvSpPr>
            <p:nvPr/>
          </p:nvSpPr>
          <p:spPr bwMode="auto">
            <a:xfrm>
              <a:off x="3468" y="1624"/>
              <a:ext cx="105" cy="10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2" name="Rectangle 22"/>
            <p:cNvSpPr>
              <a:spLocks noChangeArrowheads="1"/>
            </p:cNvSpPr>
            <p:nvPr/>
          </p:nvSpPr>
          <p:spPr bwMode="auto">
            <a:xfrm>
              <a:off x="3585" y="1672"/>
              <a:ext cx="104" cy="5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3" name="Text Box 23"/>
            <p:cNvSpPr txBox="1">
              <a:spLocks noChangeArrowheads="1"/>
            </p:cNvSpPr>
            <p:nvPr/>
          </p:nvSpPr>
          <p:spPr bwMode="auto">
            <a:xfrm>
              <a:off x="3618" y="1721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4" name="Line 24"/>
            <p:cNvSpPr>
              <a:spLocks noChangeShapeType="1"/>
            </p:cNvSpPr>
            <p:nvPr/>
          </p:nvSpPr>
          <p:spPr bwMode="auto">
            <a:xfrm flipH="1" flipV="1">
              <a:off x="2551" y="1059"/>
              <a:ext cx="0" cy="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6" name="Freeform 26"/>
            <p:cNvSpPr>
              <a:spLocks/>
            </p:cNvSpPr>
            <p:nvPr/>
          </p:nvSpPr>
          <p:spPr bwMode="auto">
            <a:xfrm>
              <a:off x="2551" y="1186"/>
              <a:ext cx="1170" cy="489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24" y="279"/>
                </a:cxn>
                <a:cxn ang="0">
                  <a:pos x="144" y="149"/>
                </a:cxn>
                <a:cxn ang="0">
                  <a:pos x="258" y="21"/>
                </a:cxn>
                <a:cxn ang="0">
                  <a:pos x="368" y="21"/>
                </a:cxn>
                <a:cxn ang="0">
                  <a:pos x="498" y="73"/>
                </a:cxn>
                <a:cxn ang="0">
                  <a:pos x="626" y="197"/>
                </a:cxn>
                <a:cxn ang="0">
                  <a:pos x="758" y="303"/>
                </a:cxn>
                <a:cxn ang="0">
                  <a:pos x="878" y="341"/>
                </a:cxn>
                <a:cxn ang="0">
                  <a:pos x="1010" y="401"/>
                </a:cxn>
                <a:cxn ang="0">
                  <a:pos x="1142" y="447"/>
                </a:cxn>
                <a:cxn ang="0">
                  <a:pos x="1280" y="499"/>
                </a:cxn>
              </a:cxnLst>
              <a:rect l="0" t="0" r="r" b="b"/>
              <a:pathLst>
                <a:path w="1280" h="499">
                  <a:moveTo>
                    <a:pt x="0" y="293"/>
                  </a:moveTo>
                  <a:cubicBezTo>
                    <a:pt x="0" y="298"/>
                    <a:pt x="0" y="303"/>
                    <a:pt x="24" y="279"/>
                  </a:cubicBezTo>
                  <a:cubicBezTo>
                    <a:pt x="48" y="255"/>
                    <a:pt x="105" y="192"/>
                    <a:pt x="144" y="149"/>
                  </a:cubicBezTo>
                  <a:cubicBezTo>
                    <a:pt x="183" y="106"/>
                    <a:pt x="221" y="42"/>
                    <a:pt x="258" y="21"/>
                  </a:cubicBezTo>
                  <a:cubicBezTo>
                    <a:pt x="295" y="0"/>
                    <a:pt x="328" y="12"/>
                    <a:pt x="368" y="21"/>
                  </a:cubicBezTo>
                  <a:cubicBezTo>
                    <a:pt x="408" y="30"/>
                    <a:pt x="455" y="44"/>
                    <a:pt x="498" y="73"/>
                  </a:cubicBezTo>
                  <a:cubicBezTo>
                    <a:pt x="541" y="102"/>
                    <a:pt x="583" y="159"/>
                    <a:pt x="626" y="197"/>
                  </a:cubicBezTo>
                  <a:cubicBezTo>
                    <a:pt x="669" y="235"/>
                    <a:pt x="716" y="279"/>
                    <a:pt x="758" y="303"/>
                  </a:cubicBezTo>
                  <a:cubicBezTo>
                    <a:pt x="800" y="327"/>
                    <a:pt x="836" y="325"/>
                    <a:pt x="878" y="341"/>
                  </a:cubicBezTo>
                  <a:cubicBezTo>
                    <a:pt x="920" y="357"/>
                    <a:pt x="966" y="383"/>
                    <a:pt x="1010" y="401"/>
                  </a:cubicBezTo>
                  <a:cubicBezTo>
                    <a:pt x="1054" y="419"/>
                    <a:pt x="1097" y="431"/>
                    <a:pt x="1142" y="447"/>
                  </a:cubicBezTo>
                  <a:cubicBezTo>
                    <a:pt x="1187" y="463"/>
                    <a:pt x="1257" y="490"/>
                    <a:pt x="1280" y="49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7" name="Rectangle 27"/>
            <p:cNvSpPr>
              <a:spLocks noChangeArrowheads="1"/>
            </p:cNvSpPr>
            <p:nvPr/>
          </p:nvSpPr>
          <p:spPr bwMode="auto">
            <a:xfrm>
              <a:off x="2877" y="1094"/>
              <a:ext cx="29" cy="6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8" name="Text Box 28"/>
            <p:cNvSpPr txBox="1">
              <a:spLocks noChangeArrowheads="1"/>
            </p:cNvSpPr>
            <p:nvPr/>
          </p:nvSpPr>
          <p:spPr bwMode="auto">
            <a:xfrm>
              <a:off x="2582" y="897"/>
              <a:ext cx="3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0" i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0" i="1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0" i="1" smtClean="0">
                  <a:latin typeface="Times New Roman" pitchFamily="18" charset="0"/>
                  <a:cs typeface="Times New Roman" pitchFamily="18" charset="0"/>
                </a:rPr>
                <a:t>(x)</a:t>
              </a:r>
              <a:endParaRPr lang="en-US" sz="2000" b="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9" name="Text Box 29"/>
            <p:cNvSpPr txBox="1">
              <a:spLocks noChangeArrowheads="1"/>
            </p:cNvSpPr>
            <p:nvPr/>
          </p:nvSpPr>
          <p:spPr bwMode="auto">
            <a:xfrm>
              <a:off x="2484" y="1729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0" name="Text Box 30"/>
            <p:cNvSpPr txBox="1">
              <a:spLocks noChangeArrowheads="1"/>
            </p:cNvSpPr>
            <p:nvPr/>
          </p:nvSpPr>
          <p:spPr bwMode="auto">
            <a:xfrm>
              <a:off x="2779" y="1752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i="1" smtClean="0">
                  <a:latin typeface="Times New Roman" pitchFamily="18" charset="0"/>
                  <a:cs typeface="Times New Roman" pitchFamily="18" charset="0"/>
                </a:rPr>
                <a:t>high</a:t>
              </a:r>
              <a:r>
                <a:rPr lang="en-US" sz="1600" b="0" i="1" baseline="-2500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="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05" name="Line 25"/>
            <p:cNvSpPr>
              <a:spLocks noChangeShapeType="1"/>
            </p:cNvSpPr>
            <p:nvPr/>
          </p:nvSpPr>
          <p:spPr bwMode="auto">
            <a:xfrm flipV="1">
              <a:off x="2532" y="1729"/>
              <a:ext cx="12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015349" y="698500"/>
            <a:ext cx="3886200" cy="1816100"/>
            <a:chOff x="3312" y="177"/>
            <a:chExt cx="2448" cy="1144"/>
          </a:xfrm>
          <a:effectLst/>
        </p:grpSpPr>
        <p:sp>
          <p:nvSpPr>
            <p:cNvPr id="430112" name="Text Box 32"/>
            <p:cNvSpPr txBox="1">
              <a:spLocks noChangeArrowheads="1"/>
            </p:cNvSpPr>
            <p:nvPr/>
          </p:nvSpPr>
          <p:spPr bwMode="auto">
            <a:xfrm>
              <a:off x="3312" y="215"/>
              <a:ext cx="13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Convolution</a:t>
              </a:r>
            </a:p>
            <a:p>
              <a:pPr algn="ctr" eaLnBrk="1" hangingPunct="1"/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0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(x), f</a:t>
              </a:r>
              <a:r>
                <a:rPr lang="en-US" sz="2000" b="0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(x)</a:t>
              </a:r>
              <a:endParaRPr lang="en-US" sz="2000" b="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3" name="Rectangle 33"/>
            <p:cNvSpPr>
              <a:spLocks noChangeArrowheads="1"/>
            </p:cNvSpPr>
            <p:nvPr/>
          </p:nvSpPr>
          <p:spPr bwMode="auto">
            <a:xfrm>
              <a:off x="5052" y="472"/>
              <a:ext cx="105" cy="6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4" name="Rectangle 34"/>
            <p:cNvSpPr>
              <a:spLocks noChangeArrowheads="1"/>
            </p:cNvSpPr>
            <p:nvPr/>
          </p:nvSpPr>
          <p:spPr bwMode="auto">
            <a:xfrm>
              <a:off x="5167" y="541"/>
              <a:ext cx="104" cy="55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5" name="Rectangle 35"/>
            <p:cNvSpPr>
              <a:spLocks noChangeArrowheads="1"/>
            </p:cNvSpPr>
            <p:nvPr/>
          </p:nvSpPr>
          <p:spPr bwMode="auto">
            <a:xfrm>
              <a:off x="5282" y="716"/>
              <a:ext cx="106" cy="3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6" name="Rectangle 36"/>
            <p:cNvSpPr>
              <a:spLocks noChangeArrowheads="1"/>
            </p:cNvSpPr>
            <p:nvPr/>
          </p:nvSpPr>
          <p:spPr bwMode="auto">
            <a:xfrm>
              <a:off x="5398" y="838"/>
              <a:ext cx="106" cy="2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7" name="Rectangle 37"/>
            <p:cNvSpPr>
              <a:spLocks noChangeArrowheads="1"/>
            </p:cNvSpPr>
            <p:nvPr/>
          </p:nvSpPr>
          <p:spPr bwMode="auto">
            <a:xfrm>
              <a:off x="5514" y="977"/>
              <a:ext cx="105" cy="1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8" name="Line 38"/>
            <p:cNvSpPr>
              <a:spLocks noChangeShapeType="1"/>
            </p:cNvSpPr>
            <p:nvPr/>
          </p:nvSpPr>
          <p:spPr bwMode="auto">
            <a:xfrm flipH="1" flipV="1">
              <a:off x="4477" y="177"/>
              <a:ext cx="0" cy="9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19" name="Line 39"/>
            <p:cNvSpPr>
              <a:spLocks noChangeShapeType="1"/>
            </p:cNvSpPr>
            <p:nvPr/>
          </p:nvSpPr>
          <p:spPr bwMode="auto">
            <a:xfrm>
              <a:off x="4458" y="1101"/>
              <a:ext cx="123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0" name="Line 40"/>
            <p:cNvSpPr>
              <a:spLocks noChangeShapeType="1"/>
            </p:cNvSpPr>
            <p:nvPr/>
          </p:nvSpPr>
          <p:spPr bwMode="auto">
            <a:xfrm>
              <a:off x="5029" y="177"/>
              <a:ext cx="0" cy="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1" name="Text Box 41"/>
            <p:cNvSpPr txBox="1">
              <a:spLocks noChangeArrowheads="1"/>
            </p:cNvSpPr>
            <p:nvPr/>
          </p:nvSpPr>
          <p:spPr bwMode="auto">
            <a:xfrm>
              <a:off x="4458" y="1092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2" name="Text Box 42"/>
            <p:cNvSpPr txBox="1">
              <a:spLocks noChangeArrowheads="1"/>
            </p:cNvSpPr>
            <p:nvPr/>
          </p:nvSpPr>
          <p:spPr bwMode="auto">
            <a:xfrm>
              <a:off x="5577" y="1096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3" name="Freeform 43"/>
            <p:cNvSpPr>
              <a:spLocks/>
            </p:cNvSpPr>
            <p:nvPr/>
          </p:nvSpPr>
          <p:spPr bwMode="auto">
            <a:xfrm>
              <a:off x="5052" y="401"/>
              <a:ext cx="617" cy="6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46"/>
                </a:cxn>
                <a:cxn ang="0">
                  <a:pos x="227" y="114"/>
                </a:cxn>
                <a:cxn ang="0">
                  <a:pos x="340" y="273"/>
                </a:cxn>
                <a:cxn ang="0">
                  <a:pos x="454" y="386"/>
                </a:cxn>
                <a:cxn ang="0">
                  <a:pos x="567" y="522"/>
                </a:cxn>
                <a:cxn ang="0">
                  <a:pos x="613" y="590"/>
                </a:cxn>
              </a:cxnLst>
              <a:rect l="0" t="0" r="r" b="b"/>
              <a:pathLst>
                <a:path w="613" h="590">
                  <a:moveTo>
                    <a:pt x="0" y="0"/>
                  </a:moveTo>
                  <a:cubicBezTo>
                    <a:pt x="38" y="13"/>
                    <a:pt x="76" y="27"/>
                    <a:pt x="114" y="46"/>
                  </a:cubicBezTo>
                  <a:cubicBezTo>
                    <a:pt x="152" y="65"/>
                    <a:pt x="189" y="76"/>
                    <a:pt x="227" y="114"/>
                  </a:cubicBezTo>
                  <a:cubicBezTo>
                    <a:pt x="265" y="152"/>
                    <a:pt x="302" y="228"/>
                    <a:pt x="340" y="273"/>
                  </a:cubicBezTo>
                  <a:cubicBezTo>
                    <a:pt x="378" y="318"/>
                    <a:pt x="416" y="345"/>
                    <a:pt x="454" y="386"/>
                  </a:cubicBezTo>
                  <a:cubicBezTo>
                    <a:pt x="492" y="427"/>
                    <a:pt x="541" y="488"/>
                    <a:pt x="567" y="522"/>
                  </a:cubicBezTo>
                  <a:cubicBezTo>
                    <a:pt x="593" y="556"/>
                    <a:pt x="603" y="573"/>
                    <a:pt x="613" y="59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4" name="Text Box 44"/>
            <p:cNvSpPr txBox="1">
              <a:spLocks noChangeArrowheads="1"/>
            </p:cNvSpPr>
            <p:nvPr/>
          </p:nvSpPr>
          <p:spPr bwMode="auto">
            <a:xfrm>
              <a:off x="5148" y="1071"/>
              <a:ext cx="3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49288" eaLnBrk="1" hangingPunct="1"/>
              <a:r>
                <a:rPr lang="en-US" sz="2000" b="0" i="1" smtClean="0">
                  <a:latin typeface="Times New Roman" pitchFamily="18" charset="0"/>
                  <a:cs typeface="Times New Roman" pitchFamily="18" charset="0"/>
                </a:rPr>
                <a:t>δ(d)</a:t>
              </a:r>
              <a:endParaRPr lang="en-US" sz="2000" b="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708400" y="819151"/>
            <a:ext cx="2089150" cy="1671638"/>
            <a:chOff x="2507" y="1956"/>
            <a:chExt cx="1316" cy="1053"/>
          </a:xfrm>
          <a:effectLst/>
        </p:grpSpPr>
        <p:sp>
          <p:nvSpPr>
            <p:cNvPr id="430126" name="Text Box 46"/>
            <p:cNvSpPr txBox="1">
              <a:spLocks noChangeArrowheads="1"/>
            </p:cNvSpPr>
            <p:nvPr/>
          </p:nvSpPr>
          <p:spPr bwMode="auto">
            <a:xfrm>
              <a:off x="2619" y="1956"/>
              <a:ext cx="3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0" i="1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0" i="1" baseline="-2500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0" i="1" smtClean="0">
                  <a:latin typeface="Times New Roman" pitchFamily="18" charset="0"/>
                  <a:cs typeface="Times New Roman" pitchFamily="18" charset="0"/>
                </a:rPr>
                <a:t>(x)</a:t>
              </a:r>
              <a:endParaRPr lang="en-US" sz="2000" b="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7" name="Text Box 47"/>
            <p:cNvSpPr txBox="1">
              <a:spLocks noChangeArrowheads="1"/>
            </p:cNvSpPr>
            <p:nvPr/>
          </p:nvSpPr>
          <p:spPr bwMode="auto">
            <a:xfrm>
              <a:off x="2950" y="2797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i="1" smtClean="0">
                  <a:latin typeface="Times New Roman" pitchFamily="18" charset="0"/>
                  <a:cs typeface="Times New Roman" pitchFamily="18" charset="0"/>
                </a:rPr>
                <a:t>high</a:t>
              </a:r>
              <a:r>
                <a:rPr lang="en-US" sz="1600" b="0" i="1" baseline="-2500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600" b="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8" name="Rectangle 48"/>
            <p:cNvSpPr>
              <a:spLocks noChangeArrowheads="1"/>
            </p:cNvSpPr>
            <p:nvPr/>
          </p:nvSpPr>
          <p:spPr bwMode="auto">
            <a:xfrm>
              <a:off x="2694" y="2557"/>
              <a:ext cx="93" cy="225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29" name="Rectangle 49"/>
            <p:cNvSpPr>
              <a:spLocks noChangeArrowheads="1"/>
            </p:cNvSpPr>
            <p:nvPr/>
          </p:nvSpPr>
          <p:spPr bwMode="auto">
            <a:xfrm>
              <a:off x="2910" y="2547"/>
              <a:ext cx="105" cy="24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0" name="Rectangle 50"/>
            <p:cNvSpPr>
              <a:spLocks noChangeArrowheads="1"/>
            </p:cNvSpPr>
            <p:nvPr/>
          </p:nvSpPr>
          <p:spPr bwMode="auto">
            <a:xfrm>
              <a:off x="2589" y="2495"/>
              <a:ext cx="94" cy="28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1" name="Rectangle 51"/>
            <p:cNvSpPr>
              <a:spLocks noChangeArrowheads="1"/>
            </p:cNvSpPr>
            <p:nvPr/>
          </p:nvSpPr>
          <p:spPr bwMode="auto">
            <a:xfrm>
              <a:off x="3026" y="2369"/>
              <a:ext cx="104" cy="41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2" name="Rectangle 52"/>
            <p:cNvSpPr>
              <a:spLocks noChangeArrowheads="1"/>
            </p:cNvSpPr>
            <p:nvPr/>
          </p:nvSpPr>
          <p:spPr bwMode="auto">
            <a:xfrm>
              <a:off x="3138" y="2445"/>
              <a:ext cx="104" cy="341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3" name="Rectangle 53"/>
            <p:cNvSpPr>
              <a:spLocks noChangeArrowheads="1"/>
            </p:cNvSpPr>
            <p:nvPr/>
          </p:nvSpPr>
          <p:spPr bwMode="auto">
            <a:xfrm>
              <a:off x="3252" y="2519"/>
              <a:ext cx="104" cy="270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4" name="Rectangle 54"/>
            <p:cNvSpPr>
              <a:spLocks noChangeArrowheads="1"/>
            </p:cNvSpPr>
            <p:nvPr/>
          </p:nvSpPr>
          <p:spPr bwMode="auto">
            <a:xfrm>
              <a:off x="2799" y="2492"/>
              <a:ext cx="98" cy="291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5" name="Rectangle 55"/>
            <p:cNvSpPr>
              <a:spLocks noChangeArrowheads="1"/>
            </p:cNvSpPr>
            <p:nvPr/>
          </p:nvSpPr>
          <p:spPr bwMode="auto">
            <a:xfrm>
              <a:off x="3366" y="2579"/>
              <a:ext cx="105" cy="209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6" name="Rectangle 56"/>
            <p:cNvSpPr>
              <a:spLocks noChangeArrowheads="1"/>
            </p:cNvSpPr>
            <p:nvPr/>
          </p:nvSpPr>
          <p:spPr bwMode="auto">
            <a:xfrm>
              <a:off x="3482" y="2616"/>
              <a:ext cx="105" cy="171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7" name="Rectangle 57"/>
            <p:cNvSpPr>
              <a:spLocks noChangeArrowheads="1"/>
            </p:cNvSpPr>
            <p:nvPr/>
          </p:nvSpPr>
          <p:spPr bwMode="auto">
            <a:xfrm>
              <a:off x="3597" y="2652"/>
              <a:ext cx="104" cy="13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8" name="Line 58"/>
            <p:cNvSpPr>
              <a:spLocks noChangeShapeType="1"/>
            </p:cNvSpPr>
            <p:nvPr/>
          </p:nvSpPr>
          <p:spPr bwMode="auto">
            <a:xfrm flipH="1" flipV="1">
              <a:off x="2567" y="2119"/>
              <a:ext cx="0" cy="7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40" name="Freeform 60"/>
            <p:cNvSpPr>
              <a:spLocks/>
            </p:cNvSpPr>
            <p:nvPr/>
          </p:nvSpPr>
          <p:spPr bwMode="auto">
            <a:xfrm>
              <a:off x="2552" y="2292"/>
              <a:ext cx="1180" cy="337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114" y="178"/>
                </a:cxn>
                <a:cxn ang="0">
                  <a:pos x="204" y="200"/>
                </a:cxn>
                <a:cxn ang="0">
                  <a:pos x="318" y="178"/>
                </a:cxn>
                <a:cxn ang="0">
                  <a:pos x="386" y="200"/>
                </a:cxn>
                <a:cxn ang="0">
                  <a:pos x="476" y="42"/>
                </a:cxn>
                <a:cxn ang="0">
                  <a:pos x="545" y="19"/>
                </a:cxn>
                <a:cxn ang="0">
                  <a:pos x="703" y="155"/>
                </a:cxn>
                <a:cxn ang="0">
                  <a:pos x="794" y="200"/>
                </a:cxn>
                <a:cxn ang="0">
                  <a:pos x="907" y="269"/>
                </a:cxn>
                <a:cxn ang="0">
                  <a:pos x="1043" y="314"/>
                </a:cxn>
                <a:cxn ang="0">
                  <a:pos x="1180" y="337"/>
                </a:cxn>
              </a:cxnLst>
              <a:rect l="0" t="0" r="r" b="b"/>
              <a:pathLst>
                <a:path w="1180" h="337">
                  <a:moveTo>
                    <a:pt x="0" y="200"/>
                  </a:moveTo>
                  <a:cubicBezTo>
                    <a:pt x="40" y="189"/>
                    <a:pt x="80" y="178"/>
                    <a:pt x="114" y="178"/>
                  </a:cubicBezTo>
                  <a:cubicBezTo>
                    <a:pt x="148" y="178"/>
                    <a:pt x="170" y="200"/>
                    <a:pt x="204" y="200"/>
                  </a:cubicBezTo>
                  <a:cubicBezTo>
                    <a:pt x="238" y="200"/>
                    <a:pt x="288" y="178"/>
                    <a:pt x="318" y="178"/>
                  </a:cubicBezTo>
                  <a:cubicBezTo>
                    <a:pt x="348" y="178"/>
                    <a:pt x="360" y="223"/>
                    <a:pt x="386" y="200"/>
                  </a:cubicBezTo>
                  <a:cubicBezTo>
                    <a:pt x="412" y="177"/>
                    <a:pt x="450" y="72"/>
                    <a:pt x="476" y="42"/>
                  </a:cubicBezTo>
                  <a:cubicBezTo>
                    <a:pt x="502" y="12"/>
                    <a:pt x="507" y="0"/>
                    <a:pt x="545" y="19"/>
                  </a:cubicBezTo>
                  <a:cubicBezTo>
                    <a:pt x="583" y="38"/>
                    <a:pt x="662" y="125"/>
                    <a:pt x="703" y="155"/>
                  </a:cubicBezTo>
                  <a:cubicBezTo>
                    <a:pt x="744" y="185"/>
                    <a:pt x="760" y="181"/>
                    <a:pt x="794" y="200"/>
                  </a:cubicBezTo>
                  <a:cubicBezTo>
                    <a:pt x="828" y="219"/>
                    <a:pt x="866" y="250"/>
                    <a:pt x="907" y="269"/>
                  </a:cubicBezTo>
                  <a:cubicBezTo>
                    <a:pt x="948" y="288"/>
                    <a:pt x="998" y="303"/>
                    <a:pt x="1043" y="314"/>
                  </a:cubicBezTo>
                  <a:cubicBezTo>
                    <a:pt x="1088" y="325"/>
                    <a:pt x="1154" y="333"/>
                    <a:pt x="1180" y="33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41" name="Text Box 61"/>
            <p:cNvSpPr txBox="1">
              <a:spLocks noChangeArrowheads="1"/>
            </p:cNvSpPr>
            <p:nvPr/>
          </p:nvSpPr>
          <p:spPr bwMode="auto">
            <a:xfrm>
              <a:off x="2507" y="2787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42" name="Text Box 62"/>
            <p:cNvSpPr txBox="1">
              <a:spLocks noChangeArrowheads="1"/>
            </p:cNvSpPr>
            <p:nvPr/>
          </p:nvSpPr>
          <p:spPr bwMode="auto">
            <a:xfrm>
              <a:off x="3641" y="2779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43" name="Rectangle 63"/>
            <p:cNvSpPr>
              <a:spLocks noChangeArrowheads="1"/>
            </p:cNvSpPr>
            <p:nvPr/>
          </p:nvSpPr>
          <p:spPr bwMode="auto">
            <a:xfrm>
              <a:off x="3120" y="2163"/>
              <a:ext cx="29" cy="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39" name="Line 59"/>
            <p:cNvSpPr>
              <a:spLocks noChangeShapeType="1"/>
            </p:cNvSpPr>
            <p:nvPr/>
          </p:nvSpPr>
          <p:spPr bwMode="auto">
            <a:xfrm>
              <a:off x="2548" y="2790"/>
              <a:ext cx="122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144" name="Text Box 64"/>
          <p:cNvSpPr txBox="1">
            <a:spLocks noChangeArrowheads="1"/>
          </p:cNvSpPr>
          <p:nvPr/>
        </p:nvSpPr>
        <p:spPr bwMode="auto">
          <a:xfrm>
            <a:off x="3240088" y="1274763"/>
            <a:ext cx="41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0145" name="Text Box 65"/>
          <p:cNvSpPr txBox="1">
            <a:spLocks noChangeArrowheads="1"/>
          </p:cNvSpPr>
          <p:nvPr/>
        </p:nvSpPr>
        <p:spPr bwMode="auto">
          <a:xfrm>
            <a:off x="5824974" y="13716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0146" name="Text Box 66"/>
          <p:cNvSpPr txBox="1">
            <a:spLocks noChangeArrowheads="1"/>
          </p:cNvSpPr>
          <p:nvPr/>
        </p:nvSpPr>
        <p:spPr bwMode="auto">
          <a:xfrm>
            <a:off x="77656" y="1058863"/>
            <a:ext cx="129394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idate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>
              <a:lnSpc>
                <a:spcPct val="90000"/>
              </a:lnSpc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with </a:t>
            </a:r>
          </a:p>
          <a:p>
            <a:pPr>
              <a:lnSpc>
                <a:spcPct val="90000"/>
              </a:lnSpc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 E(d),</a:t>
            </a:r>
          </a:p>
          <a:p>
            <a:pPr>
              <a:lnSpc>
                <a:spcPct val="90000"/>
              </a:lnSpc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 E(d)</a:t>
            </a:r>
            <a:endParaRPr lang="en-US" sz="18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70529" y="1196975"/>
            <a:ext cx="899727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Goals:</a:t>
            </a:r>
          </a:p>
          <a:p>
            <a:pPr marL="457200" indent="-457200"/>
            <a:endParaRPr lang="en-US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Decrease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upper-bounds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quickly</a:t>
            </a:r>
          </a:p>
          <a:p>
            <a:pPr marL="914400" lvl="1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Decreases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candidates</a:t>
            </a:r>
          </a:p>
          <a:p>
            <a:pPr marL="914400" lvl="1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Reduces candidate set</a:t>
            </a:r>
          </a:p>
          <a:p>
            <a:pPr marL="457200" indent="-457200">
              <a:buFontTx/>
              <a:buAutoNum type="arabicPeriod" startAt="2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Reduce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worstscore-bestscore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most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promising candidates</a:t>
            </a:r>
          </a:p>
          <a:p>
            <a:pPr marL="914400" lvl="1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ncreases min-k threshold</a:t>
            </a:r>
          </a:p>
          <a:p>
            <a:pPr marL="914400" lvl="1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ore effective threshold test for other candidates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109772" y="4478338"/>
            <a:ext cx="8577028" cy="16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Ideas (again, heuristics) for better scheduling: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Non-uniform choice 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 steps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different lists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Careful choice 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postponed RA steps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promising candidates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when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high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worstscore-bestscore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gap is small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6200" y="-250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Flexible Scheduling of SA’s and RA’s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16773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774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775" name="Line 7"/>
            <p:cNvSpPr>
              <a:spLocks noChangeShapeType="1"/>
            </p:cNvSpPr>
            <p:nvPr/>
          </p:nvSpPr>
          <p:spPr bwMode="auto">
            <a:xfrm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77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78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0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1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2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3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4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5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6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7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8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89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90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91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92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93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94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6" y="1122760"/>
            <a:ext cx="938591" cy="4033440"/>
            <a:chOff x="3878" y="481"/>
            <a:chExt cx="231" cy="1452"/>
          </a:xfrm>
        </p:grpSpPr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800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1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2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3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4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5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6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7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8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09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10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11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12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13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14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15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16818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19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20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821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2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3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4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5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6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7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8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29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0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1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2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3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4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5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6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7" name="Text Box 69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8" name="Text Box 70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839" name="Text Box 71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203575" y="1412875"/>
            <a:ext cx="4248150" cy="1588"/>
            <a:chOff x="2018" y="890"/>
            <a:chExt cx="2676" cy="1"/>
          </a:xfrm>
        </p:grpSpPr>
        <p:sp>
          <p:nvSpPr>
            <p:cNvPr id="416841" name="Line 73"/>
            <p:cNvSpPr>
              <a:spLocks noChangeShapeType="1"/>
            </p:cNvSpPr>
            <p:nvPr/>
          </p:nvSpPr>
          <p:spPr bwMode="auto">
            <a:xfrm>
              <a:off x="2018" y="890"/>
              <a:ext cx="27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42" name="Line 74"/>
            <p:cNvSpPr>
              <a:spLocks noChangeShapeType="1"/>
            </p:cNvSpPr>
            <p:nvPr/>
          </p:nvSpPr>
          <p:spPr bwMode="auto">
            <a:xfrm>
              <a:off x="3243" y="890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43" name="Line 75"/>
            <p:cNvSpPr>
              <a:spLocks noChangeShapeType="1"/>
            </p:cNvSpPr>
            <p:nvPr/>
          </p:nvSpPr>
          <p:spPr bwMode="auto">
            <a:xfrm>
              <a:off x="4422" y="890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3203575" y="1874838"/>
            <a:ext cx="5895975" cy="835025"/>
            <a:chOff x="2018" y="1181"/>
            <a:chExt cx="3714" cy="526"/>
          </a:xfrm>
        </p:grpSpPr>
        <p:sp>
          <p:nvSpPr>
            <p:cNvPr id="416845" name="Line 77"/>
            <p:cNvSpPr>
              <a:spLocks noChangeShapeType="1"/>
            </p:cNvSpPr>
            <p:nvPr/>
          </p:nvSpPr>
          <p:spPr bwMode="auto">
            <a:xfrm>
              <a:off x="2018" y="1706"/>
              <a:ext cx="272" cy="1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46" name="Line 78"/>
            <p:cNvSpPr>
              <a:spLocks noChangeShapeType="1"/>
            </p:cNvSpPr>
            <p:nvPr/>
          </p:nvSpPr>
          <p:spPr bwMode="auto">
            <a:xfrm>
              <a:off x="3243" y="1706"/>
              <a:ext cx="272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47" name="Line 79"/>
            <p:cNvSpPr>
              <a:spLocks noChangeShapeType="1"/>
            </p:cNvSpPr>
            <p:nvPr/>
          </p:nvSpPr>
          <p:spPr bwMode="auto">
            <a:xfrm>
              <a:off x="4422" y="1706"/>
              <a:ext cx="272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48" name="Text Box 80"/>
            <p:cNvSpPr txBox="1">
              <a:spLocks noChangeArrowheads="1"/>
            </p:cNvSpPr>
            <p:nvPr/>
          </p:nvSpPr>
          <p:spPr bwMode="auto">
            <a:xfrm>
              <a:off x="5333" y="1181"/>
              <a:ext cx="39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en-US" sz="240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</a:t>
              </a:r>
              <a:r>
                <a:rPr lang="en-US" sz="200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= </a:t>
              </a:r>
            </a:p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en-US" sz="200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1.48</a:t>
              </a:r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3203575" y="1844675"/>
            <a:ext cx="5899150" cy="2160588"/>
            <a:chOff x="2018" y="1162"/>
            <a:chExt cx="3716" cy="1361"/>
          </a:xfrm>
        </p:grpSpPr>
        <p:sp>
          <p:nvSpPr>
            <p:cNvPr id="416850" name="Line 82"/>
            <p:cNvSpPr>
              <a:spLocks noChangeShapeType="1"/>
            </p:cNvSpPr>
            <p:nvPr/>
          </p:nvSpPr>
          <p:spPr bwMode="auto">
            <a:xfrm>
              <a:off x="2018" y="1162"/>
              <a:ext cx="272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51" name="Line 83"/>
            <p:cNvSpPr>
              <a:spLocks noChangeShapeType="1"/>
            </p:cNvSpPr>
            <p:nvPr/>
          </p:nvSpPr>
          <p:spPr bwMode="auto">
            <a:xfrm>
              <a:off x="3243" y="2523"/>
              <a:ext cx="2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52" name="Line 84"/>
            <p:cNvSpPr>
              <a:spLocks noChangeShapeType="1"/>
            </p:cNvSpPr>
            <p:nvPr/>
          </p:nvSpPr>
          <p:spPr bwMode="auto">
            <a:xfrm>
              <a:off x="4422" y="1434"/>
              <a:ext cx="2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53" name="Text Box 85"/>
            <p:cNvSpPr txBox="1">
              <a:spLocks noChangeArrowheads="1"/>
            </p:cNvSpPr>
            <p:nvPr/>
          </p:nvSpPr>
          <p:spPr bwMode="auto">
            <a:xfrm>
              <a:off x="5333" y="1907"/>
              <a:ext cx="40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 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</a:p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1.7</a:t>
              </a: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900113" y="5229227"/>
            <a:ext cx="4321175" cy="1084263"/>
            <a:chOff x="2245" y="3387"/>
            <a:chExt cx="2722" cy="683"/>
          </a:xfrm>
        </p:grpSpPr>
        <p:sp>
          <p:nvSpPr>
            <p:cNvPr id="416855" name="Text Box 87"/>
            <p:cNvSpPr txBox="1">
              <a:spLocks noChangeArrowheads="1"/>
            </p:cNvSpPr>
            <p:nvPr/>
          </p:nvSpPr>
          <p:spPr bwMode="auto">
            <a:xfrm>
              <a:off x="3049" y="3669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56" name="Rectangle 88"/>
            <p:cNvSpPr>
              <a:spLocks noChangeArrowheads="1"/>
            </p:cNvSpPr>
            <p:nvPr/>
          </p:nvSpPr>
          <p:spPr bwMode="auto">
            <a:xfrm>
              <a:off x="2245" y="3387"/>
              <a:ext cx="2722" cy="67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57" name="Text Box 89"/>
            <p:cNvSpPr txBox="1">
              <a:spLocks noChangeArrowheads="1"/>
            </p:cNvSpPr>
            <p:nvPr/>
          </p:nvSpPr>
          <p:spPr bwMode="auto">
            <a:xfrm>
              <a:off x="2336" y="3430"/>
              <a:ext cx="220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batch of b = 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</a:t>
              </a:r>
              <a:r>
                <a:rPr lang="en-US" sz="2000" baseline="-2500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i=1..m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b</a:t>
              </a:r>
              <a:r>
                <a:rPr lang="en-US" sz="2000" baseline="-2500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steps:</a:t>
              </a:r>
            </a:p>
            <a:p>
              <a:pPr eaLnBrk="1" hangingPunct="1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   choose b</a:t>
              </a:r>
              <a:r>
                <a:rPr lang="en-US" sz="2000" baseline="-2500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 values so as to </a:t>
              </a:r>
            </a:p>
            <a:p>
              <a:pPr eaLnBrk="1" hangingPunct="1"/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   achieve high score reduction </a:t>
              </a:r>
              <a:r>
                <a:rPr lang="en-US" sz="200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</a:t>
              </a:r>
              <a:endPara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5508625" y="5229225"/>
            <a:ext cx="3527425" cy="1087438"/>
            <a:chOff x="3470" y="3294"/>
            <a:chExt cx="2222" cy="685"/>
          </a:xfrm>
        </p:grpSpPr>
        <p:sp>
          <p:nvSpPr>
            <p:cNvPr id="416859" name="Text Box 91"/>
            <p:cNvSpPr txBox="1">
              <a:spLocks noChangeArrowheads="1"/>
            </p:cNvSpPr>
            <p:nvPr/>
          </p:nvSpPr>
          <p:spPr bwMode="auto">
            <a:xfrm>
              <a:off x="3842" y="357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60" name="Rectangle 92"/>
            <p:cNvSpPr>
              <a:spLocks noChangeArrowheads="1"/>
            </p:cNvSpPr>
            <p:nvPr/>
          </p:nvSpPr>
          <p:spPr bwMode="auto">
            <a:xfrm>
              <a:off x="3470" y="3294"/>
              <a:ext cx="2222" cy="67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861" name="Text Box 93"/>
            <p:cNvSpPr txBox="1">
              <a:spLocks noChangeArrowheads="1"/>
            </p:cNvSpPr>
            <p:nvPr/>
          </p:nvSpPr>
          <p:spPr bwMode="auto">
            <a:xfrm>
              <a:off x="3515" y="3339"/>
              <a:ext cx="18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carefully chosen RAs:</a:t>
              </a:r>
            </a:p>
            <a:p>
              <a:pPr eaLnBrk="1" hangingPunct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score lookups for</a:t>
              </a:r>
            </a:p>
            <a:p>
              <a:pPr eaLnBrk="1" hangingPunct="1"/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“interesting” candidates</a:t>
              </a:r>
              <a:endPara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97" name="Rectangle 3"/>
          <p:cNvSpPr txBox="1">
            <a:spLocks noChangeArrowheads="1"/>
          </p:cNvSpPr>
          <p:nvPr/>
        </p:nvSpPr>
        <p:spPr>
          <a:xfrm>
            <a:off x="152400" y="76199"/>
            <a:ext cx="8839200" cy="13366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Advanced Scheduling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4" name="Date Placeholder 9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17797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798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799" name="Line 7"/>
            <p:cNvSpPr>
              <a:spLocks noChangeShapeType="1"/>
            </p:cNvSpPr>
            <p:nvPr/>
          </p:nvSpPr>
          <p:spPr bwMode="auto">
            <a:xfrm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7803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4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5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6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7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8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09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0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1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2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3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4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5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6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7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18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6" y="1078314"/>
            <a:ext cx="938591" cy="4077885"/>
            <a:chOff x="3878" y="465"/>
            <a:chExt cx="231" cy="1468"/>
          </a:xfrm>
        </p:grpSpPr>
        <p:sp>
          <p:nvSpPr>
            <p:cNvPr id="417821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22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23" name="Line 31"/>
            <p:cNvSpPr>
              <a:spLocks noChangeShapeType="1"/>
            </p:cNvSpPr>
            <p:nvPr/>
          </p:nvSpPr>
          <p:spPr bwMode="auto">
            <a:xfrm flipH="1">
              <a:off x="4109" y="465"/>
              <a:ext cx="0" cy="1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7824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5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6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7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8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29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0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1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2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3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4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5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6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7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8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39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17842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43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44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7845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6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7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8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49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0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1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2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3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4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5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6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7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8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59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0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80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1" name="Text Box 69"/>
          <p:cNvSpPr txBox="1">
            <a:spLocks noChangeArrowheads="1"/>
          </p:cNvSpPr>
          <p:nvPr/>
        </p:nvSpPr>
        <p:spPr bwMode="auto">
          <a:xfrm>
            <a:off x="4840288" y="582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2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3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864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240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563938" y="5445125"/>
            <a:ext cx="4321175" cy="936625"/>
            <a:chOff x="2245" y="3430"/>
            <a:chExt cx="2722" cy="590"/>
          </a:xfrm>
        </p:grpSpPr>
        <p:sp>
          <p:nvSpPr>
            <p:cNvPr id="417866" name="Rectangle 74"/>
            <p:cNvSpPr>
              <a:spLocks noChangeArrowheads="1"/>
            </p:cNvSpPr>
            <p:nvPr/>
          </p:nvSpPr>
          <p:spPr bwMode="auto">
            <a:xfrm>
              <a:off x="2245" y="3430"/>
              <a:ext cx="2722" cy="59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867" name="Text Box 75"/>
            <p:cNvSpPr txBox="1">
              <a:spLocks noChangeArrowheads="1"/>
            </p:cNvSpPr>
            <p:nvPr/>
          </p:nvSpPr>
          <p:spPr bwMode="auto">
            <a:xfrm>
              <a:off x="2336" y="3475"/>
              <a:ext cx="191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compute top-1 result</a:t>
              </a:r>
            </a:p>
            <a:p>
              <a:pPr eaLnBrk="1" hangingPunct="1"/>
              <a:r>
                <a:rPr lang="de-DE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using flexible SAs and RAs</a:t>
              </a:r>
            </a:p>
          </p:txBody>
        </p:sp>
      </p:grpSp>
      <p:sp>
        <p:nvSpPr>
          <p:cNvPr id="76" name="Rectangle 3"/>
          <p:cNvSpPr txBox="1">
            <a:spLocks noChangeArrowheads="1"/>
          </p:cNvSpPr>
          <p:nvPr/>
        </p:nvSpPr>
        <p:spPr>
          <a:xfrm>
            <a:off x="152400" y="76199"/>
            <a:ext cx="8839200" cy="13366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Advanced Scheduling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7" name="Date Placeholder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Processing on Score-ordered Lists</a:t>
            </a:r>
            <a:endParaRPr lang="en-US" dirty="0"/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159977" y="1069098"/>
            <a:ext cx="8830879" cy="21852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Top-k aggregation query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R(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docId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A</a:t>
            </a:r>
            <a:r>
              <a:rPr lang="en-US" sz="2000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..., A</a:t>
            </a:r>
            <a:r>
              <a:rPr lang="en-US" sz="2000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partitions: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docId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score(R</a:t>
            </a:r>
            <a:r>
              <a:rPr lang="en-US" sz="2000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.A</a:t>
            </a:r>
            <a:r>
              <a:rPr lang="en-US" sz="2000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...,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.A</a:t>
            </a:r>
            <a:r>
              <a:rPr lang="en-US" sz="2000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Aggr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        From Outer Join 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…,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2000" baseline="-25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         Order By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Aggr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Desc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Limit k</a:t>
            </a: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monotone score aggregation function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score: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score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baseline="30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"/>
                <a:cs typeface="Times"/>
              </a:rPr>
              <a:t>→ R, </a:t>
            </a:r>
            <a:r>
              <a:rPr lang="en-US" sz="2400" b="0" dirty="0" err="1" smtClean="0">
                <a:latin typeface="Times"/>
                <a:cs typeface="Times"/>
              </a:rPr>
              <a:t>s.t</a:t>
            </a:r>
            <a:r>
              <a:rPr lang="en-US" sz="2400" b="0" dirty="0" smtClean="0">
                <a:latin typeface="Times"/>
                <a:cs typeface="Times"/>
              </a:rPr>
              <a:t>. (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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  score(x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  score(x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2610" y="3517880"/>
            <a:ext cx="87856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Precompute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index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lists in descending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-value order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(score-ordered, impact-ordered).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Scan lists by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sorted access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(SA) in round-robin manner.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Perform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 accesses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(RA)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when convenient.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Compute aggregation score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incrementally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candidate queue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Compute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score bounds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candidate results and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stop when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threshold test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guarantees correct top-k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(or when heuristics indicate “good enough” approximation).</a:t>
            </a:r>
          </a:p>
          <a:p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18821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22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23" name="Line 7"/>
            <p:cNvSpPr>
              <a:spLocks noChangeShapeType="1"/>
            </p:cNvSpPr>
            <p:nvPr/>
          </p:nvSpPr>
          <p:spPr bwMode="auto">
            <a:xfrm>
              <a:off x="4105" y="481"/>
              <a:ext cx="4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8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0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1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4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6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39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0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1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2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6" y="1122760"/>
            <a:ext cx="938591" cy="4033440"/>
            <a:chOff x="3878" y="481"/>
            <a:chExt cx="231" cy="1452"/>
          </a:xfrm>
        </p:grpSpPr>
        <p:sp>
          <p:nvSpPr>
            <p:cNvPr id="418845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46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47" name="Line 31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8848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49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0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1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2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3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4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5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6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7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8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59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0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1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2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63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18866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67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868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8869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0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2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3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4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5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6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7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8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79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1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2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3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4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5" name="Text Box 69"/>
          <p:cNvSpPr txBox="1">
            <a:spLocks noChangeArrowheads="1"/>
          </p:cNvSpPr>
          <p:nvPr/>
        </p:nvSpPr>
        <p:spPr bwMode="auto">
          <a:xfrm>
            <a:off x="6429375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6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7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8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89" name="Rectangle 73"/>
          <p:cNvSpPr>
            <a:spLocks noChangeArrowheads="1"/>
          </p:cNvSpPr>
          <p:nvPr/>
        </p:nvSpPr>
        <p:spPr bwMode="auto">
          <a:xfrm>
            <a:off x="3348038" y="1125538"/>
            <a:ext cx="5256212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0" name="Rectangle 74"/>
          <p:cNvSpPr>
            <a:spLocks noChangeArrowheads="1"/>
          </p:cNvSpPr>
          <p:nvPr/>
        </p:nvSpPr>
        <p:spPr bwMode="auto">
          <a:xfrm>
            <a:off x="4657725" y="5372100"/>
            <a:ext cx="133985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1" name="Text Box 75"/>
          <p:cNvSpPr txBox="1">
            <a:spLocks noChangeArrowheads="1"/>
          </p:cNvSpPr>
          <p:nvPr/>
        </p:nvSpPr>
        <p:spPr bwMode="auto">
          <a:xfrm>
            <a:off x="4643438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[0.8,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2" name="Rectangle 76"/>
          <p:cNvSpPr>
            <a:spLocks noChangeArrowheads="1"/>
          </p:cNvSpPr>
          <p:nvPr/>
        </p:nvSpPr>
        <p:spPr bwMode="auto">
          <a:xfrm>
            <a:off x="4643438" y="5876925"/>
            <a:ext cx="1352550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3" name="Text Box 77"/>
          <p:cNvSpPr txBox="1">
            <a:spLocks noChangeArrowheads="1"/>
          </p:cNvSpPr>
          <p:nvPr/>
        </p:nvSpPr>
        <p:spPr bwMode="auto">
          <a:xfrm>
            <a:off x="4629150" y="594995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[0.7,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4" name="Rectangle 78"/>
          <p:cNvSpPr>
            <a:spLocks noChangeArrowheads="1"/>
          </p:cNvSpPr>
          <p:nvPr/>
        </p:nvSpPr>
        <p:spPr bwMode="auto">
          <a:xfrm>
            <a:off x="6299200" y="5372100"/>
            <a:ext cx="135413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5" name="Text Box 79"/>
          <p:cNvSpPr txBox="1">
            <a:spLocks noChangeArrowheads="1"/>
          </p:cNvSpPr>
          <p:nvPr/>
        </p:nvSpPr>
        <p:spPr bwMode="auto">
          <a:xfrm>
            <a:off x="6284913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[0.9,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6" name="Text Box 80"/>
          <p:cNvSpPr txBox="1">
            <a:spLocks noChangeArrowheads="1"/>
          </p:cNvSpPr>
          <p:nvPr/>
        </p:nvSpPr>
        <p:spPr bwMode="auto">
          <a:xfrm>
            <a:off x="6429375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7" name="Rectangle 81"/>
          <p:cNvSpPr>
            <a:spLocks noChangeArrowheads="1"/>
          </p:cNvSpPr>
          <p:nvPr/>
        </p:nvSpPr>
        <p:spPr bwMode="auto">
          <a:xfrm>
            <a:off x="6299200" y="5876925"/>
            <a:ext cx="13541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8" name="Text Box 82"/>
          <p:cNvSpPr txBox="1">
            <a:spLocks noChangeArrowheads="1"/>
          </p:cNvSpPr>
          <p:nvPr/>
        </p:nvSpPr>
        <p:spPr bwMode="auto">
          <a:xfrm>
            <a:off x="6284913" y="5949950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?: [0.0, 2.4]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899" name="Text Box 83"/>
          <p:cNvSpPr txBox="1">
            <a:spLocks noChangeArrowheads="1"/>
          </p:cNvSpPr>
          <p:nvPr/>
        </p:nvSpPr>
        <p:spPr bwMode="auto">
          <a:xfrm>
            <a:off x="3059113" y="5661025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candidates: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>
          <a:xfrm>
            <a:off x="152400" y="76199"/>
            <a:ext cx="8839200" cy="13366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Advanced Scheduling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19845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46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47" name="Line 7"/>
            <p:cNvSpPr>
              <a:spLocks noChangeShapeType="1"/>
            </p:cNvSpPr>
            <p:nvPr/>
          </p:nvSpPr>
          <p:spPr bwMode="auto">
            <a:xfrm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1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2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7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9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1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2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3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4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5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6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0" y="1125538"/>
            <a:ext cx="938591" cy="4030662"/>
            <a:chOff x="3878" y="482"/>
            <a:chExt cx="231" cy="1451"/>
          </a:xfrm>
        </p:grpSpPr>
        <p:sp>
          <p:nvSpPr>
            <p:cNvPr id="419869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70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71" name="Line 31"/>
            <p:cNvSpPr>
              <a:spLocks noChangeShapeType="1"/>
            </p:cNvSpPr>
            <p:nvPr/>
          </p:nvSpPr>
          <p:spPr bwMode="auto">
            <a:xfrm>
              <a:off x="4109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872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3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4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5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7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8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9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0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1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2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3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4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5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6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7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19890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91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892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9893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4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5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6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7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8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9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0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1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2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3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4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5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6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7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8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9" name="Text Box 69"/>
          <p:cNvSpPr txBox="1">
            <a:spLocks noChangeArrowheads="1"/>
          </p:cNvSpPr>
          <p:nvPr/>
        </p:nvSpPr>
        <p:spPr bwMode="auto">
          <a:xfrm>
            <a:off x="6429375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0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1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2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3" name="Rectangle 73"/>
          <p:cNvSpPr>
            <a:spLocks noChangeArrowheads="1"/>
          </p:cNvSpPr>
          <p:nvPr/>
        </p:nvSpPr>
        <p:spPr bwMode="auto">
          <a:xfrm>
            <a:off x="3348038" y="1557338"/>
            <a:ext cx="5256212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4" name="Rectangle 74"/>
          <p:cNvSpPr>
            <a:spLocks noChangeArrowheads="1"/>
          </p:cNvSpPr>
          <p:nvPr/>
        </p:nvSpPr>
        <p:spPr bwMode="auto">
          <a:xfrm>
            <a:off x="4657725" y="5372100"/>
            <a:ext cx="133985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5" name="Text Box 75"/>
          <p:cNvSpPr txBox="1">
            <a:spLocks noChangeArrowheads="1"/>
          </p:cNvSpPr>
          <p:nvPr/>
        </p:nvSpPr>
        <p:spPr bwMode="auto">
          <a:xfrm>
            <a:off x="4643438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[1.5, 2.0]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6" name="Rectangle 76"/>
          <p:cNvSpPr>
            <a:spLocks noChangeArrowheads="1"/>
          </p:cNvSpPr>
          <p:nvPr/>
        </p:nvSpPr>
        <p:spPr bwMode="auto">
          <a:xfrm>
            <a:off x="4643438" y="5876925"/>
            <a:ext cx="1352550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7" name="Text Box 77"/>
          <p:cNvSpPr txBox="1">
            <a:spLocks noChangeArrowheads="1"/>
          </p:cNvSpPr>
          <p:nvPr/>
        </p:nvSpPr>
        <p:spPr bwMode="auto">
          <a:xfrm>
            <a:off x="4629150" y="594995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[0.7, 1.6]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8" name="Rectangle 78"/>
          <p:cNvSpPr>
            <a:spLocks noChangeArrowheads="1"/>
          </p:cNvSpPr>
          <p:nvPr/>
        </p:nvSpPr>
        <p:spPr bwMode="auto">
          <a:xfrm>
            <a:off x="6299200" y="5372100"/>
            <a:ext cx="135413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9" name="Text Box 79"/>
          <p:cNvSpPr txBox="1">
            <a:spLocks noChangeArrowheads="1"/>
          </p:cNvSpPr>
          <p:nvPr/>
        </p:nvSpPr>
        <p:spPr bwMode="auto">
          <a:xfrm>
            <a:off x="6284913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[0.9, 1.6]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0" name="Text Box 80"/>
          <p:cNvSpPr txBox="1">
            <a:spLocks noChangeArrowheads="1"/>
          </p:cNvSpPr>
          <p:nvPr/>
        </p:nvSpPr>
        <p:spPr bwMode="auto">
          <a:xfrm>
            <a:off x="6429375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1" name="Rectangle 81"/>
          <p:cNvSpPr>
            <a:spLocks noChangeArrowheads="1"/>
          </p:cNvSpPr>
          <p:nvPr/>
        </p:nvSpPr>
        <p:spPr bwMode="auto">
          <a:xfrm>
            <a:off x="6299200" y="5876925"/>
            <a:ext cx="13541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2" name="Text Box 82"/>
          <p:cNvSpPr txBox="1">
            <a:spLocks noChangeArrowheads="1"/>
          </p:cNvSpPr>
          <p:nvPr/>
        </p:nvSpPr>
        <p:spPr bwMode="auto">
          <a:xfrm>
            <a:off x="6284913" y="5949950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?: [0.0, 1.4]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23" name="Text Box 83"/>
          <p:cNvSpPr txBox="1">
            <a:spLocks noChangeArrowheads="1"/>
          </p:cNvSpPr>
          <p:nvPr/>
        </p:nvSpPr>
        <p:spPr bwMode="auto">
          <a:xfrm>
            <a:off x="3059113" y="5661025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candidates: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6227763" y="5876925"/>
            <a:ext cx="1512887" cy="431800"/>
            <a:chOff x="3923" y="3702"/>
            <a:chExt cx="953" cy="272"/>
          </a:xfrm>
        </p:grpSpPr>
        <p:sp>
          <p:nvSpPr>
            <p:cNvPr id="419925" name="Line 85"/>
            <p:cNvSpPr>
              <a:spLocks noChangeShapeType="1"/>
            </p:cNvSpPr>
            <p:nvPr/>
          </p:nvSpPr>
          <p:spPr bwMode="auto">
            <a:xfrm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26" name="Line 86"/>
            <p:cNvSpPr>
              <a:spLocks noChangeShapeType="1"/>
            </p:cNvSpPr>
            <p:nvPr/>
          </p:nvSpPr>
          <p:spPr bwMode="auto">
            <a:xfrm flipV="1"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Rectangle 3"/>
          <p:cNvSpPr txBox="1">
            <a:spLocks noChangeArrowheads="1"/>
          </p:cNvSpPr>
          <p:nvPr/>
        </p:nvSpPr>
        <p:spPr>
          <a:xfrm>
            <a:off x="152400" y="76199"/>
            <a:ext cx="8839200" cy="13366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Advanced Scheduling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9669" y="1122760"/>
            <a:ext cx="938590" cy="4033440"/>
            <a:chOff x="3878" y="481"/>
            <a:chExt cx="231" cy="1452"/>
          </a:xfrm>
        </p:grpSpPr>
        <p:sp>
          <p:nvSpPr>
            <p:cNvPr id="420869" name="Line 5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70" name="Line 6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71" name="Line 7"/>
            <p:cNvSpPr>
              <a:spLocks noChangeShapeType="1"/>
            </p:cNvSpPr>
            <p:nvPr/>
          </p:nvSpPr>
          <p:spPr bwMode="auto">
            <a:xfrm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37226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5724525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7596188" y="620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3649663" y="11239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6" name="Text Box 12"/>
          <p:cNvSpPr txBox="1">
            <a:spLocks noChangeArrowheads="1"/>
          </p:cNvSpPr>
          <p:nvPr/>
        </p:nvSpPr>
        <p:spPr bwMode="auto">
          <a:xfrm>
            <a:off x="3635375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0.8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7" name="Rectangle 13"/>
          <p:cNvSpPr>
            <a:spLocks noChangeArrowheads="1"/>
          </p:cNvSpPr>
          <p:nvPr/>
        </p:nvSpPr>
        <p:spPr bwMode="auto">
          <a:xfrm>
            <a:off x="3649663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8" name="Text Box 14"/>
          <p:cNvSpPr txBox="1">
            <a:spLocks noChangeArrowheads="1"/>
          </p:cNvSpPr>
          <p:nvPr/>
        </p:nvSpPr>
        <p:spPr bwMode="auto">
          <a:xfrm>
            <a:off x="3635375" y="162877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B: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79" name="Rectangle 15"/>
          <p:cNvSpPr>
            <a:spLocks noChangeArrowheads="1"/>
          </p:cNvSpPr>
          <p:nvPr/>
        </p:nvSpPr>
        <p:spPr bwMode="auto">
          <a:xfrm>
            <a:off x="3649663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3635375" y="20605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K: 0.19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3649663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3635375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0.17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3" name="Rectangle 19"/>
          <p:cNvSpPr>
            <a:spLocks noChangeArrowheads="1"/>
          </p:cNvSpPr>
          <p:nvPr/>
        </p:nvSpPr>
        <p:spPr bwMode="auto">
          <a:xfrm>
            <a:off x="3649663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4" name="Text Box 20"/>
          <p:cNvSpPr txBox="1">
            <a:spLocks noChangeArrowheads="1"/>
          </p:cNvSpPr>
          <p:nvPr/>
        </p:nvSpPr>
        <p:spPr bwMode="auto">
          <a:xfrm>
            <a:off x="3635375" y="292417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M: 0.16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5" name="Rectangle 21"/>
          <p:cNvSpPr>
            <a:spLocks noChangeArrowheads="1"/>
          </p:cNvSpPr>
          <p:nvPr/>
        </p:nvSpPr>
        <p:spPr bwMode="auto">
          <a:xfrm>
            <a:off x="3649663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3635375" y="33559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Z: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7" name="Rectangle 23"/>
          <p:cNvSpPr>
            <a:spLocks noChangeArrowheads="1"/>
          </p:cNvSpPr>
          <p:nvPr/>
        </p:nvSpPr>
        <p:spPr bwMode="auto">
          <a:xfrm>
            <a:off x="3649663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3635375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3649663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0" name="Text Box 26"/>
          <p:cNvSpPr txBox="1">
            <a:spLocks noChangeArrowheads="1"/>
          </p:cNvSpPr>
          <p:nvPr/>
        </p:nvSpPr>
        <p:spPr bwMode="auto">
          <a:xfrm>
            <a:off x="3635375" y="4221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0.07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581656" y="1122760"/>
            <a:ext cx="938591" cy="4033440"/>
            <a:chOff x="3878" y="481"/>
            <a:chExt cx="231" cy="1452"/>
          </a:xfrm>
        </p:grpSpPr>
        <p:sp>
          <p:nvSpPr>
            <p:cNvPr id="420893" name="Line 29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94" name="Line 30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895" name="Line 31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0896" name="Rectangle 32"/>
          <p:cNvSpPr>
            <a:spLocks noChangeArrowheads="1"/>
          </p:cNvSpPr>
          <p:nvPr/>
        </p:nvSpPr>
        <p:spPr bwMode="auto">
          <a:xfrm>
            <a:off x="5581650" y="1123950"/>
            <a:ext cx="936625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7" name="Text Box 33"/>
          <p:cNvSpPr txBox="1">
            <a:spLocks noChangeArrowheads="1"/>
          </p:cNvSpPr>
          <p:nvPr/>
        </p:nvSpPr>
        <p:spPr bwMode="auto">
          <a:xfrm>
            <a:off x="5567363" y="11969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8" name="Rectangle 34"/>
          <p:cNvSpPr>
            <a:spLocks noChangeArrowheads="1"/>
          </p:cNvSpPr>
          <p:nvPr/>
        </p:nvSpPr>
        <p:spPr bwMode="auto">
          <a:xfrm>
            <a:off x="5581650" y="15557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99" name="Text Box 35"/>
          <p:cNvSpPr txBox="1">
            <a:spLocks noChangeArrowheads="1"/>
          </p:cNvSpPr>
          <p:nvPr/>
        </p:nvSpPr>
        <p:spPr bwMode="auto">
          <a:xfrm>
            <a:off x="5567363" y="162877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0" name="Rectangle 36"/>
          <p:cNvSpPr>
            <a:spLocks noChangeArrowheads="1"/>
          </p:cNvSpPr>
          <p:nvPr/>
        </p:nvSpPr>
        <p:spPr bwMode="auto">
          <a:xfrm>
            <a:off x="5581650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1" name="Text Box 37"/>
          <p:cNvSpPr txBox="1">
            <a:spLocks noChangeArrowheads="1"/>
          </p:cNvSpPr>
          <p:nvPr/>
        </p:nvSpPr>
        <p:spPr bwMode="auto">
          <a:xfrm>
            <a:off x="5567363" y="20605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R: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2" name="Rectangle 38"/>
          <p:cNvSpPr>
            <a:spLocks noChangeArrowheads="1"/>
          </p:cNvSpPr>
          <p:nvPr/>
        </p:nvSpPr>
        <p:spPr bwMode="auto">
          <a:xfrm>
            <a:off x="5581650" y="24193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3" name="Text Box 39"/>
          <p:cNvSpPr txBox="1">
            <a:spLocks noChangeArrowheads="1"/>
          </p:cNvSpPr>
          <p:nvPr/>
        </p:nvSpPr>
        <p:spPr bwMode="auto">
          <a:xfrm>
            <a:off x="5567363" y="24923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4" name="Rectangle 40"/>
          <p:cNvSpPr>
            <a:spLocks noChangeArrowheads="1"/>
          </p:cNvSpPr>
          <p:nvPr/>
        </p:nvSpPr>
        <p:spPr bwMode="auto">
          <a:xfrm>
            <a:off x="5581650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5" name="Text Box 41"/>
          <p:cNvSpPr txBox="1">
            <a:spLocks noChangeArrowheads="1"/>
          </p:cNvSpPr>
          <p:nvPr/>
        </p:nvSpPr>
        <p:spPr bwMode="auto">
          <a:xfrm>
            <a:off x="5567363" y="29241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6" name="Rectangle 42"/>
          <p:cNvSpPr>
            <a:spLocks noChangeArrowheads="1"/>
          </p:cNvSpPr>
          <p:nvPr/>
        </p:nvSpPr>
        <p:spPr bwMode="auto">
          <a:xfrm>
            <a:off x="5581650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7" name="Text Box 43"/>
          <p:cNvSpPr txBox="1">
            <a:spLocks noChangeArrowheads="1"/>
          </p:cNvSpPr>
          <p:nvPr/>
        </p:nvSpPr>
        <p:spPr bwMode="auto">
          <a:xfrm>
            <a:off x="5567363" y="33559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D: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8" name="Rectangle 44"/>
          <p:cNvSpPr>
            <a:spLocks noChangeArrowheads="1"/>
          </p:cNvSpPr>
          <p:nvPr/>
        </p:nvSpPr>
        <p:spPr bwMode="auto">
          <a:xfrm>
            <a:off x="5581650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09" name="Text Box 45"/>
          <p:cNvSpPr txBox="1">
            <a:spLocks noChangeArrowheads="1"/>
          </p:cNvSpPr>
          <p:nvPr/>
        </p:nvSpPr>
        <p:spPr bwMode="auto">
          <a:xfrm>
            <a:off x="5567363" y="378936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0" name="Rectangle 46"/>
          <p:cNvSpPr>
            <a:spLocks noChangeArrowheads="1"/>
          </p:cNvSpPr>
          <p:nvPr/>
        </p:nvSpPr>
        <p:spPr bwMode="auto">
          <a:xfrm>
            <a:off x="5581650" y="4148138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1" name="Text Box 47"/>
          <p:cNvSpPr txBox="1">
            <a:spLocks noChangeArrowheads="1"/>
          </p:cNvSpPr>
          <p:nvPr/>
        </p:nvSpPr>
        <p:spPr bwMode="auto">
          <a:xfrm>
            <a:off x="5567363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51731" y="1122760"/>
            <a:ext cx="938591" cy="4033440"/>
            <a:chOff x="3878" y="481"/>
            <a:chExt cx="231" cy="1452"/>
          </a:xfrm>
        </p:grpSpPr>
        <p:sp>
          <p:nvSpPr>
            <p:cNvPr id="420914" name="Line 50"/>
            <p:cNvSpPr>
              <a:spLocks noChangeShapeType="1"/>
            </p:cNvSpPr>
            <p:nvPr/>
          </p:nvSpPr>
          <p:spPr bwMode="auto">
            <a:xfrm>
              <a:off x="3878" y="48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915" name="Line 51"/>
            <p:cNvSpPr>
              <a:spLocks noChangeShapeType="1"/>
            </p:cNvSpPr>
            <p:nvPr/>
          </p:nvSpPr>
          <p:spPr bwMode="auto">
            <a:xfrm>
              <a:off x="3878" y="482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916" name="Line 52"/>
            <p:cNvSpPr>
              <a:spLocks noChangeShapeType="1"/>
            </p:cNvSpPr>
            <p:nvPr/>
          </p:nvSpPr>
          <p:spPr bwMode="auto">
            <a:xfrm flipH="1">
              <a:off x="4109" y="48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0917" name="Rectangle 53"/>
          <p:cNvSpPr>
            <a:spLocks noChangeArrowheads="1"/>
          </p:cNvSpPr>
          <p:nvPr/>
        </p:nvSpPr>
        <p:spPr bwMode="auto">
          <a:xfrm>
            <a:off x="7451725" y="1123950"/>
            <a:ext cx="9366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8" name="Text Box 54"/>
          <p:cNvSpPr txBox="1">
            <a:spLocks noChangeArrowheads="1"/>
          </p:cNvSpPr>
          <p:nvPr/>
        </p:nvSpPr>
        <p:spPr bwMode="auto">
          <a:xfrm>
            <a:off x="7437438" y="11969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0.9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19" name="Rectangle 55"/>
          <p:cNvSpPr>
            <a:spLocks noChangeArrowheads="1"/>
          </p:cNvSpPr>
          <p:nvPr/>
        </p:nvSpPr>
        <p:spPr bwMode="auto">
          <a:xfrm>
            <a:off x="7451725" y="1555750"/>
            <a:ext cx="9366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0" name="Text Box 56"/>
          <p:cNvSpPr txBox="1">
            <a:spLocks noChangeArrowheads="1"/>
          </p:cNvSpPr>
          <p:nvPr/>
        </p:nvSpPr>
        <p:spPr bwMode="auto">
          <a:xfrm>
            <a:off x="7437438" y="16287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0.7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1" name="Rectangle 57"/>
          <p:cNvSpPr>
            <a:spLocks noChangeArrowheads="1"/>
          </p:cNvSpPr>
          <p:nvPr/>
        </p:nvSpPr>
        <p:spPr bwMode="auto">
          <a:xfrm>
            <a:off x="7451725" y="19875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2" name="Text Box 58"/>
          <p:cNvSpPr txBox="1">
            <a:spLocks noChangeArrowheads="1"/>
          </p:cNvSpPr>
          <p:nvPr/>
        </p:nvSpPr>
        <p:spPr bwMode="auto">
          <a:xfrm>
            <a:off x="7437438" y="20605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P: 0.3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3" name="Rectangle 59"/>
          <p:cNvSpPr>
            <a:spLocks noChangeArrowheads="1"/>
          </p:cNvSpPr>
          <p:nvPr/>
        </p:nvSpPr>
        <p:spPr bwMode="auto">
          <a:xfrm>
            <a:off x="7451725" y="24193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4" name="Text Box 60"/>
          <p:cNvSpPr txBox="1">
            <a:spLocks noChangeArrowheads="1"/>
          </p:cNvSpPr>
          <p:nvPr/>
        </p:nvSpPr>
        <p:spPr bwMode="auto">
          <a:xfrm>
            <a:off x="7437438" y="2492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5" name="Rectangle 61"/>
          <p:cNvSpPr>
            <a:spLocks noChangeArrowheads="1"/>
          </p:cNvSpPr>
          <p:nvPr/>
        </p:nvSpPr>
        <p:spPr bwMode="auto">
          <a:xfrm>
            <a:off x="7451725" y="28511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6" name="Text Box 62"/>
          <p:cNvSpPr txBox="1">
            <a:spLocks noChangeArrowheads="1"/>
          </p:cNvSpPr>
          <p:nvPr/>
        </p:nvSpPr>
        <p:spPr bwMode="auto">
          <a:xfrm>
            <a:off x="7437438" y="29241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S: 0.25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7" name="Rectangle 63"/>
          <p:cNvSpPr>
            <a:spLocks noChangeArrowheads="1"/>
          </p:cNvSpPr>
          <p:nvPr/>
        </p:nvSpPr>
        <p:spPr bwMode="auto">
          <a:xfrm>
            <a:off x="7451725" y="328295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8" name="Text Box 64"/>
          <p:cNvSpPr txBox="1">
            <a:spLocks noChangeArrowheads="1"/>
          </p:cNvSpPr>
          <p:nvPr/>
        </p:nvSpPr>
        <p:spPr bwMode="auto">
          <a:xfrm>
            <a:off x="7437438" y="3355975"/>
            <a:ext cx="724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T: 0.2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29" name="Rectangle 65"/>
          <p:cNvSpPr>
            <a:spLocks noChangeArrowheads="1"/>
          </p:cNvSpPr>
          <p:nvPr/>
        </p:nvSpPr>
        <p:spPr bwMode="auto">
          <a:xfrm>
            <a:off x="7451725" y="37163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0" name="Text Box 66"/>
          <p:cNvSpPr txBox="1">
            <a:spLocks noChangeArrowheads="1"/>
          </p:cNvSpPr>
          <p:nvPr/>
        </p:nvSpPr>
        <p:spPr bwMode="auto">
          <a:xfrm>
            <a:off x="7437438" y="37893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Q: 0.15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1" name="Rectangle 67"/>
          <p:cNvSpPr>
            <a:spLocks noChangeArrowheads="1"/>
          </p:cNvSpPr>
          <p:nvPr/>
        </p:nvSpPr>
        <p:spPr bwMode="auto">
          <a:xfrm>
            <a:off x="7451725" y="4148138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2" name="Text Box 68"/>
          <p:cNvSpPr txBox="1">
            <a:spLocks noChangeArrowheads="1"/>
          </p:cNvSpPr>
          <p:nvPr/>
        </p:nvSpPr>
        <p:spPr bwMode="auto">
          <a:xfrm>
            <a:off x="7437438" y="42211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X: 0.1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3" name="Text Box 69"/>
          <p:cNvSpPr txBox="1">
            <a:spLocks noChangeArrowheads="1"/>
          </p:cNvSpPr>
          <p:nvPr/>
        </p:nvSpPr>
        <p:spPr bwMode="auto">
          <a:xfrm>
            <a:off x="6429375" y="5445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4" name="Text Box 70"/>
          <p:cNvSpPr txBox="1">
            <a:spLocks noChangeArrowheads="1"/>
          </p:cNvSpPr>
          <p:nvPr/>
        </p:nvSpPr>
        <p:spPr bwMode="auto">
          <a:xfrm rot="5400000">
            <a:off x="39451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5" name="Text Box 71"/>
          <p:cNvSpPr txBox="1">
            <a:spLocks noChangeArrowheads="1"/>
          </p:cNvSpPr>
          <p:nvPr/>
        </p:nvSpPr>
        <p:spPr bwMode="auto">
          <a:xfrm rot="5400000">
            <a:off x="588825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6" name="Text Box 72"/>
          <p:cNvSpPr txBox="1">
            <a:spLocks noChangeArrowheads="1"/>
          </p:cNvSpPr>
          <p:nvPr/>
        </p:nvSpPr>
        <p:spPr bwMode="auto">
          <a:xfrm rot="5400000">
            <a:off x="7761501" y="4640412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7" name="Rectangle 73"/>
          <p:cNvSpPr>
            <a:spLocks noChangeArrowheads="1"/>
          </p:cNvSpPr>
          <p:nvPr/>
        </p:nvSpPr>
        <p:spPr bwMode="auto">
          <a:xfrm>
            <a:off x="5219700" y="2420938"/>
            <a:ext cx="1584325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8" name="Rectangle 74"/>
          <p:cNvSpPr>
            <a:spLocks noChangeArrowheads="1"/>
          </p:cNvSpPr>
          <p:nvPr/>
        </p:nvSpPr>
        <p:spPr bwMode="auto">
          <a:xfrm>
            <a:off x="4657725" y="5372100"/>
            <a:ext cx="133985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39" name="Text Box 75"/>
          <p:cNvSpPr txBox="1">
            <a:spLocks noChangeArrowheads="1"/>
          </p:cNvSpPr>
          <p:nvPr/>
        </p:nvSpPr>
        <p:spPr bwMode="auto">
          <a:xfrm>
            <a:off x="4643438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A: [1.5, 2.0]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0" name="Rectangle 76"/>
          <p:cNvSpPr>
            <a:spLocks noChangeArrowheads="1"/>
          </p:cNvSpPr>
          <p:nvPr/>
        </p:nvSpPr>
        <p:spPr bwMode="auto">
          <a:xfrm>
            <a:off x="4643438" y="5876925"/>
            <a:ext cx="1352550" cy="431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1" name="Text Box 77"/>
          <p:cNvSpPr txBox="1">
            <a:spLocks noChangeArrowheads="1"/>
          </p:cNvSpPr>
          <p:nvPr/>
        </p:nvSpPr>
        <p:spPr bwMode="auto">
          <a:xfrm>
            <a:off x="4629150" y="594995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G: [0.7, 1.2]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2" name="Rectangle 78"/>
          <p:cNvSpPr>
            <a:spLocks noChangeArrowheads="1"/>
          </p:cNvSpPr>
          <p:nvPr/>
        </p:nvSpPr>
        <p:spPr bwMode="auto">
          <a:xfrm>
            <a:off x="6299200" y="5372100"/>
            <a:ext cx="135413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3" name="Text Box 79"/>
          <p:cNvSpPr txBox="1">
            <a:spLocks noChangeArrowheads="1"/>
          </p:cNvSpPr>
          <p:nvPr/>
        </p:nvSpPr>
        <p:spPr bwMode="auto">
          <a:xfrm>
            <a:off x="6284913" y="5445125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Y: [1.4, 1.6]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4" name="Text Box 80"/>
          <p:cNvSpPr txBox="1">
            <a:spLocks noChangeArrowheads="1"/>
          </p:cNvSpPr>
          <p:nvPr/>
        </p:nvSpPr>
        <p:spPr bwMode="auto">
          <a:xfrm>
            <a:off x="3059113" y="5661025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candidates: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5" name="Rectangle 81"/>
          <p:cNvSpPr>
            <a:spLocks noChangeArrowheads="1"/>
          </p:cNvSpPr>
          <p:nvPr/>
        </p:nvSpPr>
        <p:spPr bwMode="auto">
          <a:xfrm>
            <a:off x="3348038" y="1557338"/>
            <a:ext cx="1584325" cy="431800"/>
          </a:xfrm>
          <a:prstGeom prst="rect">
            <a:avLst/>
          </a:prstGeom>
          <a:noFill/>
          <a:ln w="38100" cap="rnd">
            <a:solidFill>
              <a:srgbClr val="3366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946" name="Rectangle 82"/>
          <p:cNvSpPr>
            <a:spLocks noChangeArrowheads="1"/>
          </p:cNvSpPr>
          <p:nvPr/>
        </p:nvSpPr>
        <p:spPr bwMode="auto">
          <a:xfrm>
            <a:off x="7092950" y="1989138"/>
            <a:ext cx="1584325" cy="4318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4572000" y="5876925"/>
            <a:ext cx="1512888" cy="431800"/>
            <a:chOff x="3923" y="3702"/>
            <a:chExt cx="953" cy="272"/>
          </a:xfrm>
        </p:grpSpPr>
        <p:sp>
          <p:nvSpPr>
            <p:cNvPr id="420948" name="Line 84"/>
            <p:cNvSpPr>
              <a:spLocks noChangeShapeType="1"/>
            </p:cNvSpPr>
            <p:nvPr/>
          </p:nvSpPr>
          <p:spPr bwMode="auto">
            <a:xfrm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949" name="Line 85"/>
            <p:cNvSpPr>
              <a:spLocks noChangeShapeType="1"/>
            </p:cNvSpPr>
            <p:nvPr/>
          </p:nvSpPr>
          <p:spPr bwMode="auto">
            <a:xfrm flipV="1">
              <a:off x="3923" y="3702"/>
              <a:ext cx="953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Rectangle 3"/>
          <p:cNvSpPr txBox="1">
            <a:spLocks noChangeArrowheads="1"/>
          </p:cNvSpPr>
          <p:nvPr/>
        </p:nvSpPr>
        <p:spPr>
          <a:xfrm>
            <a:off x="152400" y="76199"/>
            <a:ext cx="8839200" cy="13366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Advanced Scheduling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04800" y="3447871"/>
            <a:ext cx="83984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additional RAs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when helpful: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1) To increase min-k (increase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worstscore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of d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top-k), or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2) to prune candidates (decrease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bestscore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of 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among candidates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304800" y="475494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Last Probing (2-Phase Schedule):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Perform RAs for all candidates when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cost of remaining RAs ≤ (estimated) cost of remaining SAs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score-prediction &amp; cost model for deciding RA order.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7020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 scheduling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plan next b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index scan steps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batch of b steps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s.t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=1..m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b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b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benefit(b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is max!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315913" y="2521803"/>
            <a:ext cx="8066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"/>
                <a:cs typeface="Times"/>
              </a:rPr>
              <a:t>→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Solve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Knapsack-style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NP-hard problem for small batches of scans, or use greedy heuristics for larger batches.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52400" y="152400"/>
            <a:ext cx="8839200" cy="13366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IO-Top-k: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Index-Access Optimized Top-k 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Bast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et al.: VLDB’06]</a:t>
            </a:r>
          </a:p>
          <a:p>
            <a:pPr>
              <a:lnSpc>
                <a:spcPct val="90000"/>
              </a:lnSpc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Algorithm NRA</a:t>
            </a:r>
            <a:endParaRPr lang="en-US" altLang="ko-KR"/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59780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9781" name="Group 5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59816" name="Text Box 40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59817" name="Text Box 41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59818" name="Text Box 42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59819" name="Text Box 43"/>
          <p:cNvSpPr txBox="1">
            <a:spLocks noChangeArrowheads="1"/>
          </p:cNvSpPr>
          <p:nvPr/>
        </p:nvSpPr>
        <p:spPr bwMode="auto">
          <a:xfrm>
            <a:off x="4114800" y="990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Fagin’s NRA Algorithm: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/>
      <p:bldP spid="459780" grpId="0" animBg="1"/>
      <p:bldP spid="4598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Algorithm NRA</a:t>
            </a:r>
            <a:endParaRPr lang="en-US" altLang="ko-KR"/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by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score</a:t>
            </a:r>
          </a:p>
        </p:txBody>
      </p:sp>
      <p:sp>
        <p:nvSpPr>
          <p:cNvPr id="461828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1829" name="Group 5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63" name="Text Box 39"/>
          <p:cNvSpPr txBox="1">
            <a:spLocks noChangeArrowheads="1"/>
          </p:cNvSpPr>
          <p:nvPr/>
        </p:nvSpPr>
        <p:spPr bwMode="auto">
          <a:xfrm>
            <a:off x="4114800" y="990600"/>
            <a:ext cx="405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1</a:t>
            </a:r>
          </a:p>
        </p:txBody>
      </p:sp>
      <p:graphicFrame>
        <p:nvGraphicFramePr>
          <p:cNvPr id="461864" name="Group 40"/>
          <p:cNvGraphicFramePr>
            <a:graphicFrameLocks noGrp="1"/>
          </p:cNvGraphicFramePr>
          <p:nvPr/>
        </p:nvGraphicFramePr>
        <p:xfrm>
          <a:off x="4191000" y="1960563"/>
          <a:ext cx="1066800" cy="1719072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[0.9,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2.1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2.1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2.1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74" name="Text Box 50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61875" name="Text Box 51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0.6</a:t>
            </a:r>
          </a:p>
        </p:txBody>
      </p:sp>
      <p:sp>
        <p:nvSpPr>
          <p:cNvPr id="461876" name="Text Box 52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2.1</a:t>
            </a:r>
          </a:p>
        </p:txBody>
      </p:sp>
      <p:sp>
        <p:nvSpPr>
          <p:cNvPr id="461877" name="Text Box 53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min-top-2 &lt; best-score of candidates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61879" name="Text Box 55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61880" name="Text Box 56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61881" name="Text Box 57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61882" name="Text Box 58"/>
          <p:cNvSpPr txBox="1">
            <a:spLocks noChangeArrowheads="1"/>
          </p:cNvSpPr>
          <p:nvPr/>
        </p:nvSpPr>
        <p:spPr bwMode="auto">
          <a:xfrm>
            <a:off x="685800" y="1143000"/>
            <a:ext cx="2819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read one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from every list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352800" y="1371600"/>
            <a:ext cx="1143000" cy="914400"/>
            <a:chOff x="2112" y="864"/>
            <a:chExt cx="720" cy="576"/>
          </a:xfrm>
        </p:grpSpPr>
        <p:sp>
          <p:nvSpPr>
            <p:cNvPr id="461884" name="Text Box 60"/>
            <p:cNvSpPr txBox="1">
              <a:spLocks noChangeArrowheads="1"/>
            </p:cNvSpPr>
            <p:nvPr/>
          </p:nvSpPr>
          <p:spPr bwMode="auto">
            <a:xfrm>
              <a:off x="2112" y="864"/>
              <a:ext cx="67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current score</a:t>
              </a:r>
            </a:p>
          </p:txBody>
        </p:sp>
        <p:sp>
          <p:nvSpPr>
            <p:cNvPr id="461885" name="Line 61"/>
            <p:cNvSpPr>
              <a:spLocks noChangeShapeType="1"/>
            </p:cNvSpPr>
            <p:nvPr/>
          </p:nvSpPr>
          <p:spPr bwMode="auto">
            <a:xfrm>
              <a:off x="2592" y="1152"/>
              <a:ext cx="2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4953000" y="1447800"/>
            <a:ext cx="1371600" cy="838200"/>
            <a:chOff x="3120" y="912"/>
            <a:chExt cx="864" cy="528"/>
          </a:xfrm>
        </p:grpSpPr>
        <p:sp>
          <p:nvSpPr>
            <p:cNvPr id="461887" name="Text Box 63"/>
            <p:cNvSpPr txBox="1">
              <a:spLocks noChangeArrowheads="1"/>
            </p:cNvSpPr>
            <p:nvPr/>
          </p:nvSpPr>
          <p:spPr bwMode="auto">
            <a:xfrm>
              <a:off x="3312" y="912"/>
              <a:ext cx="67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best-score</a:t>
              </a:r>
            </a:p>
          </p:txBody>
        </p:sp>
        <p:sp>
          <p:nvSpPr>
            <p:cNvPr id="461888" name="Line 64"/>
            <p:cNvSpPr>
              <a:spLocks noChangeShapeType="1"/>
            </p:cNvSpPr>
            <p:nvPr/>
          </p:nvSpPr>
          <p:spPr bwMode="auto">
            <a:xfrm flipH="1">
              <a:off x="3120" y="1104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1889" name="Line 65"/>
          <p:cNvSpPr>
            <a:spLocks noChangeShapeType="1"/>
          </p:cNvSpPr>
          <p:nvPr/>
        </p:nvSpPr>
        <p:spPr bwMode="auto">
          <a:xfrm flipH="1">
            <a:off x="4572000" y="2057400"/>
            <a:ext cx="914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8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Algorithm NRA</a:t>
            </a:r>
            <a:endParaRPr lang="en-US" altLang="ko-KR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63876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1148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2</a:t>
            </a:r>
          </a:p>
        </p:txBody>
      </p:sp>
      <p:graphicFrame>
        <p:nvGraphicFramePr>
          <p:cNvPr id="463878" name="Group 6"/>
          <p:cNvGraphicFramePr>
            <a:graphicFrameLocks noGrp="1"/>
          </p:cNvGraphicFramePr>
          <p:nvPr/>
        </p:nvGraphicFramePr>
        <p:xfrm>
          <a:off x="4191000" y="1960563"/>
          <a:ext cx="1066800" cy="286512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[1.3,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1.8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[0.9,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2.0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1.9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1.8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[0.5,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1.8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3892" name="Text Box 20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0.9</a:t>
            </a:r>
          </a:p>
        </p:txBody>
      </p:sp>
      <p:sp>
        <p:nvSpPr>
          <p:cNvPr id="463894" name="Text Box 22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1.8</a:t>
            </a:r>
          </a:p>
        </p:txBody>
      </p:sp>
      <p:graphicFrame>
        <p:nvGraphicFramePr>
          <p:cNvPr id="463895" name="Group 23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63930" name="Text Box 58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63931" name="Text Box 59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63932" name="Text Box 60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63933" name="Text Box 61"/>
          <p:cNvSpPr txBox="1">
            <a:spLocks noChangeArrowheads="1"/>
          </p:cNvSpPr>
          <p:nvPr/>
        </p:nvSpPr>
        <p:spPr bwMode="auto">
          <a:xfrm>
            <a:off x="685800" y="1143000"/>
            <a:ext cx="2819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read one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from every list</a:t>
            </a:r>
          </a:p>
        </p:txBody>
      </p:sp>
      <p:sp>
        <p:nvSpPr>
          <p:cNvPr id="463934" name="Text Box 62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min-top-2 &lt; best-score of candidates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/>
              <a:t>Algorithm NRA</a:t>
            </a:r>
            <a:endParaRPr lang="en-US" altLang="ko-KR"/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65924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5925" name="Group 5"/>
          <p:cNvGraphicFramePr>
            <a:graphicFrameLocks noGrp="1"/>
          </p:cNvGraphicFramePr>
          <p:nvPr/>
        </p:nvGraphicFramePr>
        <p:xfrm>
          <a:off x="4191000" y="1960563"/>
          <a:ext cx="1066800" cy="2292096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[1.3,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1.9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[1.3,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1.9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1.5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[0.5,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1.4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5937" name="Text Box 17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65938" name="Text Box 18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1.3</a:t>
            </a:r>
          </a:p>
        </p:txBody>
      </p:sp>
      <p:sp>
        <p:nvSpPr>
          <p:cNvPr id="465939" name="Text Box 19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1.3</a:t>
            </a:r>
          </a:p>
        </p:txBody>
      </p:sp>
      <p:graphicFrame>
        <p:nvGraphicFramePr>
          <p:cNvPr id="465940" name="Group 20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5974" name="Text Box 54"/>
          <p:cNvSpPr txBox="1">
            <a:spLocks noChangeArrowheads="1"/>
          </p:cNvSpPr>
          <p:nvPr/>
        </p:nvSpPr>
        <p:spPr bwMode="auto">
          <a:xfrm>
            <a:off x="41148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3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65976" name="Text Box 56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65977" name="Text Box 57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65978" name="Text Box 58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65979" name="Text Box 59"/>
          <p:cNvSpPr txBox="1">
            <a:spLocks noChangeArrowheads="1"/>
          </p:cNvSpPr>
          <p:nvPr/>
        </p:nvSpPr>
        <p:spPr bwMode="auto">
          <a:xfrm>
            <a:off x="685800" y="1143000"/>
            <a:ext cx="2819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read one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from every list</a:t>
            </a:r>
          </a:p>
        </p:txBody>
      </p:sp>
      <p:sp>
        <p:nvSpPr>
          <p:cNvPr id="465980" name="Text Box 60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min-top-2 &lt; best-score of candidates</a:t>
            </a:r>
          </a:p>
        </p:txBody>
      </p:sp>
      <p:sp>
        <p:nvSpPr>
          <p:cNvPr id="465981" name="Text Box 61"/>
          <p:cNvSpPr txBox="1">
            <a:spLocks noChangeArrowheads="1"/>
          </p:cNvSpPr>
          <p:nvPr/>
        </p:nvSpPr>
        <p:spPr bwMode="auto">
          <a:xfrm>
            <a:off x="4267200" y="4343400"/>
            <a:ext cx="41148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 more new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 get into top-2</a:t>
            </a:r>
          </a:p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but, extra candidates left in queue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ko-KR" smtClean="0"/>
              <a:t>Algorithm NRA</a:t>
            </a:r>
            <a:endParaRPr lang="en-US" altLang="ko-KR"/>
          </a:p>
        </p:txBody>
      </p:sp>
      <p:graphicFrame>
        <p:nvGraphicFramePr>
          <p:cNvPr id="467971" name="Group 3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8006" name="Text Box 38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68007" name="Line 39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8008" name="Group 40"/>
          <p:cNvGraphicFramePr>
            <a:graphicFrameLocks noGrp="1"/>
          </p:cNvGraphicFramePr>
          <p:nvPr/>
        </p:nvGraphicFramePr>
        <p:xfrm>
          <a:off x="4191000" y="1960563"/>
          <a:ext cx="1066800" cy="1719072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[1.3,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1.9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1.4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8018" name="Text Box 50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68019" name="Text Box 51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1.3</a:t>
            </a:r>
          </a:p>
        </p:txBody>
      </p:sp>
      <p:sp>
        <p:nvSpPr>
          <p:cNvPr id="468020" name="Text Box 52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1.1</a:t>
            </a:r>
            <a:endParaRPr lang="en-US" altLang="ko-KR" sz="1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468021" name="Text Box 53"/>
          <p:cNvSpPr txBox="1">
            <a:spLocks noChangeArrowheads="1"/>
          </p:cNvSpPr>
          <p:nvPr/>
        </p:nvSpPr>
        <p:spPr bwMode="auto">
          <a:xfrm>
            <a:off x="41148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4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68023" name="Text Box 55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68024" name="Text Box 56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68025" name="Text Box 57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68026" name="Text Box 58"/>
          <p:cNvSpPr txBox="1">
            <a:spLocks noChangeArrowheads="1"/>
          </p:cNvSpPr>
          <p:nvPr/>
        </p:nvSpPr>
        <p:spPr bwMode="auto">
          <a:xfrm>
            <a:off x="685800" y="1143000"/>
            <a:ext cx="2819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read one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from every list</a:t>
            </a:r>
          </a:p>
        </p:txBody>
      </p:sp>
      <p:sp>
        <p:nvSpPr>
          <p:cNvPr id="468027" name="Text Box 59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min-top-2 &lt; best-score of candidates</a:t>
            </a:r>
          </a:p>
        </p:txBody>
      </p:sp>
      <p:sp>
        <p:nvSpPr>
          <p:cNvPr id="468028" name="Text Box 60"/>
          <p:cNvSpPr txBox="1">
            <a:spLocks noChangeArrowheads="1"/>
          </p:cNvSpPr>
          <p:nvPr/>
        </p:nvSpPr>
        <p:spPr bwMode="auto">
          <a:xfrm>
            <a:off x="4267200" y="4343400"/>
            <a:ext cx="41148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 more new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 get into top-2</a:t>
            </a:r>
          </a:p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but, extra candidates left in queue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ko-KR" smtClean="0"/>
              <a:t>Algorithm NRA</a:t>
            </a:r>
            <a:endParaRPr lang="en-US" altLang="ko-KR"/>
          </a:p>
        </p:txBody>
      </p:sp>
      <p:graphicFrame>
        <p:nvGraphicFramePr>
          <p:cNvPr id="470019" name="Group 3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0054" name="Text Box 38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70055" name="Line 39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0056" name="Group 40"/>
          <p:cNvGraphicFramePr>
            <a:graphicFrameLocks noGrp="1"/>
          </p:cNvGraphicFramePr>
          <p:nvPr/>
        </p:nvGraphicFramePr>
        <p:xfrm>
          <a:off x="4191000" y="1960563"/>
          <a:ext cx="1066800" cy="1146048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1.8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0064" name="Text Box 48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70065" name="Text Box 49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</a:t>
            </a:r>
            <a:r>
              <a:rPr lang="en-US" altLang="ko-KR" sz="14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1.6</a:t>
            </a:r>
          </a:p>
        </p:txBody>
      </p:sp>
      <p:sp>
        <p:nvSpPr>
          <p:cNvPr id="470066" name="Text Box 50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0.8</a:t>
            </a:r>
            <a:endParaRPr lang="en-US" altLang="ko-KR" sz="140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470067" name="Text Box 51"/>
          <p:cNvSpPr txBox="1">
            <a:spLocks noChangeArrowheads="1"/>
          </p:cNvSpPr>
          <p:nvPr/>
        </p:nvSpPr>
        <p:spPr bwMode="auto">
          <a:xfrm>
            <a:off x="4648200" y="47199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>
                <a:solidFill>
                  <a:srgbClr val="0066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Done!</a:t>
            </a:r>
          </a:p>
        </p:txBody>
      </p:sp>
      <p:sp>
        <p:nvSpPr>
          <p:cNvPr id="470068" name="Text Box 52"/>
          <p:cNvSpPr txBox="1">
            <a:spLocks noChangeArrowheads="1"/>
          </p:cNvSpPr>
          <p:nvPr/>
        </p:nvSpPr>
        <p:spPr bwMode="auto">
          <a:xfrm>
            <a:off x="4114800" y="9906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5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70070" name="Text Box 54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70071" name="Text Box 55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70072" name="Text Box 56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70073" name="Text Box 57"/>
          <p:cNvSpPr txBox="1">
            <a:spLocks noChangeArrowheads="1"/>
          </p:cNvSpPr>
          <p:nvPr/>
        </p:nvSpPr>
        <p:spPr bwMode="auto">
          <a:xfrm>
            <a:off x="685800" y="1143000"/>
            <a:ext cx="2819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read one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from every list</a:t>
            </a:r>
          </a:p>
        </p:txBody>
      </p:sp>
      <p:sp>
        <p:nvSpPr>
          <p:cNvPr id="470074" name="Text Box 58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 extra candidate in queue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253965" y="1301079"/>
            <a:ext cx="8514703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General pruning and index-access ordering heuristics: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Disregard index lists with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idf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(below given threshold).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scheduling index scans, give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priority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index lists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that are short and have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Stop adding candidates to the queue if we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run out of memory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Stop scanning a particular list if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local scores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it become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2400" y="762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V.3.1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Heuristic Top-k Algorithms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Algorithm IO-Top-k</a:t>
            </a:r>
            <a:endParaRPr lang="en-US" altLang="ko-KR" dirty="0"/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72068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2069" name="Group 5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103" name="Text Box 39"/>
          <p:cNvSpPr txBox="1">
            <a:spLocks noChangeArrowheads="1"/>
          </p:cNvSpPr>
          <p:nvPr/>
        </p:nvSpPr>
        <p:spPr bwMode="auto">
          <a:xfrm>
            <a:off x="4114800" y="990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1: same as NRA</a:t>
            </a:r>
          </a:p>
        </p:txBody>
      </p:sp>
      <p:graphicFrame>
        <p:nvGraphicFramePr>
          <p:cNvPr id="472104" name="Group 40"/>
          <p:cNvGraphicFramePr>
            <a:graphicFrameLocks noGrp="1"/>
          </p:cNvGraphicFramePr>
          <p:nvPr/>
        </p:nvGraphicFramePr>
        <p:xfrm>
          <a:off x="4191000" y="1960563"/>
          <a:ext cx="1066800" cy="1719072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[0.9,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2.1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2.1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2.1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114" name="Text Box 50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72115" name="Text Box 51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0.6</a:t>
            </a:r>
          </a:p>
        </p:txBody>
      </p:sp>
      <p:sp>
        <p:nvSpPr>
          <p:cNvPr id="472116" name="Text Box 52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2.1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72118" name="Text Box 54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72119" name="Text Box 55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72120" name="Text Box 56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72121" name="Text Box 57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min-top-2 &lt; best-score of candidates</a:t>
            </a:r>
          </a:p>
        </p:txBody>
      </p:sp>
      <p:sp>
        <p:nvSpPr>
          <p:cNvPr id="472122" name="Text Box 58"/>
          <p:cNvSpPr txBox="1">
            <a:spLocks noChangeArrowheads="1"/>
          </p:cNvSpPr>
          <p:nvPr/>
        </p:nvSpPr>
        <p:spPr bwMode="auto">
          <a:xfrm>
            <a:off x="533400" y="1066800"/>
            <a:ext cx="2971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not necessarily round robin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103" grpId="0"/>
      <p:bldP spid="472114" grpId="0"/>
      <p:bldP spid="472115" grpId="0"/>
      <p:bldP spid="472116" grpId="0"/>
      <p:bldP spid="472121" grpId="0"/>
      <p:bldP spid="4721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Algorithm IO-Top-k</a:t>
            </a:r>
            <a:endParaRPr lang="en-US" altLang="ko-KR" dirty="0"/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74116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4117" name="Group 5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4151" name="Text Box 39"/>
          <p:cNvSpPr txBox="1">
            <a:spLocks noChangeArrowheads="1"/>
          </p:cNvSpPr>
          <p:nvPr/>
        </p:nvSpPr>
        <p:spPr bwMode="auto">
          <a:xfrm>
            <a:off x="4114800" y="990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2</a:t>
            </a:r>
          </a:p>
        </p:txBody>
      </p:sp>
      <p:graphicFrame>
        <p:nvGraphicFramePr>
          <p:cNvPr id="474152" name="Group 40"/>
          <p:cNvGraphicFramePr>
            <a:graphicFrameLocks noGrp="1"/>
          </p:cNvGraphicFramePr>
          <p:nvPr/>
        </p:nvGraphicFramePr>
        <p:xfrm>
          <a:off x="4191000" y="1960563"/>
          <a:ext cx="1066800" cy="2292096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[1.3,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1.8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[0.9,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2.0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1.9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[0.5,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1.4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4164" name="Text Box 52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74165" name="Text Box 53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0.9</a:t>
            </a:r>
          </a:p>
        </p:txBody>
      </p:sp>
      <p:sp>
        <p:nvSpPr>
          <p:cNvPr id="474166" name="Text Box 54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1.4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74168" name="Text Box 56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74169" name="Text Box 57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74170" name="Text Box 58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74171" name="Text Box 59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min-top-2 &lt; best-score of candidates</a:t>
            </a:r>
          </a:p>
        </p:txBody>
      </p:sp>
      <p:sp>
        <p:nvSpPr>
          <p:cNvPr id="474172" name="Text Box 60"/>
          <p:cNvSpPr txBox="1">
            <a:spLocks noChangeArrowheads="1"/>
          </p:cNvSpPr>
          <p:nvPr/>
        </p:nvSpPr>
        <p:spPr bwMode="auto">
          <a:xfrm>
            <a:off x="533400" y="1066800"/>
            <a:ext cx="2971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not necessarily round robin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Algorithm IO-Top-k</a:t>
            </a:r>
            <a:endParaRPr lang="en-US" altLang="ko-KR" dirty="0"/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6165" name="Group 5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6199" name="Text Box 39"/>
          <p:cNvSpPr txBox="1">
            <a:spLocks noChangeArrowheads="1"/>
          </p:cNvSpPr>
          <p:nvPr/>
        </p:nvSpPr>
        <p:spPr bwMode="auto">
          <a:xfrm>
            <a:off x="4114800" y="990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3</a:t>
            </a:r>
          </a:p>
        </p:txBody>
      </p:sp>
      <p:graphicFrame>
        <p:nvGraphicFramePr>
          <p:cNvPr id="476200" name="Group 40"/>
          <p:cNvGraphicFramePr>
            <a:graphicFrameLocks noGrp="1"/>
          </p:cNvGraphicFramePr>
          <p:nvPr/>
        </p:nvGraphicFramePr>
        <p:xfrm>
          <a:off x="4191000" y="1960563"/>
          <a:ext cx="1066800" cy="1719072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[1.3,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1.9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[0.6,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1.4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]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6210" name="Text Box 50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76211" name="Text Box 51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1.3</a:t>
            </a:r>
          </a:p>
        </p:txBody>
      </p:sp>
      <p:sp>
        <p:nvSpPr>
          <p:cNvPr id="476212" name="Text Box 52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1.1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76214" name="Text Box 54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76215" name="Text Box 55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76216" name="Text Box 56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76217" name="Text Box 57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min-top-2 &lt; best-score of candidates</a:t>
            </a:r>
          </a:p>
        </p:txBody>
      </p:sp>
      <p:sp>
        <p:nvSpPr>
          <p:cNvPr id="476218" name="Text Box 58"/>
          <p:cNvSpPr txBox="1">
            <a:spLocks noChangeArrowheads="1"/>
          </p:cNvSpPr>
          <p:nvPr/>
        </p:nvSpPr>
        <p:spPr bwMode="auto">
          <a:xfrm>
            <a:off x="533400" y="1066800"/>
            <a:ext cx="2971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not necessarily round robin</a:t>
            </a:r>
          </a:p>
        </p:txBody>
      </p:sp>
      <p:sp>
        <p:nvSpPr>
          <p:cNvPr id="476219" name="AutoShape 59"/>
          <p:cNvSpPr>
            <a:spLocks noChangeArrowheads="1"/>
          </p:cNvSpPr>
          <p:nvPr/>
        </p:nvSpPr>
        <p:spPr bwMode="auto">
          <a:xfrm>
            <a:off x="5334000" y="3733800"/>
            <a:ext cx="1905000" cy="609600"/>
          </a:xfrm>
          <a:prstGeom prst="wedgeRoundRectCallout">
            <a:avLst>
              <a:gd name="adj1" fmla="val -66333"/>
              <a:gd name="adj2" fmla="val -180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potential candidate for top-2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Algorithm IO-Top-k</a:t>
            </a:r>
            <a:endParaRPr lang="en-US" altLang="ko-KR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 rot="16200000">
            <a:off x="2454275" y="26511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score</a:t>
            </a:r>
          </a:p>
        </p:txBody>
      </p:sp>
      <p:sp>
        <p:nvSpPr>
          <p:cNvPr id="478212" name="Line 4"/>
          <p:cNvSpPr>
            <a:spLocks noChangeShapeType="1"/>
          </p:cNvSpPr>
          <p:nvPr/>
        </p:nvSpPr>
        <p:spPr bwMode="auto">
          <a:xfrm>
            <a:off x="3352800" y="1981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8213" name="Group 5"/>
          <p:cNvGraphicFramePr>
            <a:graphicFrameLocks noGrp="1"/>
          </p:cNvGraphicFramePr>
          <p:nvPr/>
        </p:nvGraphicFramePr>
        <p:xfrm>
          <a:off x="762000" y="1960563"/>
          <a:ext cx="2438400" cy="4011168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8247" name="Text Box 39"/>
          <p:cNvSpPr txBox="1">
            <a:spLocks noChangeArrowheads="1"/>
          </p:cNvSpPr>
          <p:nvPr/>
        </p:nvSpPr>
        <p:spPr bwMode="auto">
          <a:xfrm>
            <a:off x="4114800" y="990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Round 4: random access for </a:t>
            </a:r>
            <a:r>
              <a:rPr lang="en-US" altLang="ko-KR" sz="18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 </a:t>
            </a:r>
            <a:r>
              <a:rPr lang="en-US" altLang="ko-KR" sz="18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83</a:t>
            </a:r>
          </a:p>
        </p:txBody>
      </p:sp>
      <p:graphicFrame>
        <p:nvGraphicFramePr>
          <p:cNvPr id="478248" name="Group 40"/>
          <p:cNvGraphicFramePr>
            <a:graphicFrameLocks noGrp="1"/>
          </p:cNvGraphicFramePr>
          <p:nvPr/>
        </p:nvGraphicFramePr>
        <p:xfrm>
          <a:off x="4191000" y="1960563"/>
          <a:ext cx="1066800" cy="1146048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1.8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1.6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8256" name="Text Box 48"/>
          <p:cNvSpPr txBox="1">
            <a:spLocks noChangeArrowheads="1"/>
          </p:cNvSpPr>
          <p:nvPr/>
        </p:nvSpPr>
        <p:spPr bwMode="auto">
          <a:xfrm>
            <a:off x="3962400" y="16144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Candidates</a:t>
            </a:r>
          </a:p>
        </p:txBody>
      </p:sp>
      <p:sp>
        <p:nvSpPr>
          <p:cNvPr id="478257" name="Text Box 49"/>
          <p:cNvSpPr txBox="1">
            <a:spLocks noChangeArrowheads="1"/>
          </p:cNvSpPr>
          <p:nvPr/>
        </p:nvSpPr>
        <p:spPr bwMode="auto">
          <a:xfrm>
            <a:off x="5410200" y="1828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 top-2 score: </a:t>
            </a:r>
            <a:r>
              <a:rPr lang="en-US" altLang="ko-KR" sz="14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1.6</a:t>
            </a:r>
          </a:p>
        </p:txBody>
      </p:sp>
      <p:sp>
        <p:nvSpPr>
          <p:cNvPr id="478258" name="Text Box 50"/>
          <p:cNvSpPr txBox="1">
            <a:spLocks noChangeArrowheads="1"/>
          </p:cNvSpPr>
          <p:nvPr/>
        </p:nvSpPr>
        <p:spPr bwMode="auto">
          <a:xfrm>
            <a:off x="5410200" y="228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maximum score for unseen </a:t>
            </a:r>
            <a:r>
              <a:rPr lang="en-US" altLang="ko-KR" sz="14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docs</a:t>
            </a:r>
            <a:r>
              <a:rPr lang="en-US" altLang="ko-KR" sz="14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: 1.1</a:t>
            </a:r>
          </a:p>
        </p:txBody>
      </p:sp>
      <p:sp>
        <p:nvSpPr>
          <p:cNvPr id="478259" name="Text Box 51"/>
          <p:cNvSpPr txBox="1">
            <a:spLocks noChangeArrowheads="1"/>
          </p:cNvSpPr>
          <p:nvPr/>
        </p:nvSpPr>
        <p:spPr bwMode="auto">
          <a:xfrm>
            <a:off x="4038600" y="4696361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>
                <a:solidFill>
                  <a:srgbClr val="0066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Done!</a:t>
            </a:r>
          </a:p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66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solidFill>
                  <a:srgbClr val="006600"/>
                </a:solidFill>
                <a:latin typeface="Times"/>
                <a:ea typeface="굴림" pitchFamily="50" charset="-127"/>
                <a:cs typeface="Times"/>
              </a:rPr>
              <a:t>→ </a:t>
            </a:r>
            <a:r>
              <a:rPr lang="en-US" altLang="ko-KR" sz="2000" b="1" dirty="0" smtClean="0">
                <a:solidFill>
                  <a:srgbClr val="0066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fewer </a:t>
            </a:r>
            <a:r>
              <a:rPr lang="en-US" altLang="ko-KR" sz="2000" b="1" dirty="0">
                <a:solidFill>
                  <a:srgbClr val="0066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sorted accesses</a:t>
            </a:r>
          </a:p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6600"/>
                </a:solidFill>
                <a:latin typeface="Times"/>
                <a:ea typeface="굴림" pitchFamily="50" charset="-127"/>
                <a:cs typeface="Times"/>
              </a:rPr>
              <a:t>→ </a:t>
            </a:r>
            <a:r>
              <a:rPr lang="en-US" altLang="ko-KR" sz="2000" b="1" dirty="0" smtClean="0">
                <a:solidFill>
                  <a:srgbClr val="0066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carefully </a:t>
            </a:r>
            <a:r>
              <a:rPr lang="en-US" altLang="ko-KR" sz="2000" b="1" dirty="0">
                <a:solidFill>
                  <a:srgbClr val="0066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scheduled random access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762000" y="1600200"/>
            <a:ext cx="2438400" cy="288925"/>
            <a:chOff x="480" y="1008"/>
            <a:chExt cx="1536" cy="182"/>
          </a:xfrm>
        </p:grpSpPr>
        <p:sp>
          <p:nvSpPr>
            <p:cNvPr id="478261" name="Text Box 53"/>
            <p:cNvSpPr txBox="1">
              <a:spLocks noChangeArrowheads="1"/>
            </p:cNvSpPr>
            <p:nvPr/>
          </p:nvSpPr>
          <p:spPr bwMode="auto">
            <a:xfrm>
              <a:off x="480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1</a:t>
              </a:r>
            </a:p>
          </p:txBody>
        </p:sp>
        <p:sp>
          <p:nvSpPr>
            <p:cNvPr id="478262" name="Text Box 54"/>
            <p:cNvSpPr txBox="1">
              <a:spLocks noChangeArrowheads="1"/>
            </p:cNvSpPr>
            <p:nvPr/>
          </p:nvSpPr>
          <p:spPr bwMode="auto">
            <a:xfrm>
              <a:off x="960" y="1008"/>
              <a:ext cx="6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2</a:t>
              </a:r>
            </a:p>
          </p:txBody>
        </p:sp>
        <p:sp>
          <p:nvSpPr>
            <p:cNvPr id="478263" name="Text Box 55"/>
            <p:cNvSpPr txBox="1">
              <a:spLocks noChangeArrowheads="1"/>
            </p:cNvSpPr>
            <p:nvPr/>
          </p:nvSpPr>
          <p:spPr bwMode="auto">
            <a:xfrm>
              <a:off x="1488" y="1017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b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3</a:t>
              </a:r>
            </a:p>
          </p:txBody>
        </p:sp>
      </p:grpSp>
      <p:sp>
        <p:nvSpPr>
          <p:cNvPr id="478264" name="AutoShape 56"/>
          <p:cNvSpPr>
            <a:spLocks noChangeArrowheads="1"/>
          </p:cNvSpPr>
          <p:nvPr/>
        </p:nvSpPr>
        <p:spPr bwMode="auto">
          <a:xfrm>
            <a:off x="3733800" y="3733800"/>
            <a:ext cx="1752600" cy="685800"/>
          </a:xfrm>
          <a:prstGeom prst="wedgeRoundRectCallout">
            <a:avLst>
              <a:gd name="adj1" fmla="val -139130"/>
              <a:gd name="adj2" fmla="val 7106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random access for 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doc </a:t>
            </a: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83</a:t>
            </a:r>
          </a:p>
        </p:txBody>
      </p:sp>
      <p:sp>
        <p:nvSpPr>
          <p:cNvPr id="478265" name="Text Box 57"/>
          <p:cNvSpPr txBox="1">
            <a:spLocks noChangeArrowheads="1"/>
          </p:cNvSpPr>
          <p:nvPr/>
        </p:nvSpPr>
        <p:spPr bwMode="auto">
          <a:xfrm>
            <a:off x="5410200" y="30480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 extra candidate in queue</a:t>
            </a:r>
          </a:p>
        </p:txBody>
      </p:sp>
      <p:sp>
        <p:nvSpPr>
          <p:cNvPr id="478266" name="Text Box 58"/>
          <p:cNvSpPr txBox="1">
            <a:spLocks noChangeArrowheads="1"/>
          </p:cNvSpPr>
          <p:nvPr/>
        </p:nvSpPr>
        <p:spPr bwMode="auto">
          <a:xfrm>
            <a:off x="533400" y="1066800"/>
            <a:ext cx="2971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not necessarily round robin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5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Query Expansion with Incremental Merging </a:t>
            </a:r>
            <a:br>
              <a:rPr lang="en-US" sz="36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Theobald</a:t>
            </a:r>
            <a:r>
              <a:rPr lang="en-US" sz="2000" dirty="0" smtClean="0">
                <a:solidFill>
                  <a:schemeClr val="tx1"/>
                </a:solidFill>
              </a:rPr>
              <a:t> et al.: SIGIR’05]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352426" y="6172200"/>
            <a:ext cx="4464050" cy="411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266700" y="990600"/>
            <a:ext cx="8496300" cy="15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847" tIns="36923" rIns="73847" bIns="36923">
            <a:spAutoFit/>
          </a:bodyPr>
          <a:lstStyle/>
          <a:p>
            <a:pPr defTabSz="738188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Expanded query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q: ~“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professor” research</a:t>
            </a:r>
          </a:p>
          <a:p>
            <a:pPr defTabSz="738188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expansions exp(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)={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,c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,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q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defTabSz="738188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ontological similarity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modulating</a:t>
            </a:r>
          </a:p>
          <a:p>
            <a:pPr defTabSz="738188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monotonic score aggregation, e.g., </a:t>
            </a:r>
          </a:p>
          <a:p>
            <a:pPr defTabSz="738188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weighted sum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,c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)*s(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279702" y="2819400"/>
            <a:ext cx="4749498" cy="61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>
              <a:lnSpc>
                <a:spcPct val="8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Incrementally merge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index lists instead</a:t>
            </a:r>
          </a:p>
          <a:p>
            <a:pPr defTabSz="738188">
              <a:lnSpc>
                <a:spcPct val="8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computing full expansion!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611188" y="6172200"/>
            <a:ext cx="3960308" cy="40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>
              <a:lnSpc>
                <a:spcPct val="90000"/>
              </a:lnSpc>
            </a:pPr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efficient, robust, self-tuning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4" name="Rectangle 10"/>
          <p:cNvSpPr>
            <a:spLocks noChangeArrowheads="1"/>
          </p:cNvSpPr>
          <p:nvPr/>
        </p:nvSpPr>
        <p:spPr bwMode="auto">
          <a:xfrm>
            <a:off x="5292725" y="3721100"/>
            <a:ext cx="2735263" cy="2365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5" name="Rectangle 11"/>
          <p:cNvSpPr>
            <a:spLocks noChangeArrowheads="1"/>
          </p:cNvSpPr>
          <p:nvPr/>
        </p:nvSpPr>
        <p:spPr bwMode="auto">
          <a:xfrm>
            <a:off x="5816600" y="4575175"/>
            <a:ext cx="1744663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6" name="Rectangle 12"/>
          <p:cNvSpPr>
            <a:spLocks noChangeArrowheads="1"/>
          </p:cNvSpPr>
          <p:nvPr/>
        </p:nvSpPr>
        <p:spPr bwMode="auto">
          <a:xfrm>
            <a:off x="5757863" y="4640712"/>
            <a:ext cx="1862137" cy="2535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7" name="Rectangle 13"/>
          <p:cNvSpPr>
            <a:spLocks noChangeArrowheads="1"/>
          </p:cNvSpPr>
          <p:nvPr/>
        </p:nvSpPr>
        <p:spPr bwMode="auto">
          <a:xfrm>
            <a:off x="5757863" y="4858429"/>
            <a:ext cx="1862137" cy="23903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8" name="Rectangle 14"/>
          <p:cNvSpPr>
            <a:spLocks noChangeArrowheads="1"/>
          </p:cNvSpPr>
          <p:nvPr/>
        </p:nvSpPr>
        <p:spPr bwMode="auto">
          <a:xfrm>
            <a:off x="352425" y="3697288"/>
            <a:ext cx="4679950" cy="2365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9" name="Rectangle 15"/>
          <p:cNvSpPr>
            <a:spLocks noChangeArrowheads="1"/>
          </p:cNvSpPr>
          <p:nvPr/>
        </p:nvSpPr>
        <p:spPr bwMode="auto">
          <a:xfrm>
            <a:off x="3592513" y="4114800"/>
            <a:ext cx="827087" cy="3889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0" name="Rectangle 16"/>
          <p:cNvSpPr>
            <a:spLocks noChangeArrowheads="1"/>
          </p:cNvSpPr>
          <p:nvPr/>
        </p:nvSpPr>
        <p:spPr bwMode="auto">
          <a:xfrm>
            <a:off x="2667000" y="4114801"/>
            <a:ext cx="890986" cy="3889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1" name="Rectangle 17"/>
          <p:cNvSpPr>
            <a:spLocks noChangeArrowheads="1"/>
          </p:cNvSpPr>
          <p:nvPr/>
        </p:nvSpPr>
        <p:spPr bwMode="auto">
          <a:xfrm>
            <a:off x="1760538" y="4552950"/>
            <a:ext cx="639762" cy="139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2" name="Rectangle 18"/>
          <p:cNvSpPr>
            <a:spLocks noChangeArrowheads="1"/>
          </p:cNvSpPr>
          <p:nvPr/>
        </p:nvSpPr>
        <p:spPr bwMode="auto">
          <a:xfrm>
            <a:off x="1701800" y="5132388"/>
            <a:ext cx="757238" cy="174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3" name="Rectangle 19"/>
          <p:cNvSpPr>
            <a:spLocks noChangeArrowheads="1"/>
          </p:cNvSpPr>
          <p:nvPr/>
        </p:nvSpPr>
        <p:spPr bwMode="auto">
          <a:xfrm>
            <a:off x="2838450" y="4552950"/>
            <a:ext cx="581025" cy="139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4" name="Rectangle 20"/>
          <p:cNvSpPr>
            <a:spLocks noChangeArrowheads="1"/>
          </p:cNvSpPr>
          <p:nvPr/>
        </p:nvSpPr>
        <p:spPr bwMode="auto">
          <a:xfrm>
            <a:off x="3681413" y="4551363"/>
            <a:ext cx="581025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5" name="Rectangle 21"/>
          <p:cNvSpPr>
            <a:spLocks noChangeArrowheads="1"/>
          </p:cNvSpPr>
          <p:nvPr/>
        </p:nvSpPr>
        <p:spPr bwMode="auto">
          <a:xfrm>
            <a:off x="2806700" y="4610100"/>
            <a:ext cx="700088" cy="174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6" name="Rectangle 22"/>
          <p:cNvSpPr>
            <a:spLocks noChangeArrowheads="1"/>
          </p:cNvSpPr>
          <p:nvPr/>
        </p:nvSpPr>
        <p:spPr bwMode="auto">
          <a:xfrm>
            <a:off x="2806700" y="4784725"/>
            <a:ext cx="700088" cy="174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7" name="Rectangle 23"/>
          <p:cNvSpPr>
            <a:spLocks noChangeArrowheads="1"/>
          </p:cNvSpPr>
          <p:nvPr/>
        </p:nvSpPr>
        <p:spPr bwMode="auto">
          <a:xfrm>
            <a:off x="3622675" y="4610100"/>
            <a:ext cx="698500" cy="174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28" name="Rectangle 24"/>
          <p:cNvSpPr>
            <a:spLocks noChangeArrowheads="1"/>
          </p:cNvSpPr>
          <p:nvPr/>
        </p:nvSpPr>
        <p:spPr bwMode="auto">
          <a:xfrm>
            <a:off x="801688" y="4552950"/>
            <a:ext cx="581025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666688" y="4114254"/>
            <a:ext cx="976342" cy="1815059"/>
            <a:chOff x="1592" y="1410"/>
            <a:chExt cx="760" cy="1417"/>
          </a:xfrm>
        </p:grpSpPr>
        <p:sp>
          <p:nvSpPr>
            <p:cNvPr id="456730" name="Text Box 26"/>
            <p:cNvSpPr txBox="1">
              <a:spLocks noChangeArrowheads="1"/>
            </p:cNvSpPr>
            <p:nvPr/>
          </p:nvSpPr>
          <p:spPr bwMode="auto">
            <a:xfrm>
              <a:off x="1592" y="1410"/>
              <a:ext cx="76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3847" tIns="36923" rIns="73847" bIns="36923">
              <a:spAutoFit/>
            </a:bodyPr>
            <a:lstStyle/>
            <a:p>
              <a:pPr defTabSz="738188">
                <a:lnSpc>
                  <a:spcPct val="70000"/>
                </a:lnSpc>
              </a:pPr>
              <a:r>
                <a:rPr lang="en-US" sz="1800" u="sng" dirty="0" smtClean="0">
                  <a:latin typeface="Times New Roman" pitchFamily="18" charset="0"/>
                  <a:cs typeface="Times New Roman" pitchFamily="18" charset="0"/>
                </a:rPr>
                <a:t>lecturer: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738188">
                <a:lnSpc>
                  <a:spcPct val="70000"/>
                </a:lnSpc>
              </a:pP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0.7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31" name="Text Box 27"/>
            <p:cNvSpPr txBox="1">
              <a:spLocks noChangeArrowheads="1"/>
            </p:cNvSpPr>
            <p:nvPr/>
          </p:nvSpPr>
          <p:spPr bwMode="auto">
            <a:xfrm>
              <a:off x="1678" y="1751"/>
              <a:ext cx="5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37: 0.9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32" name="Text Box 28"/>
            <p:cNvSpPr txBox="1">
              <a:spLocks noChangeArrowheads="1"/>
            </p:cNvSpPr>
            <p:nvPr/>
          </p:nvSpPr>
          <p:spPr bwMode="auto">
            <a:xfrm>
              <a:off x="1678" y="1888"/>
              <a:ext cx="5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44: 0.8</a:t>
              </a:r>
              <a:endParaRPr lang="en-US" sz="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33" name="Text Box 29"/>
            <p:cNvSpPr txBox="1">
              <a:spLocks noChangeArrowheads="1"/>
            </p:cNvSpPr>
            <p:nvPr/>
          </p:nvSpPr>
          <p:spPr bwMode="auto">
            <a:xfrm rot="-5400000">
              <a:off x="1670" y="2556"/>
              <a:ext cx="25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900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34" name="Text Box 30"/>
            <p:cNvSpPr txBox="1">
              <a:spLocks noChangeArrowheads="1"/>
            </p:cNvSpPr>
            <p:nvPr/>
          </p:nvSpPr>
          <p:spPr bwMode="auto">
            <a:xfrm>
              <a:off x="1678" y="2024"/>
              <a:ext cx="5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22: 0.7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35" name="Text Box 31"/>
            <p:cNvSpPr txBox="1">
              <a:spLocks noChangeArrowheads="1"/>
            </p:cNvSpPr>
            <p:nvPr/>
          </p:nvSpPr>
          <p:spPr bwMode="auto">
            <a:xfrm>
              <a:off x="1678" y="2160"/>
              <a:ext cx="5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23: 0.6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36" name="Text Box 32"/>
            <p:cNvSpPr txBox="1">
              <a:spLocks noChangeArrowheads="1"/>
            </p:cNvSpPr>
            <p:nvPr/>
          </p:nvSpPr>
          <p:spPr bwMode="auto">
            <a:xfrm>
              <a:off x="1678" y="2295"/>
              <a:ext cx="5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51: 0.6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37" name="Text Box 33"/>
            <p:cNvSpPr txBox="1">
              <a:spLocks noChangeArrowheads="1"/>
            </p:cNvSpPr>
            <p:nvPr/>
          </p:nvSpPr>
          <p:spPr bwMode="auto">
            <a:xfrm>
              <a:off x="1678" y="2432"/>
              <a:ext cx="5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52: 0.6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562902" y="4552418"/>
            <a:ext cx="753975" cy="1202268"/>
            <a:chOff x="2290" y="1751"/>
            <a:chExt cx="588" cy="939"/>
          </a:xfrm>
        </p:grpSpPr>
        <p:sp>
          <p:nvSpPr>
            <p:cNvPr id="456740" name="Text Box 36"/>
            <p:cNvSpPr txBox="1">
              <a:spLocks noChangeArrowheads="1"/>
            </p:cNvSpPr>
            <p:nvPr/>
          </p:nvSpPr>
          <p:spPr bwMode="auto">
            <a:xfrm>
              <a:off x="2337" y="1751"/>
              <a:ext cx="54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92: 0.9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41" name="Text Box 37"/>
            <p:cNvSpPr txBox="1">
              <a:spLocks noChangeArrowheads="1"/>
            </p:cNvSpPr>
            <p:nvPr/>
          </p:nvSpPr>
          <p:spPr bwMode="auto">
            <a:xfrm>
              <a:off x="2337" y="1887"/>
              <a:ext cx="54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67: 0.9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42" name="Text Box 38"/>
            <p:cNvSpPr txBox="1">
              <a:spLocks noChangeArrowheads="1"/>
            </p:cNvSpPr>
            <p:nvPr/>
          </p:nvSpPr>
          <p:spPr bwMode="auto">
            <a:xfrm rot="16200000">
              <a:off x="2303" y="2418"/>
              <a:ext cx="25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900" smtClean="0"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en-US" sz="1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43" name="Text Box 39"/>
            <p:cNvSpPr txBox="1">
              <a:spLocks noChangeArrowheads="1"/>
            </p:cNvSpPr>
            <p:nvPr/>
          </p:nvSpPr>
          <p:spPr bwMode="auto">
            <a:xfrm>
              <a:off x="2337" y="2023"/>
              <a:ext cx="54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52: 0.9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44" name="Text Box 40"/>
            <p:cNvSpPr txBox="1">
              <a:spLocks noChangeArrowheads="1"/>
            </p:cNvSpPr>
            <p:nvPr/>
          </p:nvSpPr>
          <p:spPr bwMode="auto">
            <a:xfrm>
              <a:off x="2337" y="2159"/>
              <a:ext cx="54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44: 0.8</a:t>
              </a:r>
              <a:endParaRPr lang="en-US" sz="15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6745" name="Text Box 41"/>
            <p:cNvSpPr txBox="1">
              <a:spLocks noChangeArrowheads="1"/>
            </p:cNvSpPr>
            <p:nvPr/>
          </p:nvSpPr>
          <p:spPr bwMode="auto">
            <a:xfrm>
              <a:off x="2337" y="2294"/>
              <a:ext cx="541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3847" tIns="36923" rIns="73847" bIns="36923">
              <a:spAutoFit/>
            </a:bodyPr>
            <a:lstStyle/>
            <a:p>
              <a:pPr defTabSz="738188"/>
              <a:r>
                <a:rPr lang="en-US" sz="1500" smtClean="0">
                  <a:latin typeface="Times New Roman" pitchFamily="18" charset="0"/>
                  <a:cs typeface="Times New Roman" pitchFamily="18" charset="0"/>
                </a:rPr>
                <a:t>55: 0.8</a:t>
              </a:r>
              <a:endParaRPr lang="en-US" sz="15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6746" name="Rectangle 42"/>
          <p:cNvSpPr>
            <a:spLocks noChangeArrowheads="1"/>
          </p:cNvSpPr>
          <p:nvPr/>
        </p:nvSpPr>
        <p:spPr bwMode="auto">
          <a:xfrm>
            <a:off x="1701800" y="4608513"/>
            <a:ext cx="757238" cy="1762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47" name="Rectangle 43"/>
          <p:cNvSpPr>
            <a:spLocks noChangeArrowheads="1"/>
          </p:cNvSpPr>
          <p:nvPr/>
        </p:nvSpPr>
        <p:spPr bwMode="auto">
          <a:xfrm>
            <a:off x="1701800" y="4784725"/>
            <a:ext cx="757238" cy="174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48" name="Rectangle 44"/>
          <p:cNvSpPr>
            <a:spLocks noChangeArrowheads="1"/>
          </p:cNvSpPr>
          <p:nvPr/>
        </p:nvSpPr>
        <p:spPr bwMode="auto">
          <a:xfrm>
            <a:off x="1701800" y="4959350"/>
            <a:ext cx="757238" cy="173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49" name="Rectangle 45"/>
          <p:cNvSpPr>
            <a:spLocks noChangeArrowheads="1"/>
          </p:cNvSpPr>
          <p:nvPr/>
        </p:nvSpPr>
        <p:spPr bwMode="auto">
          <a:xfrm>
            <a:off x="769938" y="4610100"/>
            <a:ext cx="700087" cy="174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0" name="Rectangle 46"/>
          <p:cNvSpPr>
            <a:spLocks noChangeArrowheads="1"/>
          </p:cNvSpPr>
          <p:nvPr/>
        </p:nvSpPr>
        <p:spPr bwMode="auto">
          <a:xfrm>
            <a:off x="769938" y="4784725"/>
            <a:ext cx="700087" cy="174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1" name="Rectangle 47"/>
          <p:cNvSpPr>
            <a:spLocks noChangeArrowheads="1"/>
          </p:cNvSpPr>
          <p:nvPr/>
        </p:nvSpPr>
        <p:spPr bwMode="auto">
          <a:xfrm>
            <a:off x="769938" y="4959350"/>
            <a:ext cx="700087" cy="173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2" name="Text Box 48"/>
          <p:cNvSpPr txBox="1">
            <a:spLocks noChangeArrowheads="1"/>
          </p:cNvSpPr>
          <p:nvPr/>
        </p:nvSpPr>
        <p:spPr bwMode="auto">
          <a:xfrm>
            <a:off x="611188" y="4225925"/>
            <a:ext cx="918578" cy="32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>
              <a:lnSpc>
                <a:spcPct val="90000"/>
              </a:lnSpc>
            </a:pPr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research</a:t>
            </a:r>
            <a:endParaRPr lang="en-US" sz="1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3" name="Text Box 49"/>
          <p:cNvSpPr txBox="1">
            <a:spLocks noChangeArrowheads="1"/>
          </p:cNvSpPr>
          <p:nvPr/>
        </p:nvSpPr>
        <p:spPr bwMode="auto">
          <a:xfrm>
            <a:off x="1405533" y="3733800"/>
            <a:ext cx="2497536" cy="3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algn="ctr" defTabSz="738188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B+ tree index on terms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4" name="Text Box 50"/>
          <p:cNvSpPr txBox="1">
            <a:spLocks noChangeArrowheads="1"/>
          </p:cNvSpPr>
          <p:nvPr/>
        </p:nvSpPr>
        <p:spPr bwMode="auto">
          <a:xfrm>
            <a:off x="741363" y="4552950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57: 0.6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5" name="Text Box 51"/>
          <p:cNvSpPr txBox="1">
            <a:spLocks noChangeArrowheads="1"/>
          </p:cNvSpPr>
          <p:nvPr/>
        </p:nvSpPr>
        <p:spPr bwMode="auto">
          <a:xfrm>
            <a:off x="741363" y="4727575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44: 0.4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6" name="Text Box 52"/>
          <p:cNvSpPr txBox="1">
            <a:spLocks noChangeArrowheads="1"/>
          </p:cNvSpPr>
          <p:nvPr/>
        </p:nvSpPr>
        <p:spPr bwMode="auto">
          <a:xfrm rot="-5400000">
            <a:off x="699249" y="5409286"/>
            <a:ext cx="331879" cy="36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1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7" name="Text Box 53"/>
          <p:cNvSpPr txBox="1">
            <a:spLocks noChangeArrowheads="1"/>
          </p:cNvSpPr>
          <p:nvPr/>
        </p:nvSpPr>
        <p:spPr bwMode="auto">
          <a:xfrm>
            <a:off x="1527175" y="4217988"/>
            <a:ext cx="1008346" cy="3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professor</a:t>
            </a:r>
            <a:endParaRPr lang="en-US" sz="1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8" name="Text Box 54"/>
          <p:cNvSpPr txBox="1">
            <a:spLocks noChangeArrowheads="1"/>
          </p:cNvSpPr>
          <p:nvPr/>
        </p:nvSpPr>
        <p:spPr bwMode="auto">
          <a:xfrm>
            <a:off x="741363" y="4900613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52: 0.4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59" name="Text Box 55"/>
          <p:cNvSpPr txBox="1">
            <a:spLocks noChangeArrowheads="1"/>
          </p:cNvSpPr>
          <p:nvPr/>
        </p:nvSpPr>
        <p:spPr bwMode="auto">
          <a:xfrm>
            <a:off x="741363" y="5075238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33: 0.3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0" name="Text Box 56"/>
          <p:cNvSpPr txBox="1">
            <a:spLocks noChangeArrowheads="1"/>
          </p:cNvSpPr>
          <p:nvPr/>
        </p:nvSpPr>
        <p:spPr bwMode="auto">
          <a:xfrm>
            <a:off x="741363" y="5249863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75: 0.3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1" name="Text Box 57"/>
          <p:cNvSpPr txBox="1">
            <a:spLocks noChangeArrowheads="1"/>
          </p:cNvSpPr>
          <p:nvPr/>
        </p:nvSpPr>
        <p:spPr bwMode="auto">
          <a:xfrm>
            <a:off x="1701800" y="4552950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12: 0.9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2" name="Text Box 58"/>
          <p:cNvSpPr txBox="1">
            <a:spLocks noChangeArrowheads="1"/>
          </p:cNvSpPr>
          <p:nvPr/>
        </p:nvSpPr>
        <p:spPr bwMode="auto">
          <a:xfrm>
            <a:off x="1701800" y="4727575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14: 0.8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3" name="Text Box 59"/>
          <p:cNvSpPr txBox="1">
            <a:spLocks noChangeArrowheads="1"/>
          </p:cNvSpPr>
          <p:nvPr/>
        </p:nvSpPr>
        <p:spPr bwMode="auto">
          <a:xfrm rot="-5400000">
            <a:off x="1688261" y="5580736"/>
            <a:ext cx="331879" cy="36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1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4" name="Text Box 60"/>
          <p:cNvSpPr txBox="1">
            <a:spLocks noChangeArrowheads="1"/>
          </p:cNvSpPr>
          <p:nvPr/>
        </p:nvSpPr>
        <p:spPr bwMode="auto">
          <a:xfrm>
            <a:off x="1701800" y="4900613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28: 0.6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5" name="Text Box 61"/>
          <p:cNvSpPr txBox="1">
            <a:spLocks noChangeArrowheads="1"/>
          </p:cNvSpPr>
          <p:nvPr/>
        </p:nvSpPr>
        <p:spPr bwMode="auto">
          <a:xfrm>
            <a:off x="1701800" y="5075238"/>
            <a:ext cx="79033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17: 0.55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6" name="Text Box 62"/>
          <p:cNvSpPr txBox="1">
            <a:spLocks noChangeArrowheads="1"/>
          </p:cNvSpPr>
          <p:nvPr/>
        </p:nvSpPr>
        <p:spPr bwMode="auto">
          <a:xfrm>
            <a:off x="1701800" y="5249863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61: 0.5</a:t>
            </a:r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7" name="Text Box 63"/>
          <p:cNvSpPr txBox="1">
            <a:spLocks noChangeArrowheads="1"/>
          </p:cNvSpPr>
          <p:nvPr/>
        </p:nvSpPr>
        <p:spPr bwMode="auto">
          <a:xfrm>
            <a:off x="1701800" y="5424488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44: 0.5</a:t>
            </a:r>
            <a:endParaRPr lang="en-US" sz="15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8" name="Text Box 64"/>
          <p:cNvSpPr txBox="1">
            <a:spLocks noChangeArrowheads="1"/>
          </p:cNvSpPr>
          <p:nvPr/>
        </p:nvSpPr>
        <p:spPr bwMode="auto">
          <a:xfrm>
            <a:off x="741363" y="4727575"/>
            <a:ext cx="694157" cy="3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5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44: 0.4</a:t>
            </a:r>
            <a:endParaRPr lang="en-US" sz="15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69" name="Text Box 65"/>
          <p:cNvSpPr txBox="1">
            <a:spLocks noChangeArrowheads="1"/>
          </p:cNvSpPr>
          <p:nvPr/>
        </p:nvSpPr>
        <p:spPr bwMode="auto">
          <a:xfrm>
            <a:off x="5326836" y="3711575"/>
            <a:ext cx="2605130" cy="56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algn="ctr" defTabSz="738188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Meta-Index</a:t>
            </a:r>
          </a:p>
          <a:p>
            <a:pPr algn="ctr" defTabSz="738188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(Ontology / Thesaurus)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70" name="Text Box 66"/>
          <p:cNvSpPr txBox="1">
            <a:spLocks noChangeArrowheads="1"/>
          </p:cNvSpPr>
          <p:nvPr/>
        </p:nvSpPr>
        <p:spPr bwMode="auto">
          <a:xfrm>
            <a:off x="5791200" y="4220434"/>
            <a:ext cx="1133380" cy="3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professor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71" name="Text Box 67"/>
          <p:cNvSpPr txBox="1">
            <a:spLocks noChangeArrowheads="1"/>
          </p:cNvSpPr>
          <p:nvPr/>
        </p:nvSpPr>
        <p:spPr bwMode="auto">
          <a:xfrm>
            <a:off x="5816600" y="4632325"/>
            <a:ext cx="14382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lecturer: 0.7</a:t>
            </a:r>
          </a:p>
          <a:p>
            <a:pPr defTabSz="738188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scholar: 0.6</a:t>
            </a:r>
          </a:p>
          <a:p>
            <a:pPr defTabSz="738188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academic: 0.53</a:t>
            </a:r>
          </a:p>
          <a:p>
            <a:pPr defTabSz="738188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scientist: 0.5</a:t>
            </a:r>
          </a:p>
          <a:p>
            <a:pPr defTabSz="738188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72" name="Line 68"/>
          <p:cNvSpPr>
            <a:spLocks noChangeShapeType="1"/>
          </p:cNvSpPr>
          <p:nvPr/>
        </p:nvSpPr>
        <p:spPr bwMode="auto">
          <a:xfrm>
            <a:off x="712788" y="4552950"/>
            <a:ext cx="1587" cy="104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73" name="Line 69"/>
          <p:cNvSpPr>
            <a:spLocks noChangeShapeType="1"/>
          </p:cNvSpPr>
          <p:nvPr/>
        </p:nvSpPr>
        <p:spPr bwMode="auto">
          <a:xfrm>
            <a:off x="1584325" y="4552950"/>
            <a:ext cx="1588" cy="104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6216650" y="533400"/>
            <a:ext cx="3384550" cy="3052763"/>
            <a:chOff x="3878" y="300"/>
            <a:chExt cx="2132" cy="1923"/>
          </a:xfrm>
        </p:grpSpPr>
        <p:sp>
          <p:nvSpPr>
            <p:cNvPr id="456776" name="Text Box 72"/>
            <p:cNvSpPr txBox="1">
              <a:spLocks noChangeArrowheads="1"/>
            </p:cNvSpPr>
            <p:nvPr/>
          </p:nvSpPr>
          <p:spPr bwMode="auto">
            <a:xfrm>
              <a:off x="5012" y="446"/>
              <a:ext cx="9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primadonna</a:t>
              </a:r>
            </a:p>
          </p:txBody>
        </p:sp>
        <p:sp>
          <p:nvSpPr>
            <p:cNvPr id="456777" name="Text Box 73"/>
            <p:cNvSpPr txBox="1">
              <a:spLocks noChangeArrowheads="1"/>
            </p:cNvSpPr>
            <p:nvPr/>
          </p:nvSpPr>
          <p:spPr bwMode="auto">
            <a:xfrm>
              <a:off x="5284" y="1879"/>
              <a:ext cx="7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teacher</a:t>
              </a:r>
            </a:p>
          </p:txBody>
        </p:sp>
        <p:sp>
          <p:nvSpPr>
            <p:cNvPr id="456778" name="Text Box 74"/>
            <p:cNvSpPr txBox="1">
              <a:spLocks noChangeArrowheads="1"/>
            </p:cNvSpPr>
            <p:nvPr/>
          </p:nvSpPr>
          <p:spPr bwMode="auto">
            <a:xfrm>
              <a:off x="5057" y="679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investigator</a:t>
              </a:r>
            </a:p>
          </p:txBody>
        </p: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3878" y="300"/>
              <a:ext cx="1882" cy="1923"/>
              <a:chOff x="3878" y="300"/>
              <a:chExt cx="1882" cy="1923"/>
            </a:xfrm>
          </p:grpSpPr>
          <p:sp>
            <p:nvSpPr>
              <p:cNvPr id="456780" name="Rectangle 76"/>
              <p:cNvSpPr>
                <a:spLocks noChangeArrowheads="1"/>
              </p:cNvSpPr>
              <p:nvPr/>
            </p:nvSpPr>
            <p:spPr bwMode="auto">
              <a:xfrm>
                <a:off x="3898" y="357"/>
                <a:ext cx="1799" cy="18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1" name="AutoShape 77"/>
              <p:cNvSpPr>
                <a:spLocks noChangeArrowheads="1"/>
              </p:cNvSpPr>
              <p:nvPr/>
            </p:nvSpPr>
            <p:spPr bwMode="auto">
              <a:xfrm rot="8752751" flipH="1">
                <a:off x="4754" y="1223"/>
                <a:ext cx="25" cy="573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2" name="Rectangle 78"/>
              <p:cNvSpPr>
                <a:spLocks noChangeArrowheads="1"/>
              </p:cNvSpPr>
              <p:nvPr/>
            </p:nvSpPr>
            <p:spPr bwMode="auto">
              <a:xfrm rot="1721721">
                <a:off x="4650" y="1307"/>
                <a:ext cx="185" cy="3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3" name="AutoShape 79"/>
              <p:cNvSpPr>
                <a:spLocks noChangeArrowheads="1"/>
              </p:cNvSpPr>
              <p:nvPr/>
            </p:nvSpPr>
            <p:spPr bwMode="auto">
              <a:xfrm rot="6809656" flipH="1">
                <a:off x="4973" y="1094"/>
                <a:ext cx="50" cy="729"/>
              </a:xfrm>
              <a:prstGeom prst="flowChartExtra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4" name="Line 80"/>
              <p:cNvSpPr>
                <a:spLocks noChangeShapeType="1"/>
              </p:cNvSpPr>
              <p:nvPr/>
            </p:nvSpPr>
            <p:spPr bwMode="auto">
              <a:xfrm rot="197431">
                <a:off x="4672" y="1283"/>
                <a:ext cx="436" cy="222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5" name="AutoShape 81"/>
              <p:cNvSpPr>
                <a:spLocks noChangeArrowheads="1"/>
              </p:cNvSpPr>
              <p:nvPr/>
            </p:nvSpPr>
            <p:spPr bwMode="auto">
              <a:xfrm rot="-3009362">
                <a:off x="4298" y="538"/>
                <a:ext cx="28" cy="777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6" name="Oval 82"/>
              <p:cNvSpPr>
                <a:spLocks noChangeArrowheads="1"/>
              </p:cNvSpPr>
              <p:nvPr/>
            </p:nvSpPr>
            <p:spPr bwMode="auto">
              <a:xfrm>
                <a:off x="4603" y="1200"/>
                <a:ext cx="69" cy="111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7" name="AutoShape 83"/>
              <p:cNvSpPr>
                <a:spLocks noChangeArrowheads="1"/>
              </p:cNvSpPr>
              <p:nvPr/>
            </p:nvSpPr>
            <p:spPr bwMode="auto">
              <a:xfrm rot="20412990" flipH="1">
                <a:off x="4521" y="562"/>
                <a:ext cx="23" cy="692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8" name="AutoShape 84"/>
              <p:cNvSpPr>
                <a:spLocks noChangeArrowheads="1"/>
              </p:cNvSpPr>
              <p:nvPr/>
            </p:nvSpPr>
            <p:spPr bwMode="auto">
              <a:xfrm rot="282159">
                <a:off x="4648" y="396"/>
                <a:ext cx="23" cy="832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89" name="AutoShape 85"/>
              <p:cNvSpPr>
                <a:spLocks noChangeArrowheads="1"/>
              </p:cNvSpPr>
              <p:nvPr/>
            </p:nvSpPr>
            <p:spPr bwMode="auto">
              <a:xfrm rot="1722733" flipH="1">
                <a:off x="4816" y="398"/>
                <a:ext cx="22" cy="885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0" name="AutoShape 86"/>
              <p:cNvSpPr>
                <a:spLocks noChangeArrowheads="1"/>
              </p:cNvSpPr>
              <p:nvPr/>
            </p:nvSpPr>
            <p:spPr bwMode="auto">
              <a:xfrm rot="2876111" flipH="1">
                <a:off x="4866" y="708"/>
                <a:ext cx="30" cy="594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1" name="AutoShape 87"/>
              <p:cNvSpPr>
                <a:spLocks noChangeArrowheads="1"/>
              </p:cNvSpPr>
              <p:nvPr/>
            </p:nvSpPr>
            <p:spPr bwMode="auto">
              <a:xfrm rot="3862706" flipH="1">
                <a:off x="5358" y="1429"/>
                <a:ext cx="38" cy="250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2" name="AutoShape 88"/>
              <p:cNvSpPr>
                <a:spLocks noChangeArrowheads="1"/>
              </p:cNvSpPr>
              <p:nvPr/>
            </p:nvSpPr>
            <p:spPr bwMode="auto">
              <a:xfrm rot="7927234" flipH="1">
                <a:off x="5349" y="1608"/>
                <a:ext cx="39" cy="250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3" name="AutoShape 89"/>
              <p:cNvSpPr>
                <a:spLocks noChangeArrowheads="1"/>
              </p:cNvSpPr>
              <p:nvPr/>
            </p:nvSpPr>
            <p:spPr bwMode="auto">
              <a:xfrm rot="10396467" flipH="1">
                <a:off x="4655" y="1283"/>
                <a:ext cx="23" cy="636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4" name="AutoShape 90"/>
              <p:cNvSpPr>
                <a:spLocks noChangeArrowheads="1"/>
              </p:cNvSpPr>
              <p:nvPr/>
            </p:nvSpPr>
            <p:spPr bwMode="auto">
              <a:xfrm rot="-10572168">
                <a:off x="4602" y="1283"/>
                <a:ext cx="31" cy="277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5" name="AutoShape 91"/>
              <p:cNvSpPr>
                <a:spLocks noChangeArrowheads="1"/>
              </p:cNvSpPr>
              <p:nvPr/>
            </p:nvSpPr>
            <p:spPr bwMode="auto">
              <a:xfrm rot="13683932" flipH="1">
                <a:off x="4497" y="1213"/>
                <a:ext cx="27" cy="282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6" name="AutoShape 92"/>
              <p:cNvSpPr>
                <a:spLocks noChangeArrowheads="1"/>
              </p:cNvSpPr>
              <p:nvPr/>
            </p:nvSpPr>
            <p:spPr bwMode="auto">
              <a:xfrm rot="16886911" flipH="1">
                <a:off x="4441" y="1064"/>
                <a:ext cx="28" cy="299"/>
              </a:xfrm>
              <a:prstGeom prst="flowChartExtra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7" name="Oval 93"/>
              <p:cNvSpPr>
                <a:spLocks noChangeArrowheads="1"/>
              </p:cNvSpPr>
              <p:nvPr/>
            </p:nvSpPr>
            <p:spPr bwMode="auto">
              <a:xfrm>
                <a:off x="3984" y="591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8" name="Oval 94"/>
              <p:cNvSpPr>
                <a:spLocks noChangeArrowheads="1"/>
              </p:cNvSpPr>
              <p:nvPr/>
            </p:nvSpPr>
            <p:spPr bwMode="auto">
              <a:xfrm>
                <a:off x="4059" y="673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799" name="Oval 95"/>
              <p:cNvSpPr>
                <a:spLocks noChangeArrowheads="1"/>
              </p:cNvSpPr>
              <p:nvPr/>
            </p:nvSpPr>
            <p:spPr bwMode="auto">
              <a:xfrm>
                <a:off x="4213" y="812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0" name="Oval 96"/>
              <p:cNvSpPr>
                <a:spLocks noChangeArrowheads="1"/>
              </p:cNvSpPr>
              <p:nvPr/>
            </p:nvSpPr>
            <p:spPr bwMode="auto">
              <a:xfrm>
                <a:off x="4403" y="534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1" name="Oval 97"/>
              <p:cNvSpPr>
                <a:spLocks noChangeArrowheads="1"/>
              </p:cNvSpPr>
              <p:nvPr/>
            </p:nvSpPr>
            <p:spPr bwMode="auto">
              <a:xfrm>
                <a:off x="4970" y="452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2" name="Oval 98"/>
              <p:cNvSpPr>
                <a:spLocks noChangeArrowheads="1"/>
              </p:cNvSpPr>
              <p:nvPr/>
            </p:nvSpPr>
            <p:spPr bwMode="auto">
              <a:xfrm>
                <a:off x="4695" y="646"/>
                <a:ext cx="46" cy="5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3" name="Oval 99"/>
              <p:cNvSpPr>
                <a:spLocks noChangeArrowheads="1"/>
              </p:cNvSpPr>
              <p:nvPr/>
            </p:nvSpPr>
            <p:spPr bwMode="auto">
              <a:xfrm>
                <a:off x="4655" y="396"/>
                <a:ext cx="46" cy="55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4" name="Oval 100"/>
              <p:cNvSpPr>
                <a:spLocks noChangeArrowheads="1"/>
              </p:cNvSpPr>
              <p:nvPr/>
            </p:nvSpPr>
            <p:spPr bwMode="auto">
              <a:xfrm>
                <a:off x="5433" y="1824"/>
                <a:ext cx="46" cy="55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5" name="Oval 101"/>
              <p:cNvSpPr>
                <a:spLocks noChangeArrowheads="1"/>
              </p:cNvSpPr>
              <p:nvPr/>
            </p:nvSpPr>
            <p:spPr bwMode="auto">
              <a:xfrm>
                <a:off x="5447" y="1466"/>
                <a:ext cx="47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6" name="Oval 102"/>
              <p:cNvSpPr>
                <a:spLocks noChangeArrowheads="1"/>
              </p:cNvSpPr>
              <p:nvPr/>
            </p:nvSpPr>
            <p:spPr bwMode="auto">
              <a:xfrm>
                <a:off x="5085" y="729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7" name="Oval 103"/>
              <p:cNvSpPr>
                <a:spLocks noChangeArrowheads="1"/>
              </p:cNvSpPr>
              <p:nvPr/>
            </p:nvSpPr>
            <p:spPr bwMode="auto">
              <a:xfrm>
                <a:off x="5246" y="1588"/>
                <a:ext cx="45" cy="5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8" name="Text Box 104"/>
              <p:cNvSpPr txBox="1">
                <a:spLocks noChangeArrowheads="1"/>
              </p:cNvSpPr>
              <p:nvPr/>
            </p:nvSpPr>
            <p:spPr bwMode="auto">
              <a:xfrm>
                <a:off x="3878" y="390"/>
                <a:ext cx="8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smtClean="0">
                    <a:latin typeface="Times New Roman" pitchFamily="18" charset="0"/>
                    <a:cs typeface="Times New Roman" pitchFamily="18" charset="0"/>
                  </a:rPr>
                  <a:t>magician</a:t>
                </a:r>
                <a:endParaRPr 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09" name="Text Box 105"/>
              <p:cNvSpPr txBox="1">
                <a:spLocks noChangeArrowheads="1"/>
              </p:cNvSpPr>
              <p:nvPr/>
            </p:nvSpPr>
            <p:spPr bwMode="auto">
              <a:xfrm>
                <a:off x="4014" y="633"/>
                <a:ext cx="5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wizard</a:t>
                </a:r>
              </a:p>
            </p:txBody>
          </p:sp>
          <p:sp>
            <p:nvSpPr>
              <p:cNvPr id="456810" name="Text Box 106"/>
              <p:cNvSpPr txBox="1">
                <a:spLocks noChangeArrowheads="1"/>
              </p:cNvSpPr>
              <p:nvPr/>
            </p:nvSpPr>
            <p:spPr bwMode="auto">
              <a:xfrm>
                <a:off x="3923" y="889"/>
                <a:ext cx="77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intellectual</a:t>
                </a:r>
              </a:p>
            </p:txBody>
          </p:sp>
          <p:sp>
            <p:nvSpPr>
              <p:cNvPr id="456811" name="Text Box 107"/>
              <p:cNvSpPr txBox="1">
                <a:spLocks noChangeArrowheads="1"/>
              </p:cNvSpPr>
              <p:nvPr/>
            </p:nvSpPr>
            <p:spPr bwMode="auto">
              <a:xfrm>
                <a:off x="4286" y="526"/>
                <a:ext cx="4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artist</a:t>
                </a:r>
              </a:p>
            </p:txBody>
          </p:sp>
          <p:sp>
            <p:nvSpPr>
              <p:cNvPr id="456812" name="Text Box 108"/>
              <p:cNvSpPr txBox="1">
                <a:spLocks noChangeArrowheads="1"/>
              </p:cNvSpPr>
              <p:nvPr/>
            </p:nvSpPr>
            <p:spPr bwMode="auto">
              <a:xfrm>
                <a:off x="4676" y="300"/>
                <a:ext cx="68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alchemist</a:t>
                </a:r>
              </a:p>
            </p:txBody>
          </p:sp>
          <p:sp>
            <p:nvSpPr>
              <p:cNvPr id="456813" name="Text Box 109"/>
              <p:cNvSpPr txBox="1">
                <a:spLocks noChangeArrowheads="1"/>
              </p:cNvSpPr>
              <p:nvPr/>
            </p:nvSpPr>
            <p:spPr bwMode="auto">
              <a:xfrm>
                <a:off x="4658" y="500"/>
                <a:ext cx="58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director</a:t>
                </a:r>
              </a:p>
            </p:txBody>
          </p:sp>
          <p:sp>
            <p:nvSpPr>
              <p:cNvPr id="456814" name="AutoShape 110"/>
              <p:cNvSpPr>
                <a:spLocks noChangeArrowheads="1"/>
              </p:cNvSpPr>
              <p:nvPr/>
            </p:nvSpPr>
            <p:spPr bwMode="auto">
              <a:xfrm rot="540630" flipH="1">
                <a:off x="4673" y="644"/>
                <a:ext cx="22" cy="584"/>
              </a:xfrm>
              <a:prstGeom prst="flowChartExtra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15" name="Text Box 111"/>
              <p:cNvSpPr txBox="1">
                <a:spLocks noChangeArrowheads="1"/>
              </p:cNvSpPr>
              <p:nvPr/>
            </p:nvSpPr>
            <p:spPr bwMode="auto">
              <a:xfrm>
                <a:off x="4685" y="1166"/>
                <a:ext cx="6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professor</a:t>
                </a:r>
              </a:p>
            </p:txBody>
          </p:sp>
          <p:sp>
            <p:nvSpPr>
              <p:cNvPr id="456816" name="Text Box 112"/>
              <p:cNvSpPr txBox="1">
                <a:spLocks noChangeArrowheads="1"/>
              </p:cNvSpPr>
              <p:nvPr/>
            </p:nvSpPr>
            <p:spPr bwMode="auto">
              <a:xfrm>
                <a:off x="4298" y="1596"/>
                <a:ext cx="6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scholar</a:t>
                </a:r>
              </a:p>
            </p:txBody>
          </p:sp>
          <p:sp>
            <p:nvSpPr>
              <p:cNvPr id="456817" name="Oval 113"/>
              <p:cNvSpPr>
                <a:spLocks noChangeArrowheads="1"/>
              </p:cNvSpPr>
              <p:nvPr/>
            </p:nvSpPr>
            <p:spPr bwMode="auto">
              <a:xfrm>
                <a:off x="4879" y="1727"/>
                <a:ext cx="46" cy="55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18" name="Oval 114"/>
              <p:cNvSpPr>
                <a:spLocks noChangeArrowheads="1"/>
              </p:cNvSpPr>
              <p:nvPr/>
            </p:nvSpPr>
            <p:spPr bwMode="auto">
              <a:xfrm>
                <a:off x="4603" y="1228"/>
                <a:ext cx="46" cy="56"/>
              </a:xfrm>
              <a:prstGeom prst="ellipse">
                <a:avLst/>
              </a:prstGeom>
              <a:solidFill>
                <a:srgbClr val="FF3300"/>
              </a:solidFill>
              <a:ln w="3175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19" name="Oval 115"/>
              <p:cNvSpPr>
                <a:spLocks noChangeArrowheads="1"/>
              </p:cNvSpPr>
              <p:nvPr/>
            </p:nvSpPr>
            <p:spPr bwMode="auto">
              <a:xfrm>
                <a:off x="4672" y="1865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20" name="Text Box 116"/>
              <p:cNvSpPr txBox="1">
                <a:spLocks noChangeArrowheads="1"/>
              </p:cNvSpPr>
              <p:nvPr/>
            </p:nvSpPr>
            <p:spPr bwMode="auto">
              <a:xfrm>
                <a:off x="4014" y="1842"/>
                <a:ext cx="1135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academic,</a:t>
                </a:r>
              </a:p>
              <a:p>
                <a:pPr eaLnBrk="1" hangingPunct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academician,</a:t>
                </a:r>
              </a:p>
              <a:p>
                <a:pPr eaLnBrk="1" hangingPunct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faculty member</a:t>
                </a:r>
              </a:p>
            </p:txBody>
          </p:sp>
          <p:sp>
            <p:nvSpPr>
              <p:cNvPr id="456821" name="Oval 117"/>
              <p:cNvSpPr>
                <a:spLocks noChangeArrowheads="1"/>
              </p:cNvSpPr>
              <p:nvPr/>
            </p:nvSpPr>
            <p:spPr bwMode="auto">
              <a:xfrm>
                <a:off x="4580" y="1560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22" name="Oval 118"/>
              <p:cNvSpPr>
                <a:spLocks noChangeArrowheads="1"/>
              </p:cNvSpPr>
              <p:nvPr/>
            </p:nvSpPr>
            <p:spPr bwMode="auto">
              <a:xfrm>
                <a:off x="4380" y="1450"/>
                <a:ext cx="46" cy="55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23" name="Oval 119"/>
              <p:cNvSpPr>
                <a:spLocks noChangeArrowheads="1"/>
              </p:cNvSpPr>
              <p:nvPr/>
            </p:nvSpPr>
            <p:spPr bwMode="auto">
              <a:xfrm>
                <a:off x="4282" y="1145"/>
                <a:ext cx="46" cy="56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24" name="Text Box 120"/>
              <p:cNvSpPr txBox="1">
                <a:spLocks noChangeArrowheads="1"/>
              </p:cNvSpPr>
              <p:nvPr/>
            </p:nvSpPr>
            <p:spPr bwMode="auto">
              <a:xfrm>
                <a:off x="4005" y="1466"/>
                <a:ext cx="7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scientist</a:t>
                </a:r>
              </a:p>
            </p:txBody>
          </p:sp>
          <p:sp>
            <p:nvSpPr>
              <p:cNvPr id="456825" name="Text Box 121"/>
              <p:cNvSpPr txBox="1">
                <a:spLocks noChangeArrowheads="1"/>
              </p:cNvSpPr>
              <p:nvPr/>
            </p:nvSpPr>
            <p:spPr bwMode="auto">
              <a:xfrm>
                <a:off x="3878" y="1166"/>
                <a:ext cx="9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researcher</a:t>
                </a:r>
              </a:p>
            </p:txBody>
          </p:sp>
          <p:sp>
            <p:nvSpPr>
              <p:cNvPr id="456826" name="AutoShape 122"/>
              <p:cNvSpPr>
                <a:spLocks noChangeArrowheads="1"/>
              </p:cNvSpPr>
              <p:nvPr/>
            </p:nvSpPr>
            <p:spPr bwMode="auto">
              <a:xfrm>
                <a:off x="4740" y="1366"/>
                <a:ext cx="907" cy="113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Hyponym (0.749</a:t>
                </a:r>
                <a:r>
                  <a:rPr lang="en-US" sz="140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27" name="Text Box 123"/>
              <p:cNvSpPr txBox="1">
                <a:spLocks noChangeArrowheads="1"/>
              </p:cNvSpPr>
              <p:nvPr/>
            </p:nvSpPr>
            <p:spPr bwMode="auto">
              <a:xfrm>
                <a:off x="4821" y="1732"/>
                <a:ext cx="5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mentor</a:t>
                </a:r>
              </a:p>
            </p:txBody>
          </p:sp>
          <p:sp>
            <p:nvSpPr>
              <p:cNvPr id="456828" name="AutoShape 124"/>
              <p:cNvSpPr>
                <a:spLocks noChangeArrowheads="1"/>
              </p:cNvSpPr>
              <p:nvPr/>
            </p:nvSpPr>
            <p:spPr bwMode="auto">
              <a:xfrm>
                <a:off x="4685" y="933"/>
                <a:ext cx="735" cy="92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Related (0.48</a:t>
                </a:r>
                <a:r>
                  <a:rPr lang="en-US" sz="140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829" name="Text Box 125"/>
              <p:cNvSpPr txBox="1">
                <a:spLocks noChangeArrowheads="1"/>
              </p:cNvSpPr>
              <p:nvPr/>
            </p:nvSpPr>
            <p:spPr bwMode="auto">
              <a:xfrm>
                <a:off x="5216" y="1616"/>
                <a:ext cx="5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lecturer</a:t>
                </a:r>
              </a:p>
            </p:txBody>
          </p:sp>
        </p:grpSp>
      </p:grpSp>
      <p:sp>
        <p:nvSpPr>
          <p:cNvPr id="147" name="Text Box 26"/>
          <p:cNvSpPr txBox="1">
            <a:spLocks noChangeArrowheads="1"/>
          </p:cNvSpPr>
          <p:nvPr/>
        </p:nvSpPr>
        <p:spPr bwMode="auto">
          <a:xfrm>
            <a:off x="3557986" y="4109634"/>
            <a:ext cx="937814" cy="4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847" tIns="36923" rIns="73847" bIns="36923">
            <a:spAutoFit/>
          </a:bodyPr>
          <a:lstStyle/>
          <a:p>
            <a:pPr defTabSz="738188">
              <a:lnSpc>
                <a:spcPct val="70000"/>
              </a:lnSpc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scholar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738188">
              <a:lnSpc>
                <a:spcPct val="7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Date Placeholder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7" name="Footer Placeholder 1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/>
      <p:bldP spid="456716" grpId="0" animBg="1"/>
      <p:bldP spid="456717" grpId="0" animBg="1"/>
      <p:bldP spid="456719" grpId="0" animBg="1"/>
      <p:bldP spid="456720" grpId="0" animBg="1"/>
      <p:bldP spid="456723" grpId="0" animBg="1"/>
      <p:bldP spid="456724" grpId="0" animBg="1"/>
      <p:bldP spid="456725" grpId="0" animBg="1"/>
      <p:bldP spid="456726" grpId="0" animBg="1"/>
      <p:bldP spid="456727" grpId="0" animBg="1"/>
      <p:bldP spid="456746" grpId="0" animBg="1"/>
      <p:bldP spid="456747" grpId="0" animBg="1"/>
      <p:bldP spid="456748" grpId="0" animBg="1"/>
      <p:bldP spid="456749" grpId="0" animBg="1"/>
      <p:bldP spid="456750" grpId="0" animBg="1"/>
      <p:bldP spid="456751" grpId="0" animBg="1"/>
      <p:bldP spid="1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17" name="Text Box 129"/>
          <p:cNvSpPr txBox="1">
            <a:spLocks noChangeArrowheads="1"/>
          </p:cNvSpPr>
          <p:nvPr/>
        </p:nvSpPr>
        <p:spPr bwMode="auto">
          <a:xfrm>
            <a:off x="103188" y="982444"/>
            <a:ext cx="896461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Principles of the algorithm: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Organize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possible expansions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exp(t)={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t,c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,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tq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 priority queues based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t,c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for each t.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For a given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 = {t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do: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Keep track 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active expansions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actExp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= {c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...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Scan index lists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maintaining cursors pos(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and score bounds high(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for each list.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each scan step and for each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do: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Advance cursor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actExp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for which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best := high(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is largest among all of exp(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 add next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largest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actExp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if high(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&gt; best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and proceed in this new list.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Query Expansion with Incremental Merging </a:t>
            </a:r>
            <a:br>
              <a:rPr lang="en-US" sz="36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Theobald</a:t>
            </a:r>
            <a:r>
              <a:rPr lang="en-US" sz="2000" dirty="0" smtClean="0">
                <a:solidFill>
                  <a:schemeClr val="tx1"/>
                </a:solidFill>
              </a:rPr>
              <a:t> et al.: SIGIR 2005]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2733675" y="5314950"/>
            <a:ext cx="6251575" cy="576262"/>
            <a:chOff x="1722" y="3223"/>
            <a:chExt cx="3938" cy="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864" name="Rectangle 72"/>
            <p:cNvSpPr>
              <a:spLocks noChangeArrowheads="1"/>
            </p:cNvSpPr>
            <p:nvPr/>
          </p:nvSpPr>
          <p:spPr bwMode="auto">
            <a:xfrm>
              <a:off x="1764" y="3223"/>
              <a:ext cx="3896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44" name="Text Box 152"/>
            <p:cNvSpPr txBox="1">
              <a:spLocks noChangeArrowheads="1"/>
            </p:cNvSpPr>
            <p:nvPr/>
          </p:nvSpPr>
          <p:spPr bwMode="auto">
            <a:xfrm>
              <a:off x="1722" y="3234"/>
              <a:ext cx="3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itchFamily="18" charset="0"/>
                  <a:cs typeface="Times New Roman" pitchFamily="18" charset="0"/>
                </a:rPr>
                <a:t>~t</a:t>
              </a:r>
            </a:p>
          </p:txBody>
        </p:sp>
        <p:sp>
          <p:nvSpPr>
            <p:cNvPr id="33945" name="Line 153"/>
            <p:cNvSpPr>
              <a:spLocks noChangeShapeType="1"/>
            </p:cNvSpPr>
            <p:nvPr/>
          </p:nvSpPr>
          <p:spPr bwMode="auto">
            <a:xfrm>
              <a:off x="2056" y="3224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98" name="AutoShape 106"/>
          <p:cNvSpPr>
            <a:spLocks noChangeArrowheads="1"/>
          </p:cNvSpPr>
          <p:nvPr/>
        </p:nvSpPr>
        <p:spPr bwMode="auto">
          <a:xfrm>
            <a:off x="179388" y="2744787"/>
            <a:ext cx="2112962" cy="990600"/>
          </a:xfrm>
          <a:prstGeom prst="can">
            <a:avLst>
              <a:gd name="adj" fmla="val 14245"/>
            </a:avLst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3" tIns="45712" rIns="91423" bIns="45712" anchor="ctr"/>
          <a:lstStyle/>
          <a:p>
            <a:pPr algn="ctr" eaLnBrk="0" hangingPunct="0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Incremental-Merge Operator</a:t>
            </a:r>
            <a:endParaRPr lang="en-US" dirty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768725" y="2255838"/>
            <a:ext cx="4537075" cy="2636838"/>
          </a:xfrm>
          <a:prstGeom prst="can">
            <a:avLst>
              <a:gd name="adj" fmla="val 16459"/>
            </a:avLst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3" tIns="45712" rIns="91423" bIns="45712" anchor="ctr"/>
          <a:lstStyle/>
          <a:p>
            <a:pPr algn="ctr"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976563" y="2662237"/>
            <a:ext cx="1584325" cy="390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3" tIns="45712" rIns="91423" bIns="45712">
            <a:spAutoFit/>
          </a:bodyPr>
          <a:lstStyle/>
          <a:p>
            <a:pPr eaLnBrk="0" hangingPunct="0"/>
            <a:r>
              <a:rPr lang="en-US" sz="17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17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(t, </a:t>
            </a:r>
            <a:r>
              <a:rPr lang="en-US" sz="17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7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7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= 1.0</a:t>
            </a:r>
            <a:r>
              <a:rPr lang="en-US" sz="2800" b="1" i="1" baseline="-1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752975" y="2211387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exp(t)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{c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,c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,c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967038" y="3452812"/>
            <a:ext cx="15938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3" tIns="45712" rIns="91423" bIns="45712">
            <a:spAutoFit/>
          </a:bodyPr>
          <a:lstStyle/>
          <a:p>
            <a:pPr eaLnBrk="0" hangingPunct="0"/>
            <a:r>
              <a:rPr lang="en-US" sz="17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17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(t, </a:t>
            </a:r>
            <a:r>
              <a:rPr lang="en-US" sz="17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7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7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= 0.9</a:t>
            </a:r>
            <a:r>
              <a:rPr lang="en-US" sz="17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2967038" y="4173537"/>
            <a:ext cx="15938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3" tIns="45712" rIns="91423" bIns="45712">
            <a:spAutoFit/>
          </a:bodyPr>
          <a:lstStyle/>
          <a:p>
            <a:pPr eaLnBrk="0" hangingPunct="0"/>
            <a:r>
              <a:rPr lang="en-US" sz="17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17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(t, </a:t>
            </a:r>
            <a:r>
              <a:rPr lang="en-US" sz="17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7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7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= 0.5 </a:t>
            </a:r>
          </a:p>
        </p:txBody>
      </p: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633913" y="2652712"/>
            <a:ext cx="3586162" cy="600075"/>
            <a:chOff x="2971" y="1338"/>
            <a:chExt cx="2259" cy="378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2971" y="1389"/>
              <a:ext cx="2222" cy="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2991" y="1338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eaLnBrk="0" hangingPunct="0"/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4946" y="1389"/>
              <a:ext cx="2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...</a:t>
              </a: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>
              <a:off x="3286" y="1389"/>
              <a:ext cx="2" cy="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3291" y="135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d78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0.9</a:t>
              </a: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4286" y="1357"/>
              <a:ext cx="2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0.4</a:t>
              </a:r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4558" y="135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d88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0.3</a:t>
              </a:r>
            </a:p>
          </p:txBody>
        </p: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3606" y="135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d23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3923" y="135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d10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 flipH="1">
              <a:off x="3606" y="1389"/>
              <a:ext cx="3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 flipH="1">
              <a:off x="3923" y="1389"/>
              <a:ext cx="2" cy="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34" name="Line 42"/>
            <p:cNvSpPr>
              <a:spLocks noChangeShapeType="1"/>
            </p:cNvSpPr>
            <p:nvPr/>
          </p:nvSpPr>
          <p:spPr bwMode="auto">
            <a:xfrm flipH="1">
              <a:off x="4238" y="1410"/>
              <a:ext cx="3" cy="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35" name="Line 43"/>
            <p:cNvSpPr>
              <a:spLocks noChangeShapeType="1"/>
            </p:cNvSpPr>
            <p:nvPr/>
          </p:nvSpPr>
          <p:spPr bwMode="auto">
            <a:xfrm flipH="1">
              <a:off x="4556" y="1418"/>
              <a:ext cx="2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 flipH="1">
              <a:off x="4876" y="1415"/>
              <a:ext cx="1" cy="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6724650" y="3165475"/>
            <a:ext cx="438150" cy="312737"/>
            <a:chOff x="5239" y="1979"/>
            <a:chExt cx="276" cy="197"/>
          </a:xfrm>
        </p:grpSpPr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5252" y="1991"/>
              <a:ext cx="243" cy="16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48" name="Text Box 56"/>
            <p:cNvSpPr txBox="1">
              <a:spLocks noChangeArrowheads="1"/>
            </p:cNvSpPr>
            <p:nvPr/>
          </p:nvSpPr>
          <p:spPr bwMode="auto">
            <a:xfrm>
              <a:off x="5239" y="1979"/>
              <a:ext cx="2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0.4</a:t>
              </a:r>
            </a:p>
          </p:txBody>
        </p:sp>
      </p:grp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5641975" y="4821237"/>
            <a:ext cx="431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40" name="Line 48"/>
          <p:cNvSpPr>
            <a:spLocks noChangeShapeType="1"/>
          </p:cNvSpPr>
          <p:nvPr/>
        </p:nvSpPr>
        <p:spPr bwMode="auto">
          <a:xfrm flipV="1">
            <a:off x="5713413" y="4029075"/>
            <a:ext cx="863600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4633913" y="4191000"/>
            <a:ext cx="3565525" cy="533400"/>
            <a:chOff x="2971" y="2307"/>
            <a:chExt cx="2246" cy="336"/>
          </a:xfrm>
        </p:grpSpPr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 flipV="1">
              <a:off x="4740" y="2588"/>
              <a:ext cx="35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2971" y="2348"/>
              <a:ext cx="2222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H="1">
              <a:off x="3288" y="2352"/>
              <a:ext cx="1" cy="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2971" y="2307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eaLnBrk="0" hangingPunct="0"/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i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25" name="Text Box 33"/>
            <p:cNvSpPr txBox="1">
              <a:spLocks noChangeArrowheads="1"/>
            </p:cNvSpPr>
            <p:nvPr/>
          </p:nvSpPr>
          <p:spPr bwMode="auto">
            <a:xfrm>
              <a:off x="4957" y="2354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...</a:t>
              </a:r>
            </a:p>
          </p:txBody>
        </p:sp>
        <p:sp>
          <p:nvSpPr>
            <p:cNvPr id="33826" name="Text Box 34"/>
            <p:cNvSpPr txBox="1">
              <a:spLocks noChangeArrowheads="1"/>
            </p:cNvSpPr>
            <p:nvPr/>
          </p:nvSpPr>
          <p:spPr bwMode="auto">
            <a:xfrm>
              <a:off x="4241" y="230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d99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0.7</a:t>
              </a:r>
            </a:p>
          </p:txBody>
        </p:sp>
        <p:sp>
          <p:nvSpPr>
            <p:cNvPr id="33827" name="Text Box 35"/>
            <p:cNvSpPr txBox="1">
              <a:spLocks noChangeArrowheads="1"/>
            </p:cNvSpPr>
            <p:nvPr/>
          </p:nvSpPr>
          <p:spPr bwMode="auto">
            <a:xfrm>
              <a:off x="4558" y="230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d34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0.6</a:t>
              </a:r>
            </a:p>
          </p:txBody>
        </p:sp>
        <p:sp>
          <p:nvSpPr>
            <p:cNvPr id="33828" name="Text Box 36"/>
            <p:cNvSpPr txBox="1">
              <a:spLocks noChangeArrowheads="1"/>
            </p:cNvSpPr>
            <p:nvPr/>
          </p:nvSpPr>
          <p:spPr bwMode="auto">
            <a:xfrm>
              <a:off x="3288" y="230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d11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0.9</a:t>
              </a:r>
            </a:p>
          </p:txBody>
        </p:sp>
        <p:sp>
          <p:nvSpPr>
            <p:cNvPr id="33829" name="Text Box 37"/>
            <p:cNvSpPr txBox="1">
              <a:spLocks noChangeArrowheads="1"/>
            </p:cNvSpPr>
            <p:nvPr/>
          </p:nvSpPr>
          <p:spPr bwMode="auto">
            <a:xfrm>
              <a:off x="3606" y="230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d78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0.9</a:t>
              </a:r>
            </a:p>
          </p:txBody>
        </p:sp>
        <p:sp>
          <p:nvSpPr>
            <p:cNvPr id="33830" name="Text Box 38"/>
            <p:cNvSpPr txBox="1">
              <a:spLocks noChangeArrowheads="1"/>
            </p:cNvSpPr>
            <p:nvPr/>
          </p:nvSpPr>
          <p:spPr bwMode="auto">
            <a:xfrm>
              <a:off x="3923" y="2307"/>
              <a:ext cx="31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d64</a:t>
              </a:r>
            </a:p>
            <a:p>
              <a:pPr defTabSz="647700">
                <a:lnSpc>
                  <a:spcPct val="90000"/>
                </a:lnSpc>
              </a:pPr>
              <a:r>
                <a:rPr lang="en-US" sz="16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0.7</a:t>
              </a:r>
            </a:p>
          </p:txBody>
        </p:sp>
        <p:sp>
          <p:nvSpPr>
            <p:cNvPr id="33857" name="Line 65"/>
            <p:cNvSpPr>
              <a:spLocks noChangeShapeType="1"/>
            </p:cNvSpPr>
            <p:nvPr/>
          </p:nvSpPr>
          <p:spPr bwMode="auto">
            <a:xfrm flipH="1">
              <a:off x="3606" y="2352"/>
              <a:ext cx="1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58" name="Line 66"/>
            <p:cNvSpPr>
              <a:spLocks noChangeShapeType="1"/>
            </p:cNvSpPr>
            <p:nvPr/>
          </p:nvSpPr>
          <p:spPr bwMode="auto">
            <a:xfrm flipH="1">
              <a:off x="3923" y="2364"/>
              <a:ext cx="3" cy="2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59" name="Line 67"/>
            <p:cNvSpPr>
              <a:spLocks noChangeShapeType="1"/>
            </p:cNvSpPr>
            <p:nvPr/>
          </p:nvSpPr>
          <p:spPr bwMode="auto">
            <a:xfrm flipH="1">
              <a:off x="4241" y="2342"/>
              <a:ext cx="1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60" name="Line 68"/>
            <p:cNvSpPr>
              <a:spLocks noChangeShapeType="1"/>
            </p:cNvSpPr>
            <p:nvPr/>
          </p:nvSpPr>
          <p:spPr bwMode="auto">
            <a:xfrm flipH="1">
              <a:off x="4555" y="2353"/>
              <a:ext cx="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61" name="Line 69"/>
            <p:cNvSpPr>
              <a:spLocks noChangeShapeType="1"/>
            </p:cNvSpPr>
            <p:nvPr/>
          </p:nvSpPr>
          <p:spPr bwMode="auto">
            <a:xfrm flipH="1">
              <a:off x="4876" y="2349"/>
              <a:ext cx="2" cy="2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62" name="Line 70"/>
          <p:cNvSpPr>
            <a:spLocks noChangeShapeType="1"/>
          </p:cNvSpPr>
          <p:nvPr/>
        </p:nvSpPr>
        <p:spPr bwMode="auto">
          <a:xfrm>
            <a:off x="5641975" y="3309937"/>
            <a:ext cx="10080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65" name="Text Box 73"/>
          <p:cNvSpPr txBox="1">
            <a:spLocks noChangeArrowheads="1"/>
          </p:cNvSpPr>
          <p:nvPr/>
        </p:nvSpPr>
        <p:spPr bwMode="auto">
          <a:xfrm>
            <a:off x="3257550" y="5314950"/>
            <a:ext cx="539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</a:t>
            </a:r>
          </a:p>
        </p:txBody>
      </p:sp>
      <p:sp>
        <p:nvSpPr>
          <p:cNvPr id="33866" name="Text Box 74"/>
          <p:cNvSpPr txBox="1">
            <a:spLocks noChangeArrowheads="1"/>
          </p:cNvSpPr>
          <p:nvPr/>
        </p:nvSpPr>
        <p:spPr bwMode="auto">
          <a:xfrm>
            <a:off x="3730625" y="5314950"/>
            <a:ext cx="539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33867" name="Text Box 75"/>
          <p:cNvSpPr txBox="1">
            <a:spLocks noChangeArrowheads="1"/>
          </p:cNvSpPr>
          <p:nvPr/>
        </p:nvSpPr>
        <p:spPr bwMode="auto">
          <a:xfrm>
            <a:off x="4264025" y="5314950"/>
            <a:ext cx="539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</a:t>
            </a:r>
          </a:p>
        </p:txBody>
      </p:sp>
      <p:sp>
        <p:nvSpPr>
          <p:cNvPr id="33868" name="Text Box 76"/>
          <p:cNvSpPr txBox="1">
            <a:spLocks noChangeArrowheads="1"/>
          </p:cNvSpPr>
          <p:nvPr/>
        </p:nvSpPr>
        <p:spPr bwMode="auto">
          <a:xfrm>
            <a:off x="4784725" y="5314950"/>
            <a:ext cx="584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d64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0.72</a:t>
            </a:r>
          </a:p>
        </p:txBody>
      </p:sp>
      <p:sp>
        <p:nvSpPr>
          <p:cNvPr id="33869" name="Text Box 77"/>
          <p:cNvSpPr txBox="1">
            <a:spLocks noChangeArrowheads="1"/>
          </p:cNvSpPr>
          <p:nvPr/>
        </p:nvSpPr>
        <p:spPr bwMode="auto">
          <a:xfrm>
            <a:off x="5378450" y="5314950"/>
            <a:ext cx="584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d23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0.72</a:t>
            </a:r>
          </a:p>
        </p:txBody>
      </p:sp>
      <p:sp>
        <p:nvSpPr>
          <p:cNvPr id="33870" name="Text Box 78"/>
          <p:cNvSpPr txBox="1">
            <a:spLocks noChangeArrowheads="1"/>
          </p:cNvSpPr>
          <p:nvPr/>
        </p:nvSpPr>
        <p:spPr bwMode="auto">
          <a:xfrm>
            <a:off x="5921375" y="5314950"/>
            <a:ext cx="584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d10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0.63</a:t>
            </a:r>
          </a:p>
        </p:txBody>
      </p:sp>
      <p:sp>
        <p:nvSpPr>
          <p:cNvPr id="33871" name="Text Box 79"/>
          <p:cNvSpPr txBox="1">
            <a:spLocks noChangeArrowheads="1"/>
          </p:cNvSpPr>
          <p:nvPr/>
        </p:nvSpPr>
        <p:spPr bwMode="auto">
          <a:xfrm>
            <a:off x="6529388" y="5314950"/>
            <a:ext cx="584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d11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0.45</a:t>
            </a:r>
          </a:p>
        </p:txBody>
      </p:sp>
      <p:sp>
        <p:nvSpPr>
          <p:cNvPr id="33872" name="Text Box 80"/>
          <p:cNvSpPr txBox="1">
            <a:spLocks noChangeArrowheads="1"/>
          </p:cNvSpPr>
          <p:nvPr/>
        </p:nvSpPr>
        <p:spPr bwMode="auto">
          <a:xfrm>
            <a:off x="7115175" y="5314950"/>
            <a:ext cx="584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d78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0.45</a:t>
            </a:r>
          </a:p>
        </p:txBody>
      </p:sp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7734300" y="5314950"/>
            <a:ext cx="4699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d1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</a:t>
            </a:r>
          </a:p>
        </p:txBody>
      </p:sp>
      <p:sp>
        <p:nvSpPr>
          <p:cNvPr id="33876" name="Text Box 84"/>
          <p:cNvSpPr txBox="1">
            <a:spLocks noChangeArrowheads="1"/>
          </p:cNvSpPr>
          <p:nvPr/>
        </p:nvSpPr>
        <p:spPr bwMode="auto">
          <a:xfrm>
            <a:off x="8531225" y="5397500"/>
            <a:ext cx="465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33877" name="AutoShape 85"/>
          <p:cNvSpPr>
            <a:spLocks noChangeArrowheads="1"/>
          </p:cNvSpPr>
          <p:nvPr/>
        </p:nvSpPr>
        <p:spPr bwMode="auto">
          <a:xfrm>
            <a:off x="2206625" y="4206875"/>
            <a:ext cx="503238" cy="1631950"/>
          </a:xfrm>
          <a:prstGeom prst="curvedRightArrow">
            <a:avLst>
              <a:gd name="adj1" fmla="val 64813"/>
              <a:gd name="adj2" fmla="val 129671"/>
              <a:gd name="adj3" fmla="val 33333"/>
            </a:avLst>
          </a:prstGeom>
          <a:solidFill>
            <a:schemeClr val="bg1">
              <a:alpha val="42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5975350" y="5314950"/>
            <a:ext cx="433388" cy="576262"/>
            <a:chOff x="3674" y="3223"/>
            <a:chExt cx="273" cy="363"/>
          </a:xfrm>
        </p:grpSpPr>
        <p:sp>
          <p:nvSpPr>
            <p:cNvPr id="33878" name="Line 86"/>
            <p:cNvSpPr>
              <a:spLocks noChangeShapeType="1"/>
            </p:cNvSpPr>
            <p:nvPr/>
          </p:nvSpPr>
          <p:spPr bwMode="auto">
            <a:xfrm>
              <a:off x="3674" y="3223"/>
              <a:ext cx="273" cy="3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 flipH="1">
              <a:off x="3674" y="3223"/>
              <a:ext cx="272" cy="3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4633913" y="3381375"/>
            <a:ext cx="3548062" cy="577850"/>
            <a:chOff x="2971" y="1706"/>
            <a:chExt cx="2235" cy="364"/>
          </a:xfrm>
        </p:grpSpPr>
        <p:grpSp>
          <p:nvGrpSpPr>
            <p:cNvPr id="8" name="Group 89"/>
            <p:cNvGrpSpPr>
              <a:grpSpLocks/>
            </p:cNvGrpSpPr>
            <p:nvPr/>
          </p:nvGrpSpPr>
          <p:grpSpPr bwMode="auto">
            <a:xfrm>
              <a:off x="2971" y="1731"/>
              <a:ext cx="2235" cy="339"/>
              <a:chOff x="2971" y="1731"/>
              <a:chExt cx="2235" cy="339"/>
            </a:xfrm>
          </p:grpSpPr>
          <p:sp>
            <p:nvSpPr>
              <p:cNvPr id="33811" name="Rectangle 19"/>
              <p:cNvSpPr>
                <a:spLocks noChangeArrowheads="1"/>
              </p:cNvSpPr>
              <p:nvPr/>
            </p:nvSpPr>
            <p:spPr bwMode="auto">
              <a:xfrm>
                <a:off x="2971" y="1758"/>
                <a:ext cx="2222" cy="2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14" name="Text Box 22"/>
              <p:cNvSpPr txBox="1">
                <a:spLocks noChangeArrowheads="1"/>
              </p:cNvSpPr>
              <p:nvPr/>
            </p:nvSpPr>
            <p:spPr bwMode="auto">
              <a:xfrm>
                <a:off x="4946" y="1762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3" tIns="45712" rIns="91423" bIns="45712">
                <a:spAutoFit/>
              </a:bodyPr>
              <a:lstStyle/>
              <a:p>
                <a:pPr eaLnBrk="0" hangingPunct="0"/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...</a:t>
                </a:r>
              </a:p>
            </p:txBody>
          </p:sp>
          <p:sp>
            <p:nvSpPr>
              <p:cNvPr id="33815" name="Line 23"/>
              <p:cNvSpPr>
                <a:spLocks noChangeShapeType="1"/>
              </p:cNvSpPr>
              <p:nvPr/>
            </p:nvSpPr>
            <p:spPr bwMode="auto">
              <a:xfrm flipH="1">
                <a:off x="3288" y="1752"/>
                <a:ext cx="1" cy="2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16" name="Text Box 24"/>
              <p:cNvSpPr txBox="1">
                <a:spLocks noChangeArrowheads="1"/>
              </p:cNvSpPr>
              <p:nvPr/>
            </p:nvSpPr>
            <p:spPr bwMode="auto">
              <a:xfrm>
                <a:off x="4234" y="1734"/>
                <a:ext cx="31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3" tIns="45712" rIns="91423" bIns="45712">
                <a:spAutoFit/>
              </a:bodyPr>
              <a:lstStyle/>
              <a:p>
                <a:pPr defTabSz="647700">
                  <a:lnSpc>
                    <a:spcPct val="90000"/>
                  </a:lnSpc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d12</a:t>
                </a:r>
              </a:p>
              <a:p>
                <a:pPr defTabSz="647700">
                  <a:lnSpc>
                    <a:spcPct val="90000"/>
                  </a:lnSpc>
                </a:pPr>
                <a:r>
                  <a:rPr lang="en-US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0.2</a:t>
                </a:r>
              </a:p>
            </p:txBody>
          </p:sp>
          <p:sp>
            <p:nvSpPr>
              <p:cNvPr id="33817" name="Text Box 25"/>
              <p:cNvSpPr txBox="1">
                <a:spLocks noChangeArrowheads="1"/>
              </p:cNvSpPr>
              <p:nvPr/>
            </p:nvSpPr>
            <p:spPr bwMode="auto">
              <a:xfrm>
                <a:off x="4577" y="1734"/>
                <a:ext cx="31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3" tIns="45712" rIns="91423" bIns="45712">
                <a:spAutoFit/>
              </a:bodyPr>
              <a:lstStyle/>
              <a:p>
                <a:pPr defTabSz="647700">
                  <a:lnSpc>
                    <a:spcPct val="90000"/>
                  </a:lnSpc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d78</a:t>
                </a:r>
              </a:p>
              <a:p>
                <a:pPr defTabSz="647700">
                  <a:lnSpc>
                    <a:spcPct val="90000"/>
                  </a:lnSpc>
                </a:pPr>
                <a:r>
                  <a:rPr lang="en-US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0.1</a:t>
                </a:r>
              </a:p>
            </p:txBody>
          </p:sp>
          <p:sp>
            <p:nvSpPr>
              <p:cNvPr id="33818" name="Text Box 26"/>
              <p:cNvSpPr txBox="1">
                <a:spLocks noChangeArrowheads="1"/>
              </p:cNvSpPr>
              <p:nvPr/>
            </p:nvSpPr>
            <p:spPr bwMode="auto">
              <a:xfrm>
                <a:off x="3312" y="1733"/>
                <a:ext cx="31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3" tIns="45712" rIns="91423" bIns="45712">
                <a:spAutoFit/>
              </a:bodyPr>
              <a:lstStyle/>
              <a:p>
                <a:pPr defTabSz="647700">
                  <a:lnSpc>
                    <a:spcPct val="90000"/>
                  </a:lnSpc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d64</a:t>
                </a:r>
              </a:p>
              <a:p>
                <a:pPr defTabSz="647700">
                  <a:lnSpc>
                    <a:spcPct val="90000"/>
                  </a:lnSpc>
                </a:pPr>
                <a:r>
                  <a:rPr lang="en-US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0.8</a:t>
                </a:r>
              </a:p>
            </p:txBody>
          </p:sp>
          <p:sp>
            <p:nvSpPr>
              <p:cNvPr id="33819" name="Text Box 27"/>
              <p:cNvSpPr txBox="1">
                <a:spLocks noChangeArrowheads="1"/>
              </p:cNvSpPr>
              <p:nvPr/>
            </p:nvSpPr>
            <p:spPr bwMode="auto">
              <a:xfrm>
                <a:off x="3633" y="1733"/>
                <a:ext cx="31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3" tIns="45712" rIns="91423" bIns="45712">
                <a:spAutoFit/>
              </a:bodyPr>
              <a:lstStyle/>
              <a:p>
                <a:pPr defTabSz="647700">
                  <a:lnSpc>
                    <a:spcPct val="90000"/>
                  </a:lnSpc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d23</a:t>
                </a:r>
              </a:p>
              <a:p>
                <a:pPr defTabSz="647700">
                  <a:lnSpc>
                    <a:spcPct val="90000"/>
                  </a:lnSpc>
                </a:pPr>
                <a:r>
                  <a:rPr lang="en-US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0.8</a:t>
                </a:r>
              </a:p>
            </p:txBody>
          </p:sp>
          <p:sp>
            <p:nvSpPr>
              <p:cNvPr id="33820" name="Text Box 28"/>
              <p:cNvSpPr txBox="1">
                <a:spLocks noChangeArrowheads="1"/>
              </p:cNvSpPr>
              <p:nvPr/>
            </p:nvSpPr>
            <p:spPr bwMode="auto">
              <a:xfrm>
                <a:off x="3935" y="1731"/>
                <a:ext cx="315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23" tIns="45712" rIns="91423" bIns="45712">
                <a:spAutoFit/>
              </a:bodyPr>
              <a:lstStyle/>
              <a:p>
                <a:pPr defTabSz="647700">
                  <a:lnSpc>
                    <a:spcPct val="90000"/>
                  </a:lnSpc>
                </a:pPr>
                <a:r>
                  <a:rPr lang="en-US"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d10</a:t>
                </a:r>
              </a:p>
              <a:p>
                <a:pPr defTabSz="647700">
                  <a:lnSpc>
                    <a:spcPct val="90000"/>
                  </a:lnSpc>
                </a:pPr>
                <a:r>
                  <a:rPr lang="en-US" sz="1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0.7</a:t>
                </a:r>
              </a:p>
            </p:txBody>
          </p:sp>
          <p:sp>
            <p:nvSpPr>
              <p:cNvPr id="33852" name="Line 60"/>
              <p:cNvSpPr>
                <a:spLocks noChangeShapeType="1"/>
              </p:cNvSpPr>
              <p:nvPr/>
            </p:nvSpPr>
            <p:spPr bwMode="auto">
              <a:xfrm flipH="1">
                <a:off x="3604" y="1767"/>
                <a:ext cx="2" cy="2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53" name="Line 61"/>
              <p:cNvSpPr>
                <a:spLocks noChangeShapeType="1"/>
              </p:cNvSpPr>
              <p:nvPr/>
            </p:nvSpPr>
            <p:spPr bwMode="auto">
              <a:xfrm flipH="1">
                <a:off x="3922" y="1766"/>
                <a:ext cx="1" cy="2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54" name="Line 62"/>
              <p:cNvSpPr>
                <a:spLocks noChangeShapeType="1"/>
              </p:cNvSpPr>
              <p:nvPr/>
            </p:nvSpPr>
            <p:spPr bwMode="auto">
              <a:xfrm flipH="1">
                <a:off x="4239" y="1761"/>
                <a:ext cx="2" cy="2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55" name="Line 63"/>
              <p:cNvSpPr>
                <a:spLocks noChangeShapeType="1"/>
              </p:cNvSpPr>
              <p:nvPr/>
            </p:nvSpPr>
            <p:spPr bwMode="auto">
              <a:xfrm flipH="1">
                <a:off x="4557" y="1772"/>
                <a:ext cx="1" cy="2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56" name="Line 64"/>
              <p:cNvSpPr>
                <a:spLocks noChangeShapeType="1"/>
              </p:cNvSpPr>
              <p:nvPr/>
            </p:nvSpPr>
            <p:spPr bwMode="auto">
              <a:xfrm flipH="1">
                <a:off x="4892" y="1766"/>
                <a:ext cx="2" cy="2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2971" y="1706"/>
              <a:ext cx="2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eaLnBrk="0" hangingPunct="0"/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5172075" y="3138487"/>
            <a:ext cx="469900" cy="339725"/>
            <a:chOff x="2789" y="2704"/>
            <a:chExt cx="296" cy="214"/>
          </a:xfrm>
        </p:grpSpPr>
        <p:sp>
          <p:nvSpPr>
            <p:cNvPr id="33804" name="Oval 12"/>
            <p:cNvSpPr>
              <a:spLocks noChangeArrowheads="1"/>
            </p:cNvSpPr>
            <p:nvPr/>
          </p:nvSpPr>
          <p:spPr bwMode="auto">
            <a:xfrm>
              <a:off x="2802" y="2726"/>
              <a:ext cx="243" cy="163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31" name="Text Box 39"/>
            <p:cNvSpPr txBox="1">
              <a:spLocks noChangeArrowheads="1"/>
            </p:cNvSpPr>
            <p:nvPr/>
          </p:nvSpPr>
          <p:spPr bwMode="auto">
            <a:xfrm>
              <a:off x="2789" y="2704"/>
              <a:ext cx="29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0.9</a:t>
              </a:r>
            </a:p>
          </p:txBody>
        </p: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5137150" y="3889375"/>
            <a:ext cx="539750" cy="312737"/>
            <a:chOff x="3107" y="2008"/>
            <a:chExt cx="340" cy="197"/>
          </a:xfrm>
        </p:grpSpPr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149" y="2018"/>
              <a:ext cx="251" cy="16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39" name="Text Box 47"/>
            <p:cNvSpPr txBox="1">
              <a:spLocks noChangeArrowheads="1"/>
            </p:cNvSpPr>
            <p:nvPr/>
          </p:nvSpPr>
          <p:spPr bwMode="auto">
            <a:xfrm>
              <a:off x="3107" y="2008"/>
              <a:ext cx="3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0.72</a:t>
              </a:r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6623050" y="3883025"/>
            <a:ext cx="539750" cy="312737"/>
            <a:chOff x="3787" y="2008"/>
            <a:chExt cx="340" cy="197"/>
          </a:xfrm>
        </p:grpSpPr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834" y="2021"/>
              <a:ext cx="250" cy="161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42" name="Text Box 50"/>
            <p:cNvSpPr txBox="1">
              <a:spLocks noChangeArrowheads="1"/>
            </p:cNvSpPr>
            <p:nvPr/>
          </p:nvSpPr>
          <p:spPr bwMode="auto">
            <a:xfrm>
              <a:off x="3787" y="2008"/>
              <a:ext cx="3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0.18</a:t>
              </a:r>
            </a:p>
          </p:txBody>
        </p:sp>
      </p:grp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6073775" y="4672012"/>
            <a:ext cx="539750" cy="312738"/>
            <a:chOff x="4082" y="2553"/>
            <a:chExt cx="340" cy="197"/>
          </a:xfrm>
        </p:grpSpPr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4129" y="2568"/>
              <a:ext cx="252" cy="163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46" name="Text Box 54"/>
            <p:cNvSpPr txBox="1">
              <a:spLocks noChangeArrowheads="1"/>
            </p:cNvSpPr>
            <p:nvPr/>
          </p:nvSpPr>
          <p:spPr bwMode="auto">
            <a:xfrm>
              <a:off x="4082" y="2553"/>
              <a:ext cx="3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0.35</a:t>
              </a:r>
            </a:p>
          </p:txBody>
        </p:sp>
      </p:grp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5102225" y="4665662"/>
            <a:ext cx="539750" cy="312738"/>
            <a:chOff x="3130" y="2549"/>
            <a:chExt cx="340" cy="197"/>
          </a:xfrm>
        </p:grpSpPr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3182" y="2570"/>
              <a:ext cx="250" cy="161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44" name="Text Box 52"/>
            <p:cNvSpPr txBox="1">
              <a:spLocks noChangeArrowheads="1"/>
            </p:cNvSpPr>
            <p:nvPr/>
          </p:nvSpPr>
          <p:spPr bwMode="auto">
            <a:xfrm>
              <a:off x="3130" y="2549"/>
              <a:ext cx="3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3" tIns="45712" rIns="91423" bIns="45712">
              <a:spAutoFit/>
            </a:bodyPr>
            <a:lstStyle/>
            <a:p>
              <a:pPr defTabSz="647700">
                <a:lnSpc>
                  <a:spcPct val="90000"/>
                </a:lnSpc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0.45</a:t>
              </a:r>
            </a:p>
          </p:txBody>
        </p: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7178675" y="5311775"/>
            <a:ext cx="433388" cy="576262"/>
            <a:chOff x="4410" y="3221"/>
            <a:chExt cx="273" cy="363"/>
          </a:xfrm>
        </p:grpSpPr>
        <p:sp>
          <p:nvSpPr>
            <p:cNvPr id="33892" name="Line 100"/>
            <p:cNvSpPr>
              <a:spLocks noChangeShapeType="1"/>
            </p:cNvSpPr>
            <p:nvPr/>
          </p:nvSpPr>
          <p:spPr bwMode="auto">
            <a:xfrm>
              <a:off x="4410" y="3221"/>
              <a:ext cx="273" cy="3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93" name="Line 101"/>
            <p:cNvSpPr>
              <a:spLocks noChangeShapeType="1"/>
            </p:cNvSpPr>
            <p:nvPr/>
          </p:nvSpPr>
          <p:spPr bwMode="auto">
            <a:xfrm flipH="1">
              <a:off x="4410" y="3221"/>
              <a:ext cx="272" cy="3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894" name="AutoShape 102"/>
          <p:cNvCxnSpPr>
            <a:cxnSpLocks noChangeShapeType="1"/>
            <a:stCxn id="33848" idx="1"/>
            <a:endCxn id="33839" idx="0"/>
          </p:cNvCxnSpPr>
          <p:nvPr/>
        </p:nvCxnSpPr>
        <p:spPr bwMode="auto">
          <a:xfrm rot="10800000" flipV="1">
            <a:off x="5407025" y="3322637"/>
            <a:ext cx="1317625" cy="566738"/>
          </a:xfrm>
          <a:prstGeom prst="curvedConnector2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33895" name="AutoShape 103"/>
          <p:cNvCxnSpPr>
            <a:cxnSpLocks noChangeShapeType="1"/>
            <a:stCxn id="33842" idx="1"/>
            <a:endCxn id="33844" idx="0"/>
          </p:cNvCxnSpPr>
          <p:nvPr/>
        </p:nvCxnSpPr>
        <p:spPr bwMode="auto">
          <a:xfrm rot="10800000" flipV="1">
            <a:off x="5372100" y="4040187"/>
            <a:ext cx="1250950" cy="625475"/>
          </a:xfrm>
          <a:prstGeom prst="curvedConnector2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33896" name="AutoShape 104"/>
          <p:cNvCxnSpPr>
            <a:cxnSpLocks noChangeShapeType="1"/>
            <a:stCxn id="33846" idx="0"/>
            <a:endCxn id="33848" idx="3"/>
          </p:cNvCxnSpPr>
          <p:nvPr/>
        </p:nvCxnSpPr>
        <p:spPr bwMode="auto">
          <a:xfrm rot="16200000">
            <a:off x="6078537" y="3587750"/>
            <a:ext cx="1349375" cy="819150"/>
          </a:xfrm>
          <a:prstGeom prst="curvedConnector4">
            <a:avLst>
              <a:gd name="adj1" fmla="val 33995"/>
              <a:gd name="adj2" fmla="val 127907"/>
            </a:avLst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33897" name="AutoShape 105"/>
          <p:cNvSpPr>
            <a:spLocks noChangeArrowheads="1"/>
          </p:cNvSpPr>
          <p:nvPr/>
        </p:nvSpPr>
        <p:spPr bwMode="auto">
          <a:xfrm>
            <a:off x="179388" y="1111250"/>
            <a:ext cx="2144712" cy="887412"/>
          </a:xfrm>
          <a:prstGeom prst="can">
            <a:avLst>
              <a:gd name="adj" fmla="val 14245"/>
            </a:avLst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3" tIns="45712" rIns="91423" bIns="45712" anchor="ctr"/>
          <a:lstStyle/>
          <a:p>
            <a:pPr algn="ctr" eaLnBrk="0" hangingPunct="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Relevance feedback,</a:t>
            </a:r>
          </a:p>
          <a:p>
            <a:pPr algn="ctr" eaLnBrk="0" hangingPunct="0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hesaurus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lookups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01" name="AutoShape 109"/>
          <p:cNvSpPr>
            <a:spLocks noChangeArrowheads="1"/>
          </p:cNvSpPr>
          <p:nvPr/>
        </p:nvSpPr>
        <p:spPr bwMode="auto">
          <a:xfrm>
            <a:off x="2368550" y="2827337"/>
            <a:ext cx="463550" cy="571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03" name="AutoShape 111"/>
          <p:cNvSpPr>
            <a:spLocks noChangeArrowheads="1"/>
          </p:cNvSpPr>
          <p:nvPr/>
        </p:nvSpPr>
        <p:spPr bwMode="auto">
          <a:xfrm>
            <a:off x="3724275" y="990600"/>
            <a:ext cx="2071688" cy="917575"/>
          </a:xfrm>
          <a:prstGeom prst="can">
            <a:avLst>
              <a:gd name="adj" fmla="val 14245"/>
            </a:avLst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3" tIns="45712" rIns="91423" bIns="45712" anchor="ctr"/>
          <a:lstStyle/>
          <a:p>
            <a:pPr algn="ctr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Index list meta data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(e.g., histograms)</a:t>
            </a:r>
          </a:p>
        </p:txBody>
      </p:sp>
      <p:sp>
        <p:nvSpPr>
          <p:cNvPr id="33904" name="Line 112"/>
          <p:cNvSpPr>
            <a:spLocks noChangeShapeType="1"/>
          </p:cNvSpPr>
          <p:nvPr/>
        </p:nvSpPr>
        <p:spPr bwMode="auto">
          <a:xfrm>
            <a:off x="3717925" y="1846262"/>
            <a:ext cx="14859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05" name="Line 113"/>
          <p:cNvSpPr>
            <a:spLocks noChangeShapeType="1"/>
          </p:cNvSpPr>
          <p:nvPr/>
        </p:nvSpPr>
        <p:spPr bwMode="auto">
          <a:xfrm>
            <a:off x="3717925" y="1843087"/>
            <a:ext cx="1498600" cy="167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06" name="Line 114"/>
          <p:cNvSpPr>
            <a:spLocks noChangeShapeType="1"/>
          </p:cNvSpPr>
          <p:nvPr/>
        </p:nvSpPr>
        <p:spPr bwMode="auto">
          <a:xfrm>
            <a:off x="3721100" y="1827212"/>
            <a:ext cx="1485900" cy="247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08" name="Text Box 116"/>
          <p:cNvSpPr txBox="1">
            <a:spLocks noChangeArrowheads="1"/>
          </p:cNvSpPr>
          <p:nvPr/>
        </p:nvSpPr>
        <p:spPr bwMode="auto">
          <a:xfrm>
            <a:off x="152400" y="4168676"/>
            <a:ext cx="1905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Incremental-merge  operator iteratively 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called by top-level top-k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operator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Sorted Access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getNext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()”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descending order of combined score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,c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)*s(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924" name="Text Box 132"/>
          <p:cNvSpPr txBox="1">
            <a:spLocks noChangeArrowheads="1"/>
          </p:cNvSpPr>
          <p:nvPr/>
        </p:nvSpPr>
        <p:spPr bwMode="auto">
          <a:xfrm>
            <a:off x="8156575" y="5308600"/>
            <a:ext cx="539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>
            <a:spAutoFit/>
          </a:bodyPr>
          <a:lstStyle/>
          <a:p>
            <a:pPr defTabSz="647700">
              <a:lnSpc>
                <a:spcPct val="90000"/>
              </a:lnSpc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d88</a:t>
            </a:r>
          </a:p>
          <a:p>
            <a:pPr defTabSz="647700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</a:t>
            </a:r>
          </a:p>
        </p:txBody>
      </p:sp>
      <p:sp>
        <p:nvSpPr>
          <p:cNvPr id="33925" name="Line 133"/>
          <p:cNvSpPr>
            <a:spLocks noChangeShapeType="1"/>
          </p:cNvSpPr>
          <p:nvPr/>
        </p:nvSpPr>
        <p:spPr bwMode="auto">
          <a:xfrm>
            <a:off x="7292975" y="3309937"/>
            <a:ext cx="431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47" name="Text Box 155"/>
          <p:cNvSpPr txBox="1">
            <a:spLocks noChangeArrowheads="1"/>
          </p:cNvSpPr>
          <p:nvPr/>
        </p:nvSpPr>
        <p:spPr bwMode="auto">
          <a:xfrm>
            <a:off x="977900" y="2178050"/>
            <a:ext cx="207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Expansion terms</a:t>
            </a:r>
          </a:p>
        </p:txBody>
      </p:sp>
      <p:sp>
        <p:nvSpPr>
          <p:cNvPr id="33948" name="Text Box 156"/>
          <p:cNvSpPr txBox="1">
            <a:spLocks noChangeArrowheads="1"/>
          </p:cNvSpPr>
          <p:nvPr/>
        </p:nvSpPr>
        <p:spPr bwMode="auto">
          <a:xfrm>
            <a:off x="806450" y="3695700"/>
            <a:ext cx="218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Expansion similarities</a:t>
            </a:r>
          </a:p>
        </p:txBody>
      </p:sp>
      <p:sp>
        <p:nvSpPr>
          <p:cNvPr id="33949" name="Text Box 157"/>
          <p:cNvSpPr txBox="1">
            <a:spLocks noChangeArrowheads="1"/>
          </p:cNvSpPr>
          <p:nvPr/>
        </p:nvSpPr>
        <p:spPr bwMode="auto">
          <a:xfrm>
            <a:off x="4224338" y="1927225"/>
            <a:ext cx="207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Index list high scores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50" name="AutoShape 158"/>
          <p:cNvSpPr>
            <a:spLocks noChangeArrowheads="1"/>
          </p:cNvSpPr>
          <p:nvPr/>
        </p:nvSpPr>
        <p:spPr bwMode="auto">
          <a:xfrm rot="5400000">
            <a:off x="539750" y="2084387"/>
            <a:ext cx="463550" cy="571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1066800" y="28266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Correlation measures,</a:t>
            </a:r>
          </a:p>
          <a:p>
            <a:pPr algn="ctr" eaLnBrk="0" hangingPunct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co-occurrence statistics,</a:t>
            </a:r>
          </a:p>
          <a:p>
            <a:pPr algn="ctr" eaLnBrk="0" hangingPunct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ontological similarities,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-10668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19" name="Date Placeholder 1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3" name="Footer Placeholder 1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124" name="Group 134"/>
          <p:cNvGrpSpPr>
            <a:grpSpLocks/>
          </p:cNvGrpSpPr>
          <p:nvPr/>
        </p:nvGrpSpPr>
        <p:grpSpPr bwMode="auto">
          <a:xfrm>
            <a:off x="5438120" y="5312078"/>
            <a:ext cx="433388" cy="576262"/>
            <a:chOff x="3674" y="3223"/>
            <a:chExt cx="273" cy="363"/>
          </a:xfrm>
        </p:grpSpPr>
        <p:sp>
          <p:nvSpPr>
            <p:cNvPr id="125" name="Line 86"/>
            <p:cNvSpPr>
              <a:spLocks noChangeShapeType="1"/>
            </p:cNvSpPr>
            <p:nvPr/>
          </p:nvSpPr>
          <p:spPr bwMode="auto">
            <a:xfrm>
              <a:off x="3674" y="3223"/>
              <a:ext cx="273" cy="3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Line 87"/>
            <p:cNvSpPr>
              <a:spLocks noChangeShapeType="1"/>
            </p:cNvSpPr>
            <p:nvPr/>
          </p:nvSpPr>
          <p:spPr bwMode="auto">
            <a:xfrm flipH="1">
              <a:off x="3674" y="3223"/>
              <a:ext cx="272" cy="36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12" grpId="0" animBg="1"/>
      <p:bldP spid="33823" grpId="0" animBg="1"/>
      <p:bldP spid="33837" grpId="0" animBg="1"/>
      <p:bldP spid="33840" grpId="0" animBg="1"/>
      <p:bldP spid="33862" grpId="0" animBg="1"/>
      <p:bldP spid="33865" grpId="0"/>
      <p:bldP spid="33866" grpId="0"/>
      <p:bldP spid="33868" grpId="0"/>
      <p:bldP spid="33869" grpId="0"/>
      <p:bldP spid="33870" grpId="0"/>
      <p:bldP spid="33871" grpId="0"/>
      <p:bldP spid="33872" grpId="0"/>
      <p:bldP spid="33873" grpId="0"/>
      <p:bldP spid="33876" grpId="0"/>
      <p:bldP spid="33877" grpId="0" animBg="1"/>
      <p:bldP spid="33901" grpId="0" animBg="1"/>
      <p:bldP spid="33904" grpId="0" animBg="1"/>
      <p:bldP spid="33905" grpId="0" animBg="1"/>
      <p:bldP spid="33906" grpId="0" animBg="1"/>
      <p:bldP spid="33908" grpId="0" animBg="1"/>
      <p:bldP spid="33924" grpId="0"/>
      <p:bldP spid="33925" grpId="0" animBg="1"/>
      <p:bldP spid="33947" grpId="0"/>
      <p:bldP spid="33948" grpId="0"/>
      <p:bldP spid="33949" grpId="0"/>
      <p:bldP spid="339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250825" y="1009471"/>
            <a:ext cx="81812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Setting: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Score-ordered lists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dynamically produced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by Internet sources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24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Some sources restricted to RA lookups only (no sorted lists).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250825" y="2152471"/>
            <a:ext cx="74254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Example: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Preference search for hotel based 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distance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rating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mapquest.com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hotelbooking.com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tripadvisor.com</a:t>
            </a:r>
            <a:endParaRPr lang="en-US" sz="24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6714" name="Text Box 10"/>
          <p:cNvSpPr txBox="1">
            <a:spLocks noChangeArrowheads="1"/>
          </p:cNvSpPr>
          <p:nvPr/>
        </p:nvSpPr>
        <p:spPr bwMode="auto">
          <a:xfrm>
            <a:off x="250825" y="3352800"/>
            <a:ext cx="747031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Goal: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scheduling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(parallel) access to restricted sources: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SA-sources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RA-sources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universal sources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	with different costs for SA and RA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250825" y="4724400"/>
            <a:ext cx="71070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Method (basic idea):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Scan all SA-sources in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 each step: choose next SA-source or </a:t>
            </a:r>
          </a:p>
          <a:p>
            <a:pPr lvl="2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perform RA on RA-source or universal source </a:t>
            </a:r>
          </a:p>
          <a:p>
            <a:pPr lvl="2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with best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benefit/cost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contribution.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Top-k Queries on Internet Sources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[Marian et al.: TODS’04]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179388" y="1150203"/>
            <a:ext cx="8270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Extend TA/NRA/etc. to ranked query results from structured data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(improve over baseline: evaluate query, then sort):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508414" y="2105561"/>
            <a:ext cx="60019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R.Name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C.Theater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C.Movie</a:t>
            </a:r>
            <a:endParaRPr lang="en-US" sz="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RestaurantsGuide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CinemasProgram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R.City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C.City</a:t>
            </a:r>
            <a:endParaRPr lang="en-US" sz="20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Order By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R.Quality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R.Price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C.Rating</a:t>
            </a:r>
            <a:r>
              <a:rPr lang="en-US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Desc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Limit 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0" name="Rectangle 12"/>
          <p:cNvSpPr>
            <a:spLocks noChangeArrowheads="1"/>
          </p:cNvSpPr>
          <p:nvPr/>
        </p:nvSpPr>
        <p:spPr bwMode="auto">
          <a:xfrm>
            <a:off x="147638" y="4175125"/>
            <a:ext cx="4392612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152400" y="4591050"/>
            <a:ext cx="44566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BlueDragon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Chinese  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        €15    SB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Haiku             Japanese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     €30    SB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Mahatma       Indian     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        €20    IGB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Mescal           Mexican 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           €10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IGB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BigSchwenk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German  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        €25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SLS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147638" y="4148138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 flipH="1">
            <a:off x="147638" y="41481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4" name="Line 16"/>
          <p:cNvSpPr>
            <a:spLocks noChangeShapeType="1"/>
          </p:cNvSpPr>
          <p:nvPr/>
        </p:nvSpPr>
        <p:spPr bwMode="auto">
          <a:xfrm flipV="1">
            <a:off x="147638" y="4508500"/>
            <a:ext cx="4392612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5" name="Text Box 17"/>
          <p:cNvSpPr txBox="1">
            <a:spLocks noChangeArrowheads="1"/>
          </p:cNvSpPr>
          <p:nvPr/>
        </p:nvSpPr>
        <p:spPr bwMode="auto">
          <a:xfrm>
            <a:off x="160338" y="4175125"/>
            <a:ext cx="4716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Name             Type          Quality   Price  City</a:t>
            </a:r>
            <a:endParaRPr lang="en-US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H="1">
            <a:off x="4540250" y="4148138"/>
            <a:ext cx="1588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 flipH="1">
            <a:off x="1444625" y="4148138"/>
            <a:ext cx="1588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 flipH="1">
            <a:off x="2452688" y="4148138"/>
            <a:ext cx="1587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49" name="Line 21"/>
          <p:cNvSpPr>
            <a:spLocks noChangeShapeType="1"/>
          </p:cNvSpPr>
          <p:nvPr/>
        </p:nvSpPr>
        <p:spPr bwMode="auto">
          <a:xfrm flipH="1">
            <a:off x="3389313" y="4148138"/>
            <a:ext cx="1587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76200" y="3716338"/>
            <a:ext cx="2393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RestaurantsGuide</a:t>
            </a: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1" name="Line 23"/>
          <p:cNvSpPr>
            <a:spLocks noChangeShapeType="1"/>
          </p:cNvSpPr>
          <p:nvPr/>
        </p:nvSpPr>
        <p:spPr bwMode="auto">
          <a:xfrm flipH="1">
            <a:off x="3963988" y="4148138"/>
            <a:ext cx="1587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2" name="Rectangle 24"/>
          <p:cNvSpPr>
            <a:spLocks noChangeArrowheads="1"/>
          </p:cNvSpPr>
          <p:nvPr/>
        </p:nvSpPr>
        <p:spPr bwMode="auto">
          <a:xfrm>
            <a:off x="4859338" y="4151313"/>
            <a:ext cx="3960812" cy="191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4859338" y="4567238"/>
            <a:ext cx="3942105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BlueSmoke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Tombstone    7.5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        SB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Oscar‘s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Hero             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8.2        SB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Holly‘s 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Die Hard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       6.6        SB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GoodNight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Seven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ZapfDingbats" pitchFamily="82" charset="2"/>
              </a:rPr>
              <a:t>            7.7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IGB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BigHits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Godfather      9.1       IGB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...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4" name="Line 26"/>
          <p:cNvSpPr>
            <a:spLocks noChangeShapeType="1"/>
          </p:cNvSpPr>
          <p:nvPr/>
        </p:nvSpPr>
        <p:spPr bwMode="auto">
          <a:xfrm>
            <a:off x="4859338" y="4151313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5" name="Line 27"/>
          <p:cNvSpPr>
            <a:spLocks noChangeShapeType="1"/>
          </p:cNvSpPr>
          <p:nvPr/>
        </p:nvSpPr>
        <p:spPr bwMode="auto">
          <a:xfrm flipH="1">
            <a:off x="4859338" y="4151312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6" name="Line 28"/>
          <p:cNvSpPr>
            <a:spLocks noChangeShapeType="1"/>
          </p:cNvSpPr>
          <p:nvPr/>
        </p:nvSpPr>
        <p:spPr bwMode="auto">
          <a:xfrm>
            <a:off x="4859338" y="4492625"/>
            <a:ext cx="396081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7" name="Text Box 29"/>
          <p:cNvSpPr txBox="1">
            <a:spLocks noChangeArrowheads="1"/>
          </p:cNvSpPr>
          <p:nvPr/>
        </p:nvSpPr>
        <p:spPr bwMode="auto">
          <a:xfrm>
            <a:off x="4859338" y="4191000"/>
            <a:ext cx="4716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Theater          Movie          Rating   City</a:t>
            </a:r>
            <a:endParaRPr lang="en-US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8" name="Line 30"/>
          <p:cNvSpPr>
            <a:spLocks noChangeShapeType="1"/>
          </p:cNvSpPr>
          <p:nvPr/>
        </p:nvSpPr>
        <p:spPr bwMode="auto">
          <a:xfrm flipH="1">
            <a:off x="8820150" y="4151313"/>
            <a:ext cx="1588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59" name="Line 31"/>
          <p:cNvSpPr>
            <a:spLocks noChangeShapeType="1"/>
          </p:cNvSpPr>
          <p:nvPr/>
        </p:nvSpPr>
        <p:spPr bwMode="auto">
          <a:xfrm flipH="1">
            <a:off x="6156325" y="4124325"/>
            <a:ext cx="1588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60" name="Line 32"/>
          <p:cNvSpPr>
            <a:spLocks noChangeShapeType="1"/>
          </p:cNvSpPr>
          <p:nvPr/>
        </p:nvSpPr>
        <p:spPr bwMode="auto">
          <a:xfrm flipH="1">
            <a:off x="7308850" y="4151313"/>
            <a:ext cx="1588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61" name="Line 33"/>
          <p:cNvSpPr>
            <a:spLocks noChangeShapeType="1"/>
          </p:cNvSpPr>
          <p:nvPr/>
        </p:nvSpPr>
        <p:spPr bwMode="auto">
          <a:xfrm flipH="1">
            <a:off x="8101013" y="4151312"/>
            <a:ext cx="1587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7762" name="Text Box 34"/>
          <p:cNvSpPr txBox="1">
            <a:spLocks noChangeArrowheads="1"/>
          </p:cNvSpPr>
          <p:nvPr/>
        </p:nvSpPr>
        <p:spPr bwMode="auto">
          <a:xfrm>
            <a:off x="4787900" y="3692525"/>
            <a:ext cx="2308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CinemasProgram</a:t>
            </a:r>
            <a:endParaRPr lang="en-US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>
              <a:lnSpc>
                <a:spcPct val="90000"/>
              </a:lnSpc>
            </a:pPr>
            <a:r>
              <a:rPr lang="en-US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Top-k Rank-Joins on Structured Data</a:t>
            </a:r>
          </a:p>
          <a:p>
            <a:pPr>
              <a:lnSpc>
                <a:spcPct val="90000"/>
              </a:lnSpc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Ilyas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et al. 2008]</a:t>
            </a:r>
          </a:p>
          <a:p>
            <a:pPr>
              <a:lnSpc>
                <a:spcPct val="90000"/>
              </a:lnSpc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Open Source Search Engines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685800"/>
            <a:ext cx="8839200" cy="54102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Lucene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http://lucene.apache.org/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currently most commonly used open-source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engine for 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Java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implementation, easy to extend, e.g., by custom ranking functions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Supports multiple document fields and (flat) XML documents </a:t>
            </a:r>
            <a:r>
              <a:rPr lang="en-US" dirty="0" smtClean="0">
                <a:latin typeface="Times"/>
                <a:cs typeface="Times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SLOR 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officially by Wikipedia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http://www.lemurproject.org/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Academic IR system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by CMU &amp; U Mass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C++ implementation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Built-in support for many common IR extensions such as relevance feedback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Wumpus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http://www.wumpus-search.org/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Academic IR system by University of Waterloo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a-priori documents but arbitrary parts of the corpus as retrieval units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Supports probabilistic IR (BM25), language models, etc. for ranking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PF/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Tijah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http://dbappl.cs.utwente.nl/pftijah/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XML-IR system developed at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Twente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efficient column-store DBMS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MonetDB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native C) as storage backend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939567" y="3721894"/>
            <a:ext cx="811279" cy="57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026688" y="2567415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26688" y="2570544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026688" y="2567795"/>
            <a:ext cx="811279" cy="5701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52446" y="1427543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852446" y="1424794"/>
            <a:ext cx="811279" cy="5701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53967" y="1996909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939567" y="1427543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39567" y="1432106"/>
            <a:ext cx="811279" cy="595879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852446" y="1994920"/>
            <a:ext cx="811279" cy="595879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53967" y="2567795"/>
            <a:ext cx="811279" cy="580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39567" y="2567795"/>
            <a:ext cx="811279" cy="5778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39567" y="1997289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026688" y="1996909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025167" y="1427163"/>
            <a:ext cx="811279" cy="570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25167" y="3150394"/>
            <a:ext cx="811279" cy="56912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1616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Buckley’85 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[Buckley &amp; </a:t>
            </a:r>
            <a:r>
              <a:rPr lang="en-US" sz="2200" dirty="0" err="1" smtClean="0">
                <a:solidFill>
                  <a:schemeClr val="tx1"/>
                </a:solidFill>
              </a:rPr>
              <a:t>Lewit</a:t>
            </a:r>
            <a:r>
              <a:rPr lang="en-US" sz="2200" dirty="0" smtClean="0">
                <a:solidFill>
                  <a:schemeClr val="tx1"/>
                </a:solidFill>
              </a:rPr>
              <a:t>: SIGIR’85]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322" y="1295400"/>
            <a:ext cx="3810000" cy="518160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Incrementally scan lists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in round-robin fashion.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For each access, aggregate local score to corresponding document’s global score.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The sum of local scores at the current scan positions is an </a:t>
            </a:r>
            <a:r>
              <a:rPr lang="en-US" sz="2000" b="1" i="1" dirty="0" smtClean="0"/>
              <a:t>upper bound </a:t>
            </a:r>
            <a:r>
              <a:rPr lang="en-US" sz="2000" dirty="0" smtClean="0"/>
              <a:t>for all unseen documents (“virtual doc”).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Stop if this upper bound is less  than current k-</a:t>
            </a:r>
            <a:r>
              <a:rPr lang="en-US" sz="2000" dirty="0" err="1" smtClean="0"/>
              <a:t>th</a:t>
            </a:r>
            <a:r>
              <a:rPr lang="en-US" sz="2000" dirty="0" smtClean="0"/>
              <a:t> best document’s partial score.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916822" y="2916824"/>
            <a:ext cx="3886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lists sorted by </a:t>
            </a:r>
            <a:r>
              <a:rPr lang="en-US" altLang="ko-KR" sz="1600" b="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desc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. local score (e.g., </a:t>
            </a:r>
            <a:r>
              <a:rPr lang="en-US" altLang="ko-KR" sz="1600" b="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tf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*</a:t>
            </a:r>
            <a:r>
              <a:rPr lang="en-US" altLang="ko-KR" sz="1600" b="0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idf</a:t>
            </a:r>
            <a:r>
              <a:rPr lang="en-US" altLang="ko-KR" sz="1600" b="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)</a:t>
            </a:r>
            <a:endParaRPr lang="en-US" altLang="ko-KR" sz="1600" b="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4735096" y="1405354"/>
            <a:ext cx="0" cy="37000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2023646" y="1427163"/>
          <a:ext cx="812800" cy="39064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0.4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…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1981200" y="1066803"/>
            <a:ext cx="2667000" cy="384175"/>
            <a:chOff x="432" y="1008"/>
            <a:chExt cx="1680" cy="242"/>
          </a:xfrm>
        </p:grpSpPr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2" y="1008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b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</a:t>
              </a:r>
              <a:r>
                <a:rPr lang="en-US" altLang="ko-KR" b="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</a:t>
              </a:r>
              <a:r>
                <a:rPr lang="en-US" altLang="ko-KR" b="0" baseline="-25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1</a:t>
              </a:r>
              <a:endParaRPr lang="en-US" altLang="ko-KR" b="0" baseline="-25000" dirty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960" y="1015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b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</a:t>
              </a:r>
              <a:r>
                <a:rPr lang="en-US" altLang="ko-KR" b="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</a:t>
              </a:r>
              <a:r>
                <a:rPr lang="en-US" altLang="ko-KR" b="0" baseline="-25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2</a:t>
              </a:r>
              <a:endParaRPr lang="en-US" altLang="ko-KR" b="0" baseline="-25000" dirty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1584" y="1017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b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List </a:t>
              </a:r>
              <a:r>
                <a:rPr lang="en-US" altLang="ko-KR" b="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L</a:t>
              </a:r>
              <a:r>
                <a:rPr lang="en-US" altLang="ko-KR" b="0" baseline="-25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3</a:t>
              </a:r>
              <a:endParaRPr lang="en-US" altLang="ko-KR" b="0" baseline="-25000" dirty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</p:grpSp>
      <p:graphicFrame>
        <p:nvGraphicFramePr>
          <p:cNvPr id="14" name="Group 5"/>
          <p:cNvGraphicFramePr>
            <a:graphicFrameLocks noGrp="1"/>
          </p:cNvGraphicFramePr>
          <p:nvPr/>
        </p:nvGraphicFramePr>
        <p:xfrm>
          <a:off x="2938046" y="1427543"/>
          <a:ext cx="812800" cy="39064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0.6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0.5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…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5"/>
          <p:cNvGraphicFramePr>
            <a:graphicFrameLocks noGrp="1"/>
          </p:cNvGraphicFramePr>
          <p:nvPr/>
        </p:nvGraphicFramePr>
        <p:xfrm>
          <a:off x="3852446" y="1427543"/>
          <a:ext cx="812800" cy="39064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12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0.9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0.7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0.3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0.2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doc 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0.1</a:t>
                      </a: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…</a:t>
                      </a: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45720" marR="45720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3279" y="1357318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Top-1:  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83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Upper: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virt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2.2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945489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Top-1:  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1.4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Upper: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virt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2563597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Top-1:  d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1.4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Upper: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virt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3279" y="2002634"/>
            <a:ext cx="1720367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800" y="2574132"/>
            <a:ext cx="1720367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December 6, 2011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" y="5257800"/>
            <a:ext cx="886172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this is a simplified version of Buckley’s original algorithm, which  considers an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upper bound for the actual (k+1)-ranked document instead of the virtual document.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this (k+1)-ranked document is computed properly (e.g., all candidates are kept and updated in a queue), then this is the first correct top-k algorithm based on sequential data access proposed in the literature!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9" grpId="0" animBg="1"/>
      <p:bldP spid="54" grpId="0" animBg="1"/>
      <p:bldP spid="55" grpId="0" animBg="1"/>
      <p:bldP spid="43" grpId="0" animBg="1"/>
      <p:bldP spid="52" grpId="0" animBg="1"/>
      <p:bldP spid="44" grpId="0" animBg="1"/>
      <p:bldP spid="42" grpId="0" animBg="1"/>
      <p:bldP spid="51" grpId="0" animBg="1"/>
      <p:bldP spid="50" grpId="0" animBg="1"/>
      <p:bldP spid="47" grpId="0" animBg="1"/>
      <p:bldP spid="48" grpId="0" animBg="1"/>
      <p:bldP spid="45" grpId="0" animBg="1"/>
      <p:bldP spid="46" grpId="0" animBg="1"/>
      <p:bldP spid="41" grpId="0" animBg="1"/>
      <p:bldP spid="39" grpId="0" animBg="1"/>
      <p:bldP spid="7" grpId="0"/>
      <p:bldP spid="8" grpId="0" animBg="1"/>
      <p:bldP spid="20" grpId="0"/>
      <p:bldP spid="21" grpId="0"/>
      <p:bldP spid="22" grpId="0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Literature for Chapters V.3</a:t>
            </a:r>
            <a:endParaRPr lang="en-US" dirty="0"/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145334" y="920788"/>
            <a:ext cx="8423396" cy="53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Fast top-k search: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Buckley, A. F.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Lewit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Optimization of Inverted Vector Searches. SIGIR 1985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Moffat, J.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Zobel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Self-Indexing Inverted Files for Fast Text Retrieval, TOIS 1996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X. Long, T.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Optimized Query Execution in Large Search 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Engines with Global Page Ordering, VLDB 2003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Güntzer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W.-T.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Werner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Kießling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Optimizing Multi-Feature 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Queries for Image Databases. VLDB 2000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Güntzer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W.-T.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Balke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Kießling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Towards Efficient Multi-Feature 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Queries in Heterogeneous Environments. ITCC 2001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R. Fagin, A.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Lotem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Naor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Optimal Aggregation Algorithms for Middleware, 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Journal of Computer and System Sciences 2003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I.F.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Ilyas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Beskales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M.A.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Soliman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A Survey of Top-k Query Processing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Techniques in Relational Database Systems, ACM Comp. Surveys 40(4), 2008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Marian, N. Bruno, L.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Gravano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Evaluating Top-k Queries over Web-accessible 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Databases. TODS 2004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Theobald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Schenkel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Top-k Query Processing with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Probabilistic Guarantees, VLDB 2004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Theobald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Ralf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Schenkel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Gerhard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Efficient and self-tuning 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incremental query expansion for top-k query processing. SIGIR 2005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Bast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Majumdar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R.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Schenkel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Theobald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IO-Top-k: Index-access Optimized Top-k Query Processing. VLDB 2006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76200" y="2451485"/>
            <a:ext cx="8458200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ct val="6000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Construct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representation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d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Set/bag of terms or N-grams (called “Shingles” when using N-grams at word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level), set of links, link anchors, set of query terms that led to clicking d, etc.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Define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similarity measure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Set overlap, Dice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Jaccard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coeff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Cosine, Hamming, etc.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Deduplication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For corpus of n documents: efficiently estimate pair-wise similarities over  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carefully designed index structures.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→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Sorting- and indexing-based approaches: O(n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runtime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/>
                <a:cs typeface="Times"/>
              </a:rPr>
              <a:t> →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Similarity hashing (Min-Hashing &amp; LSH): O(n) runtime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V.4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Efficient Similarity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Search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914400"/>
            <a:ext cx="6435993" cy="18651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ct val="600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Given a document d: find all similar documents d’ </a:t>
            </a:r>
          </a:p>
          <a:p>
            <a:pPr algn="ctr">
              <a:lnSpc>
                <a:spcPct val="120000"/>
              </a:lnSpc>
              <a:spcAft>
                <a:spcPct val="600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(i.e., either exact or near duplicates) </a:t>
            </a:r>
          </a:p>
          <a:p>
            <a:pPr algn="ctr">
              <a:lnSpc>
                <a:spcPct val="120000"/>
              </a:lnSpc>
              <a:spcAft>
                <a:spcPct val="600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(d, d’) ≥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rtin\Desktop\SpotSigs-SigIR08\obama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6553200" cy="29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2819400"/>
            <a:ext cx="4267200" cy="838200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Users\Martin\Desktop\SpotSigs-SigIR08\obama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0"/>
            <a:ext cx="6553200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09800" y="5486400"/>
            <a:ext cx="3200400" cy="609600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6096000"/>
            <a:ext cx="4114800" cy="457200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Example: Near-Duplicate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News Articles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Example: Near-Duplicate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Stock Articles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3" descr="C:\Users\Martin\Desktop\SpotSigs-SigIR08\nasdaq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56388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524000" y="2971800"/>
            <a:ext cx="2209800" cy="1371600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971800"/>
            <a:ext cx="5638800" cy="36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495800" y="5105400"/>
            <a:ext cx="2209800" cy="1371600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SpotSigs</a:t>
            </a:r>
            <a:r>
              <a:rPr lang="en-US" dirty="0" smtClean="0"/>
              <a:t> Algorithm: </a:t>
            </a:r>
            <a:r>
              <a:rPr lang="en-US" i="1" dirty="0" smtClean="0"/>
              <a:t>Divide &amp; Conquer</a:t>
            </a:r>
            <a:br>
              <a:rPr lang="en-US" i="1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</a:t>
            </a:r>
            <a:r>
              <a:rPr lang="en-US" sz="2200" dirty="0" err="1" smtClean="0">
                <a:solidFill>
                  <a:schemeClr val="tx1"/>
                </a:solidFill>
              </a:rPr>
              <a:t>Theobald</a:t>
            </a:r>
            <a:r>
              <a:rPr lang="en-US" sz="2200" dirty="0" smtClean="0">
                <a:solidFill>
                  <a:schemeClr val="tx1"/>
                </a:solidFill>
              </a:rPr>
              <a:t> et al.: SIGIR’08]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1) Pick a specific similarity measure: </a:t>
            </a:r>
            <a:r>
              <a:rPr lang="en-US" sz="2400" dirty="0" err="1" smtClean="0"/>
              <a:t>Jaccard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2) Develop an upper bound for the similarity of two documents based on a simple property: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Times"/>
                <a:cs typeface="Times"/>
              </a:rPr>
              <a:t>→ Check difference in cardinality of s</a:t>
            </a:r>
            <a:r>
              <a:rPr lang="en-US" sz="2400" dirty="0" smtClean="0"/>
              <a:t>ignature sets |A|, |B|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3) Partition the collection into near-duplicate candidates based on this bound.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4) For each document: process only the relevant partitions and prune partitions as early as possible.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33562"/>
            <a:ext cx="3679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352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Consider </a:t>
            </a:r>
            <a:r>
              <a:rPr lang="en-US" sz="2800" dirty="0" err="1" smtClean="0"/>
              <a:t>Jaccard</a:t>
            </a:r>
            <a:r>
              <a:rPr lang="en-US" sz="2800" dirty="0" smtClean="0"/>
              <a:t> similarity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Generic upper bound for </a:t>
            </a:r>
            <a:r>
              <a:rPr lang="en-US" sz="2800" dirty="0" err="1" smtClean="0"/>
              <a:t>Jaccard</a:t>
            </a:r>
            <a:r>
              <a:rPr lang="en-US" sz="2800" dirty="0" smtClean="0"/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en-US" sz="2800" i="1" dirty="0" smtClean="0"/>
          </a:p>
          <a:p>
            <a:pPr fontAlgn="auto">
              <a:spcAft>
                <a:spcPts val="0"/>
              </a:spcAft>
              <a:defRPr/>
            </a:pPr>
            <a:endParaRPr lang="en-US" sz="28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29200"/>
            <a:ext cx="77724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not compare any two signature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sets A, B with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|A|/|B| &lt; </a:t>
            </a:r>
            <a:r>
              <a:rPr lang="en-US" sz="2800" i="1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τ     </a:t>
            </a:r>
            <a:r>
              <a:rPr lang="en-US" sz="24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or equivalently:      </a:t>
            </a:r>
            <a:r>
              <a:rPr lang="en-US" sz="2800" i="1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|B|-|A| &gt; (</a:t>
            </a:r>
            <a:r>
              <a:rPr lang="en-US" sz="2800" i="1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1-τ) </a:t>
            </a:r>
            <a:r>
              <a:rPr lang="en-US" sz="2800" i="1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|B</a:t>
            </a:r>
            <a:r>
              <a:rPr lang="en-US" sz="2800" i="1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|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1833563"/>
            <a:ext cx="36798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4079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037013"/>
            <a:ext cx="21463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9063" y="4094163"/>
            <a:ext cx="3550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(assuming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|B|≥|A|, w.l.o.g.)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971800"/>
            <a:ext cx="29067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3568700"/>
            <a:ext cx="29575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rot="10800000" flipV="1">
            <a:off x="4964113" y="3133725"/>
            <a:ext cx="446087" cy="142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953000" y="3581400"/>
            <a:ext cx="471488" cy="1460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2"/>
          <p:cNvSpPr txBox="1">
            <a:spLocks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Upper bound for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Jaccard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Similarity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10387" y="1981202"/>
          <a:ext cx="7162800" cy="281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07113" y="4023351"/>
            <a:ext cx="1029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#N-grams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per doc</a:t>
            </a:r>
          </a:p>
        </p:txBody>
      </p:sp>
      <p:sp>
        <p:nvSpPr>
          <p:cNvPr id="6" name="Curved Left Arrow 5"/>
          <p:cNvSpPr/>
          <p:nvPr/>
        </p:nvSpPr>
        <p:spPr>
          <a:xfrm rot="16472252">
            <a:off x="2743200" y="2676526"/>
            <a:ext cx="457200" cy="914400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800600"/>
            <a:ext cx="8229600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SpotSigs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Algorithm: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Index each partition S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using an inverted index over N-grams.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Deduplicate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entire set of potential matches in one scan of the inverted index for S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neighboring index for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813964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Given a similarity threshold </a:t>
            </a:r>
            <a:r>
              <a:rPr lang="el-GR" sz="2000" i="1" dirty="0" smtClean="0">
                <a:ea typeface="PMingLiU"/>
              </a:rPr>
              <a:t>τ</a:t>
            </a:r>
            <a:r>
              <a:rPr lang="en-US" sz="2000" dirty="0" smtClean="0">
                <a:ea typeface="PMingLiU"/>
              </a:rPr>
              <a:t>, partition the documents </a:t>
            </a:r>
            <a:r>
              <a:rPr lang="en-US" sz="2000" dirty="0" smtClean="0"/>
              <a:t>(based on their</a:t>
            </a:r>
          </a:p>
          <a:p>
            <a:pPr>
              <a:buNone/>
            </a:pPr>
            <a:r>
              <a:rPr lang="en-US" sz="2000" dirty="0" smtClean="0"/>
              <a:t>signature set cardinality) into partitions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,…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, such that: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2060"/>
                </a:solidFill>
              </a:rPr>
              <a:t>Any potentially similar pair is within the same or at most two subsequent partitions (</a:t>
            </a:r>
            <a:r>
              <a:rPr lang="en-US" sz="2000" dirty="0" smtClean="0">
                <a:solidFill>
                  <a:srgbClr val="002060"/>
                </a:solidFill>
                <a:latin typeface="Times"/>
                <a:cs typeface="Times"/>
              </a:rPr>
              <a:t>→ </a:t>
            </a:r>
            <a:r>
              <a:rPr lang="en-US" sz="2000" dirty="0" smtClean="0">
                <a:solidFill>
                  <a:srgbClr val="002060"/>
                </a:solidFill>
              </a:rPr>
              <a:t>no false negatives), and 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2060"/>
                </a:solidFill>
              </a:rPr>
              <a:t>no non-similar pair is within the same partition (</a:t>
            </a:r>
            <a:r>
              <a:rPr lang="en-US" sz="2000" dirty="0" smtClean="0">
                <a:solidFill>
                  <a:srgbClr val="002060"/>
                </a:solidFill>
                <a:latin typeface="Times"/>
                <a:cs typeface="Times"/>
              </a:rPr>
              <a:t>→ </a:t>
            </a:r>
            <a:r>
              <a:rPr lang="en-US" sz="2000" dirty="0" smtClean="0">
                <a:solidFill>
                  <a:srgbClr val="002060"/>
                </a:solidFill>
              </a:rPr>
              <a:t>no false positives </a:t>
            </a:r>
            <a:r>
              <a:rPr lang="en-US" sz="2000" dirty="0" err="1" smtClean="0">
                <a:solidFill>
                  <a:srgbClr val="002060"/>
                </a:solidFill>
              </a:rPr>
              <a:t>w.r.t</a:t>
            </a:r>
            <a:r>
              <a:rPr lang="en-US" sz="2000" dirty="0" smtClean="0">
                <a:solidFill>
                  <a:srgbClr val="002060"/>
                </a:solidFill>
              </a:rPr>
              <a:t>. signature cardinality).</a:t>
            </a:r>
          </a:p>
        </p:txBody>
      </p:sp>
      <p:sp>
        <p:nvSpPr>
          <p:cNvPr id="9" name="Curved Left Arrow 8"/>
          <p:cNvSpPr/>
          <p:nvPr/>
        </p:nvSpPr>
        <p:spPr>
          <a:xfrm rot="16472252">
            <a:off x="3017838" y="2438401"/>
            <a:ext cx="457200" cy="1431925"/>
          </a:xfrm>
          <a:prstGeom prst="curvedLeftArrow">
            <a:avLst/>
          </a:prstGeom>
          <a:solidFill>
            <a:srgbClr val="FF000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66975" y="3524251"/>
            <a:ext cx="450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48000" y="3524251"/>
            <a:ext cx="450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j</a:t>
            </a:r>
            <a:endParaRPr lang="en-US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2617789"/>
            <a:ext cx="3898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3567113" y="3351214"/>
            <a:ext cx="4041775" cy="81280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1400" y="3362326"/>
            <a:ext cx="4021138" cy="79533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216025" y="3336926"/>
            <a:ext cx="1123950" cy="827088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6025" y="3322639"/>
            <a:ext cx="1109663" cy="84931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2"/>
          <p:cNvSpPr txBox="1">
            <a:spLocks/>
          </p:cNvSpPr>
          <p:nvPr/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Partitioning the Collection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  <p:bldP spid="16" grpId="0"/>
      <p:bldP spid="17" grpId="0"/>
      <p:bldP spid="18" grpId="0"/>
      <p:bldP spid="18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1075759" y="4682509"/>
            <a:ext cx="2303463" cy="360363"/>
            <a:chOff x="522" y="754"/>
            <a:chExt cx="1089" cy="2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522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703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885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1066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1248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1429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1078133" y="5823127"/>
            <a:ext cx="2303463" cy="360363"/>
            <a:chOff x="522" y="754"/>
            <a:chExt cx="1089" cy="2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522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703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885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35"/>
            <p:cNvSpPr>
              <a:spLocks noChangeArrowheads="1"/>
            </p:cNvSpPr>
            <p:nvPr/>
          </p:nvSpPr>
          <p:spPr bwMode="auto">
            <a:xfrm>
              <a:off x="1066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248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37"/>
            <p:cNvSpPr>
              <a:spLocks noChangeArrowheads="1"/>
            </p:cNvSpPr>
            <p:nvPr/>
          </p:nvSpPr>
          <p:spPr bwMode="auto">
            <a:xfrm>
              <a:off x="1429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" y="1066800"/>
            <a:ext cx="86868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approximations based on overlapping N-grams (e.g.,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shingles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statistical estimators: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Min-wise independent permutations / Min-Hash method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Compute min((D)), min((D’)) for random permutations 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of N-gram sets D and D’ of docs d and d’ and check whether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min((D)) = min((D’)).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152400"/>
            <a:ext cx="8839200" cy="1219200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Min-Wise Independent Permutations (MIPs)</a:t>
            </a:r>
          </a:p>
          <a:p>
            <a:pPr lvl="0">
              <a:spcBef>
                <a:spcPct val="0"/>
              </a:spcBef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Gionis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Indyk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Motwani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VLDB’99]</a:t>
            </a:r>
            <a:endParaRPr kumimoji="0" lang="en-US" sz="3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082686" y="5813820"/>
            <a:ext cx="242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24   8   36  20  48  18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750376" y="5360312"/>
            <a:ext cx="2916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(x) = 7x + 3 mod 51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7559" y="5848290"/>
            <a:ext cx="3461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Dimensionality of output vector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7559" y="5010090"/>
            <a:ext cx="5101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Random permutation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(e.g., linear transformation of input dimensions)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 flipV="1">
            <a:off x="2145462" y="5239722"/>
            <a:ext cx="1902097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62627" y="3990108"/>
            <a:ext cx="34806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Input set/vector of N-gram ids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(typically sparse)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65"/>
          <p:cNvSpPr>
            <a:spLocks noChangeShapeType="1"/>
          </p:cNvSpPr>
          <p:nvPr/>
        </p:nvSpPr>
        <p:spPr bwMode="auto">
          <a:xfrm flipV="1">
            <a:off x="2675959" y="5239722"/>
            <a:ext cx="1371600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>
            <a:off x="3440509" y="5717976"/>
            <a:ext cx="683250" cy="34724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44806" y="3444895"/>
            <a:ext cx="3246594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For example using 2-grams: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Barack$Obama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Obama$is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is$stepping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stepping$up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678" y="46825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8735" y="58028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121636" y="4673890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3    8   12  17  21  24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1" grpId="0"/>
      <p:bldP spid="32" grpId="0"/>
      <p:bldP spid="33" grpId="0" animBg="1"/>
      <p:bldP spid="34" grpId="0"/>
      <p:bldP spid="35" grpId="0" animBg="1"/>
      <p:bldP spid="36" grpId="0" animBg="1"/>
      <p:bldP spid="40" grpId="0" animBg="1"/>
      <p:bldP spid="41" grpId="0"/>
      <p:bldP spid="42" grpId="0"/>
      <p:bldP spid="4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533400" y="1706563"/>
            <a:ext cx="2819400" cy="37036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Min-Hashing Example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8675" y="914400"/>
            <a:ext cx="2303463" cy="360363"/>
            <a:chOff x="522" y="754"/>
            <a:chExt cx="1089" cy="2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7143" name="Rectangle 7"/>
            <p:cNvSpPr>
              <a:spLocks noChangeArrowheads="1"/>
            </p:cNvSpPr>
            <p:nvPr/>
          </p:nvSpPr>
          <p:spPr bwMode="auto">
            <a:xfrm>
              <a:off x="522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44" name="Rectangle 8"/>
            <p:cNvSpPr>
              <a:spLocks noChangeArrowheads="1"/>
            </p:cNvSpPr>
            <p:nvPr/>
          </p:nvSpPr>
          <p:spPr bwMode="auto">
            <a:xfrm>
              <a:off x="703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45" name="Rectangle 9"/>
            <p:cNvSpPr>
              <a:spLocks noChangeArrowheads="1"/>
            </p:cNvSpPr>
            <p:nvPr/>
          </p:nvSpPr>
          <p:spPr bwMode="auto">
            <a:xfrm>
              <a:off x="885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46" name="Rectangle 10"/>
            <p:cNvSpPr>
              <a:spLocks noChangeArrowheads="1"/>
            </p:cNvSpPr>
            <p:nvPr/>
          </p:nvSpPr>
          <p:spPr bwMode="auto">
            <a:xfrm>
              <a:off x="1066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47" name="Rectangle 11"/>
            <p:cNvSpPr>
              <a:spLocks noChangeArrowheads="1"/>
            </p:cNvSpPr>
            <p:nvPr/>
          </p:nvSpPr>
          <p:spPr bwMode="auto">
            <a:xfrm>
              <a:off x="1248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48" name="Rectangle 12"/>
            <p:cNvSpPr>
              <a:spLocks noChangeArrowheads="1"/>
            </p:cNvSpPr>
            <p:nvPr/>
          </p:nvSpPr>
          <p:spPr bwMode="auto">
            <a:xfrm>
              <a:off x="1429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914400" y="554038"/>
            <a:ext cx="2012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Set of N-gram ids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28675" y="2066925"/>
            <a:ext cx="2303463" cy="360363"/>
            <a:chOff x="522" y="754"/>
            <a:chExt cx="1089" cy="2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7152" name="Rectangle 16"/>
            <p:cNvSpPr>
              <a:spLocks noChangeArrowheads="1"/>
            </p:cNvSpPr>
            <p:nvPr/>
          </p:nvSpPr>
          <p:spPr bwMode="auto">
            <a:xfrm>
              <a:off x="522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53" name="Rectangle 17"/>
            <p:cNvSpPr>
              <a:spLocks noChangeArrowheads="1"/>
            </p:cNvSpPr>
            <p:nvPr/>
          </p:nvSpPr>
          <p:spPr bwMode="auto">
            <a:xfrm>
              <a:off x="703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54" name="Rectangle 18"/>
            <p:cNvSpPr>
              <a:spLocks noChangeArrowheads="1"/>
            </p:cNvSpPr>
            <p:nvPr/>
          </p:nvSpPr>
          <p:spPr bwMode="auto">
            <a:xfrm>
              <a:off x="885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55" name="Rectangle 19"/>
            <p:cNvSpPr>
              <a:spLocks noChangeArrowheads="1"/>
            </p:cNvSpPr>
            <p:nvPr/>
          </p:nvSpPr>
          <p:spPr bwMode="auto">
            <a:xfrm>
              <a:off x="1066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56" name="Rectangle 20"/>
            <p:cNvSpPr>
              <a:spLocks noChangeArrowheads="1"/>
            </p:cNvSpPr>
            <p:nvPr/>
          </p:nvSpPr>
          <p:spPr bwMode="auto">
            <a:xfrm>
              <a:off x="1248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57" name="Rectangle 21"/>
            <p:cNvSpPr>
              <a:spLocks noChangeArrowheads="1"/>
            </p:cNvSpPr>
            <p:nvPr/>
          </p:nvSpPr>
          <p:spPr bwMode="auto">
            <a:xfrm>
              <a:off x="1429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28675" y="2930525"/>
            <a:ext cx="2303463" cy="360363"/>
            <a:chOff x="522" y="754"/>
            <a:chExt cx="1089" cy="2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7160" name="Rectangle 24"/>
            <p:cNvSpPr>
              <a:spLocks noChangeArrowheads="1"/>
            </p:cNvSpPr>
            <p:nvPr/>
          </p:nvSpPr>
          <p:spPr bwMode="auto">
            <a:xfrm>
              <a:off x="522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61" name="Rectangle 25"/>
            <p:cNvSpPr>
              <a:spLocks noChangeArrowheads="1"/>
            </p:cNvSpPr>
            <p:nvPr/>
          </p:nvSpPr>
          <p:spPr bwMode="auto">
            <a:xfrm>
              <a:off x="703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62" name="Rectangle 26"/>
            <p:cNvSpPr>
              <a:spLocks noChangeArrowheads="1"/>
            </p:cNvSpPr>
            <p:nvPr/>
          </p:nvSpPr>
          <p:spPr bwMode="auto">
            <a:xfrm>
              <a:off x="885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63" name="Rectangle 27"/>
            <p:cNvSpPr>
              <a:spLocks noChangeArrowheads="1"/>
            </p:cNvSpPr>
            <p:nvPr/>
          </p:nvSpPr>
          <p:spPr bwMode="auto">
            <a:xfrm>
              <a:off x="1066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64" name="Rectangle 28"/>
            <p:cNvSpPr>
              <a:spLocks noChangeArrowheads="1"/>
            </p:cNvSpPr>
            <p:nvPr/>
          </p:nvSpPr>
          <p:spPr bwMode="auto">
            <a:xfrm>
              <a:off x="1248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65" name="Rectangle 29"/>
            <p:cNvSpPr>
              <a:spLocks noChangeArrowheads="1"/>
            </p:cNvSpPr>
            <p:nvPr/>
          </p:nvSpPr>
          <p:spPr bwMode="auto">
            <a:xfrm>
              <a:off x="1429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7166" name="Text Box 30"/>
          <p:cNvSpPr txBox="1">
            <a:spLocks noChangeArrowheads="1"/>
          </p:cNvSpPr>
          <p:nvPr/>
        </p:nvSpPr>
        <p:spPr bwMode="auto">
          <a:xfrm>
            <a:off x="833876" y="2916381"/>
            <a:ext cx="2557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21  46  15  40   9   24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828675" y="4083050"/>
            <a:ext cx="2303463" cy="360363"/>
            <a:chOff x="522" y="754"/>
            <a:chExt cx="1089" cy="2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7168" name="Rectangle 32"/>
            <p:cNvSpPr>
              <a:spLocks noChangeArrowheads="1"/>
            </p:cNvSpPr>
            <p:nvPr/>
          </p:nvSpPr>
          <p:spPr bwMode="auto">
            <a:xfrm>
              <a:off x="522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69" name="Rectangle 33"/>
            <p:cNvSpPr>
              <a:spLocks noChangeArrowheads="1"/>
            </p:cNvSpPr>
            <p:nvPr/>
          </p:nvSpPr>
          <p:spPr bwMode="auto">
            <a:xfrm>
              <a:off x="703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70" name="Rectangle 34"/>
            <p:cNvSpPr>
              <a:spLocks noChangeArrowheads="1"/>
            </p:cNvSpPr>
            <p:nvPr/>
          </p:nvSpPr>
          <p:spPr bwMode="auto">
            <a:xfrm>
              <a:off x="885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71" name="Rectangle 35"/>
            <p:cNvSpPr>
              <a:spLocks noChangeArrowheads="1"/>
            </p:cNvSpPr>
            <p:nvPr/>
          </p:nvSpPr>
          <p:spPr bwMode="auto">
            <a:xfrm>
              <a:off x="1066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72" name="Rectangle 36"/>
            <p:cNvSpPr>
              <a:spLocks noChangeArrowheads="1"/>
            </p:cNvSpPr>
            <p:nvPr/>
          </p:nvSpPr>
          <p:spPr bwMode="auto">
            <a:xfrm>
              <a:off x="1248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73" name="Rectangle 37"/>
            <p:cNvSpPr>
              <a:spLocks noChangeArrowheads="1"/>
            </p:cNvSpPr>
            <p:nvPr/>
          </p:nvSpPr>
          <p:spPr bwMode="auto">
            <a:xfrm>
              <a:off x="1429" y="754"/>
              <a:ext cx="182" cy="2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813234" y="4078144"/>
            <a:ext cx="236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18  33  45   9   21  30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684213" y="1706563"/>
            <a:ext cx="2512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(x) = 7x + 3 mod 51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684213" y="2570163"/>
            <a:ext cx="2512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(x) = 5x + 6 mod 51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684213" y="3722688"/>
            <a:ext cx="2475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(x) = 3x + 9 mod 51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 rot="-5400000">
            <a:off x="1561520" y="3367722"/>
            <a:ext cx="41549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80" name="AutoShape 44"/>
          <p:cNvSpPr>
            <a:spLocks noChangeArrowheads="1"/>
          </p:cNvSpPr>
          <p:nvPr/>
        </p:nvSpPr>
        <p:spPr bwMode="auto">
          <a:xfrm>
            <a:off x="1828800" y="1316037"/>
            <a:ext cx="287337" cy="360363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98512" y="4513263"/>
            <a:ext cx="2379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Compute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permutations with: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55986" y="1706563"/>
            <a:ext cx="1620836" cy="3095625"/>
            <a:chOff x="2177" y="1117"/>
            <a:chExt cx="1021" cy="1950"/>
          </a:xfrm>
        </p:grpSpPr>
        <p:sp>
          <p:nvSpPr>
            <p:cNvPr id="347191" name="Rectangle 55"/>
            <p:cNvSpPr>
              <a:spLocks noChangeArrowheads="1"/>
            </p:cNvSpPr>
            <p:nvPr/>
          </p:nvSpPr>
          <p:spPr bwMode="auto">
            <a:xfrm>
              <a:off x="2472" y="1117"/>
              <a:ext cx="726" cy="1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83" name="Rectangle 47"/>
            <p:cNvSpPr>
              <a:spLocks noChangeArrowheads="1"/>
            </p:cNvSpPr>
            <p:nvPr/>
          </p:nvSpPr>
          <p:spPr bwMode="auto">
            <a:xfrm rot="-5400000">
              <a:off x="2540" y="1729"/>
              <a:ext cx="363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84" name="Rectangle 48"/>
            <p:cNvSpPr>
              <a:spLocks noChangeArrowheads="1"/>
            </p:cNvSpPr>
            <p:nvPr/>
          </p:nvSpPr>
          <p:spPr bwMode="auto">
            <a:xfrm rot="-5400000">
              <a:off x="2601" y="2031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85" name="Rectangle 49"/>
            <p:cNvSpPr>
              <a:spLocks noChangeArrowheads="1"/>
            </p:cNvSpPr>
            <p:nvPr/>
          </p:nvSpPr>
          <p:spPr bwMode="auto">
            <a:xfrm rot="-5400000">
              <a:off x="2600" y="1455"/>
              <a:ext cx="243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86" name="Rectangle 50"/>
            <p:cNvSpPr>
              <a:spLocks noChangeArrowheads="1"/>
            </p:cNvSpPr>
            <p:nvPr/>
          </p:nvSpPr>
          <p:spPr bwMode="auto">
            <a:xfrm rot="-5400000">
              <a:off x="2601" y="1214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87" name="Text Box 51"/>
            <p:cNvSpPr txBox="1">
              <a:spLocks noChangeArrowheads="1"/>
            </p:cNvSpPr>
            <p:nvPr/>
          </p:nvSpPr>
          <p:spPr bwMode="auto">
            <a:xfrm rot="16200000">
              <a:off x="2526" y="1755"/>
              <a:ext cx="26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88" name="Text Box 52"/>
            <p:cNvSpPr txBox="1">
              <a:spLocks noChangeArrowheads="1"/>
            </p:cNvSpPr>
            <p:nvPr/>
          </p:nvSpPr>
          <p:spPr bwMode="auto">
            <a:xfrm>
              <a:off x="2608" y="120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89" name="Text Box 53"/>
            <p:cNvSpPr txBox="1">
              <a:spLocks noChangeArrowheads="1"/>
            </p:cNvSpPr>
            <p:nvPr/>
          </p:nvSpPr>
          <p:spPr bwMode="auto">
            <a:xfrm>
              <a:off x="2608" y="143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90" name="Text Box 54"/>
            <p:cNvSpPr txBox="1">
              <a:spLocks noChangeArrowheads="1"/>
            </p:cNvSpPr>
            <p:nvPr/>
          </p:nvSpPr>
          <p:spPr bwMode="auto">
            <a:xfrm>
              <a:off x="2608" y="202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92" name="AutoShape 56"/>
            <p:cNvSpPr>
              <a:spLocks/>
            </p:cNvSpPr>
            <p:nvPr/>
          </p:nvSpPr>
          <p:spPr bwMode="auto">
            <a:xfrm>
              <a:off x="2790" y="1162"/>
              <a:ext cx="227" cy="1179"/>
            </a:xfrm>
            <a:prstGeom prst="rightBrace">
              <a:avLst>
                <a:gd name="adj1" fmla="val 4328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93" name="Text Box 57"/>
            <p:cNvSpPr txBox="1">
              <a:spLocks noChangeArrowheads="1"/>
            </p:cNvSpPr>
            <p:nvPr/>
          </p:nvSpPr>
          <p:spPr bwMode="auto">
            <a:xfrm>
              <a:off x="2971" y="1603"/>
              <a:ext cx="1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94" name="AutoShape 58"/>
            <p:cNvSpPr>
              <a:spLocks noChangeArrowheads="1"/>
            </p:cNvSpPr>
            <p:nvPr/>
          </p:nvSpPr>
          <p:spPr bwMode="auto">
            <a:xfrm rot="-5400000">
              <a:off x="2200" y="1933"/>
              <a:ext cx="181" cy="227"/>
            </a:xfrm>
            <a:prstGeom prst="downArrow">
              <a:avLst>
                <a:gd name="adj1" fmla="val 50000"/>
                <a:gd name="adj2" fmla="val 31354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95" name="Text Box 59"/>
            <p:cNvSpPr txBox="1">
              <a:spLocks noChangeArrowheads="1"/>
            </p:cNvSpPr>
            <p:nvPr/>
          </p:nvSpPr>
          <p:spPr bwMode="auto">
            <a:xfrm>
              <a:off x="2472" y="2387"/>
              <a:ext cx="71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MIPs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vector: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minima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of perm.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155701" y="2035175"/>
            <a:ext cx="1673226" cy="2459038"/>
            <a:chOff x="728" y="1324"/>
            <a:chExt cx="1054" cy="1549"/>
          </a:xfrm>
        </p:grpSpPr>
        <p:sp>
          <p:nvSpPr>
            <p:cNvPr id="347197" name="Oval 61"/>
            <p:cNvSpPr>
              <a:spLocks noChangeArrowheads="1"/>
            </p:cNvSpPr>
            <p:nvPr/>
          </p:nvSpPr>
          <p:spPr bwMode="auto">
            <a:xfrm>
              <a:off x="728" y="1324"/>
              <a:ext cx="318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98" name="Oval 62"/>
            <p:cNvSpPr>
              <a:spLocks noChangeArrowheads="1"/>
            </p:cNvSpPr>
            <p:nvPr/>
          </p:nvSpPr>
          <p:spPr bwMode="auto">
            <a:xfrm>
              <a:off x="1203" y="2601"/>
              <a:ext cx="318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199" name="Oval 63"/>
            <p:cNvSpPr>
              <a:spLocks noChangeArrowheads="1"/>
            </p:cNvSpPr>
            <p:nvPr/>
          </p:nvSpPr>
          <p:spPr bwMode="auto">
            <a:xfrm>
              <a:off x="1464" y="1866"/>
              <a:ext cx="318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635125" y="2066926"/>
            <a:ext cx="2505075" cy="2097088"/>
            <a:chOff x="1030" y="1344"/>
            <a:chExt cx="1578" cy="1321"/>
          </a:xfrm>
        </p:grpSpPr>
        <p:sp>
          <p:nvSpPr>
            <p:cNvPr id="347201" name="Line 65"/>
            <p:cNvSpPr>
              <a:spLocks noChangeShapeType="1"/>
            </p:cNvSpPr>
            <p:nvPr/>
          </p:nvSpPr>
          <p:spPr bwMode="auto">
            <a:xfrm flipV="1">
              <a:off x="1030" y="1344"/>
              <a:ext cx="1578" cy="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02" name="Line 66"/>
            <p:cNvSpPr>
              <a:spLocks noChangeShapeType="1"/>
            </p:cNvSpPr>
            <p:nvPr/>
          </p:nvSpPr>
          <p:spPr bwMode="auto">
            <a:xfrm flipV="1">
              <a:off x="1750" y="1661"/>
              <a:ext cx="858" cy="2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03" name="Line 67"/>
            <p:cNvSpPr>
              <a:spLocks noChangeShapeType="1"/>
            </p:cNvSpPr>
            <p:nvPr/>
          </p:nvSpPr>
          <p:spPr bwMode="auto">
            <a:xfrm flipV="1">
              <a:off x="1497" y="2205"/>
              <a:ext cx="1111" cy="4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219700" y="1201738"/>
            <a:ext cx="2665413" cy="3673475"/>
            <a:chOff x="3288" y="799"/>
            <a:chExt cx="1679" cy="2314"/>
          </a:xfrm>
        </p:grpSpPr>
        <p:sp>
          <p:nvSpPr>
            <p:cNvPr id="347238" name="Rectangle 102"/>
            <p:cNvSpPr>
              <a:spLocks noChangeArrowheads="1"/>
            </p:cNvSpPr>
            <p:nvPr/>
          </p:nvSpPr>
          <p:spPr bwMode="auto">
            <a:xfrm>
              <a:off x="3560" y="799"/>
              <a:ext cx="1407" cy="23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05" name="Rectangle 69"/>
            <p:cNvSpPr>
              <a:spLocks noChangeArrowheads="1"/>
            </p:cNvSpPr>
            <p:nvPr/>
          </p:nvSpPr>
          <p:spPr bwMode="auto">
            <a:xfrm rot="16200000">
              <a:off x="3735" y="1668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06" name="Rectangle 70"/>
            <p:cNvSpPr>
              <a:spLocks noChangeArrowheads="1"/>
            </p:cNvSpPr>
            <p:nvPr/>
          </p:nvSpPr>
          <p:spPr bwMode="auto">
            <a:xfrm rot="16200000">
              <a:off x="3734" y="1455"/>
              <a:ext cx="243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07" name="Rectangle 71"/>
            <p:cNvSpPr>
              <a:spLocks noChangeArrowheads="1"/>
            </p:cNvSpPr>
            <p:nvPr/>
          </p:nvSpPr>
          <p:spPr bwMode="auto">
            <a:xfrm rot="-5400000">
              <a:off x="3735" y="1214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08" name="Text Box 72"/>
            <p:cNvSpPr txBox="1">
              <a:spLocks noChangeArrowheads="1"/>
            </p:cNvSpPr>
            <p:nvPr/>
          </p:nvSpPr>
          <p:spPr bwMode="auto">
            <a:xfrm>
              <a:off x="3742" y="120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09" name="Text Box 73"/>
            <p:cNvSpPr txBox="1">
              <a:spLocks noChangeArrowheads="1"/>
            </p:cNvSpPr>
            <p:nvPr/>
          </p:nvSpPr>
          <p:spPr bwMode="auto">
            <a:xfrm>
              <a:off x="3742" y="143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0" name="Text Box 74"/>
            <p:cNvSpPr txBox="1">
              <a:spLocks noChangeArrowheads="1"/>
            </p:cNvSpPr>
            <p:nvPr/>
          </p:nvSpPr>
          <p:spPr bwMode="auto">
            <a:xfrm>
              <a:off x="3708" y="1661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33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1" name="Rectangle 75"/>
            <p:cNvSpPr>
              <a:spLocks noChangeArrowheads="1"/>
            </p:cNvSpPr>
            <p:nvPr/>
          </p:nvSpPr>
          <p:spPr bwMode="auto">
            <a:xfrm rot="16200000">
              <a:off x="3735" y="2122"/>
              <a:ext cx="242" cy="2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2" name="Rectangle 76"/>
            <p:cNvSpPr>
              <a:spLocks noChangeArrowheads="1"/>
            </p:cNvSpPr>
            <p:nvPr/>
          </p:nvSpPr>
          <p:spPr bwMode="auto">
            <a:xfrm rot="16200000">
              <a:off x="3734" y="1909"/>
              <a:ext cx="243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3" name="Text Box 77"/>
            <p:cNvSpPr txBox="1">
              <a:spLocks noChangeArrowheads="1"/>
            </p:cNvSpPr>
            <p:nvPr/>
          </p:nvSpPr>
          <p:spPr bwMode="auto">
            <a:xfrm>
              <a:off x="3708" y="188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4" name="Text Box 78"/>
            <p:cNvSpPr txBox="1">
              <a:spLocks noChangeArrowheads="1"/>
            </p:cNvSpPr>
            <p:nvPr/>
          </p:nvSpPr>
          <p:spPr bwMode="auto">
            <a:xfrm>
              <a:off x="3708" y="211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5" name="Rectangle 79"/>
            <p:cNvSpPr>
              <a:spLocks noChangeArrowheads="1"/>
            </p:cNvSpPr>
            <p:nvPr/>
          </p:nvSpPr>
          <p:spPr bwMode="auto">
            <a:xfrm rot="16200000">
              <a:off x="3735" y="2348"/>
              <a:ext cx="242" cy="2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6" name="Text Box 80"/>
            <p:cNvSpPr txBox="1">
              <a:spLocks noChangeArrowheads="1"/>
            </p:cNvSpPr>
            <p:nvPr/>
          </p:nvSpPr>
          <p:spPr bwMode="auto">
            <a:xfrm>
              <a:off x="3742" y="23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7" name="Rectangle 81"/>
            <p:cNvSpPr>
              <a:spLocks noChangeArrowheads="1"/>
            </p:cNvSpPr>
            <p:nvPr/>
          </p:nvSpPr>
          <p:spPr bwMode="auto">
            <a:xfrm rot="-5400000">
              <a:off x="4461" y="1668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8" name="Rectangle 82"/>
            <p:cNvSpPr>
              <a:spLocks noChangeArrowheads="1"/>
            </p:cNvSpPr>
            <p:nvPr/>
          </p:nvSpPr>
          <p:spPr bwMode="auto">
            <a:xfrm rot="-5400000">
              <a:off x="4460" y="1455"/>
              <a:ext cx="243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19" name="Rectangle 83"/>
            <p:cNvSpPr>
              <a:spLocks noChangeArrowheads="1"/>
            </p:cNvSpPr>
            <p:nvPr/>
          </p:nvSpPr>
          <p:spPr bwMode="auto">
            <a:xfrm rot="-5400000">
              <a:off x="4461" y="1214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0" name="Text Box 84"/>
            <p:cNvSpPr txBox="1">
              <a:spLocks noChangeArrowheads="1"/>
            </p:cNvSpPr>
            <p:nvPr/>
          </p:nvSpPr>
          <p:spPr bwMode="auto">
            <a:xfrm>
              <a:off x="4468" y="120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1" name="Text Box 85"/>
            <p:cNvSpPr txBox="1">
              <a:spLocks noChangeArrowheads="1"/>
            </p:cNvSpPr>
            <p:nvPr/>
          </p:nvSpPr>
          <p:spPr bwMode="auto">
            <a:xfrm>
              <a:off x="4428" y="145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2" name="Text Box 86"/>
            <p:cNvSpPr txBox="1">
              <a:spLocks noChangeArrowheads="1"/>
            </p:cNvSpPr>
            <p:nvPr/>
          </p:nvSpPr>
          <p:spPr bwMode="auto">
            <a:xfrm>
              <a:off x="4428" y="1690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3" name="Rectangle 87"/>
            <p:cNvSpPr>
              <a:spLocks noChangeArrowheads="1"/>
            </p:cNvSpPr>
            <p:nvPr/>
          </p:nvSpPr>
          <p:spPr bwMode="auto">
            <a:xfrm rot="-5400000">
              <a:off x="4461" y="2122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4" name="Rectangle 88"/>
            <p:cNvSpPr>
              <a:spLocks noChangeArrowheads="1"/>
            </p:cNvSpPr>
            <p:nvPr/>
          </p:nvSpPr>
          <p:spPr bwMode="auto">
            <a:xfrm rot="16200000">
              <a:off x="4460" y="1909"/>
              <a:ext cx="243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5" name="Text Box 89"/>
            <p:cNvSpPr txBox="1">
              <a:spLocks noChangeArrowheads="1"/>
            </p:cNvSpPr>
            <p:nvPr/>
          </p:nvSpPr>
          <p:spPr bwMode="auto">
            <a:xfrm>
              <a:off x="4422" y="188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6" name="Text Box 90"/>
            <p:cNvSpPr txBox="1">
              <a:spLocks noChangeArrowheads="1"/>
            </p:cNvSpPr>
            <p:nvPr/>
          </p:nvSpPr>
          <p:spPr bwMode="auto">
            <a:xfrm>
              <a:off x="4428" y="211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48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7" name="Rectangle 91"/>
            <p:cNvSpPr>
              <a:spLocks noChangeArrowheads="1"/>
            </p:cNvSpPr>
            <p:nvPr/>
          </p:nvSpPr>
          <p:spPr bwMode="auto">
            <a:xfrm rot="-5400000">
              <a:off x="4461" y="2348"/>
              <a:ext cx="242" cy="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8" name="Text Box 92"/>
            <p:cNvSpPr txBox="1">
              <a:spLocks noChangeArrowheads="1"/>
            </p:cNvSpPr>
            <p:nvPr/>
          </p:nvSpPr>
          <p:spPr bwMode="auto">
            <a:xfrm>
              <a:off x="4428" y="2341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29" name="Line 93"/>
            <p:cNvSpPr>
              <a:spLocks noChangeShapeType="1"/>
            </p:cNvSpPr>
            <p:nvPr/>
          </p:nvSpPr>
          <p:spPr bwMode="auto">
            <a:xfrm>
              <a:off x="4059" y="129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0" name="Line 94"/>
            <p:cNvSpPr>
              <a:spLocks noChangeShapeType="1"/>
            </p:cNvSpPr>
            <p:nvPr/>
          </p:nvSpPr>
          <p:spPr bwMode="auto">
            <a:xfrm>
              <a:off x="4059" y="157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1" name="Line 95"/>
            <p:cNvSpPr>
              <a:spLocks noChangeShapeType="1"/>
            </p:cNvSpPr>
            <p:nvPr/>
          </p:nvSpPr>
          <p:spPr bwMode="auto">
            <a:xfrm>
              <a:off x="4059" y="1797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2" name="Line 96"/>
            <p:cNvSpPr>
              <a:spLocks noChangeShapeType="1"/>
            </p:cNvSpPr>
            <p:nvPr/>
          </p:nvSpPr>
          <p:spPr bwMode="auto">
            <a:xfrm>
              <a:off x="4059" y="2024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3" name="Line 97"/>
            <p:cNvSpPr>
              <a:spLocks noChangeShapeType="1"/>
            </p:cNvSpPr>
            <p:nvPr/>
          </p:nvSpPr>
          <p:spPr bwMode="auto">
            <a:xfrm>
              <a:off x="4059" y="225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4" name="Line 98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5" name="Text Box 99"/>
            <p:cNvSpPr txBox="1">
              <a:spLocks noChangeArrowheads="1"/>
            </p:cNvSpPr>
            <p:nvPr/>
          </p:nvSpPr>
          <p:spPr bwMode="auto">
            <a:xfrm>
              <a:off x="3610" y="823"/>
              <a:ext cx="4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MIPs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(D1)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6" name="Text Box 100"/>
            <p:cNvSpPr txBox="1">
              <a:spLocks noChangeArrowheads="1"/>
            </p:cNvSpPr>
            <p:nvPr/>
          </p:nvSpPr>
          <p:spPr bwMode="auto">
            <a:xfrm>
              <a:off x="4332" y="823"/>
              <a:ext cx="4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MIPs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(D2)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7" name="Text Box 101"/>
            <p:cNvSpPr txBox="1">
              <a:spLocks noChangeArrowheads="1"/>
            </p:cNvSpPr>
            <p:nvPr/>
          </p:nvSpPr>
          <p:spPr bwMode="auto">
            <a:xfrm>
              <a:off x="3606" y="2750"/>
              <a:ext cx="135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Estimated</a:t>
              </a:r>
            </a:p>
            <a:p>
              <a:pPr>
                <a:lnSpc>
                  <a:spcPct val="70000"/>
                </a:lnSpc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resemblance = 2/6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39" name="AutoShape 103"/>
            <p:cNvSpPr>
              <a:spLocks noChangeArrowheads="1"/>
            </p:cNvSpPr>
            <p:nvPr/>
          </p:nvSpPr>
          <p:spPr bwMode="auto">
            <a:xfrm rot="-5400000">
              <a:off x="3311" y="1956"/>
              <a:ext cx="181" cy="227"/>
            </a:xfrm>
            <a:prstGeom prst="downArrow">
              <a:avLst>
                <a:gd name="adj1" fmla="val 50000"/>
                <a:gd name="adj2" fmla="val 31354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5867400" y="1849438"/>
            <a:ext cx="1728788" cy="1512887"/>
            <a:chOff x="3696" y="1207"/>
            <a:chExt cx="1089" cy="953"/>
          </a:xfrm>
        </p:grpSpPr>
        <p:sp>
          <p:nvSpPr>
            <p:cNvPr id="347241" name="Oval 105"/>
            <p:cNvSpPr>
              <a:spLocks noChangeArrowheads="1"/>
            </p:cNvSpPr>
            <p:nvPr/>
          </p:nvSpPr>
          <p:spPr bwMode="auto">
            <a:xfrm>
              <a:off x="3696" y="1207"/>
              <a:ext cx="1089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242" name="Oval 106"/>
            <p:cNvSpPr>
              <a:spLocks noChangeArrowheads="1"/>
            </p:cNvSpPr>
            <p:nvPr/>
          </p:nvSpPr>
          <p:spPr bwMode="auto">
            <a:xfrm>
              <a:off x="3696" y="1888"/>
              <a:ext cx="1089" cy="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7243" name="Text Box 107"/>
          <p:cNvSpPr txBox="1">
            <a:spLocks noChangeArrowheads="1"/>
          </p:cNvSpPr>
          <p:nvPr/>
        </p:nvSpPr>
        <p:spPr bwMode="auto">
          <a:xfrm>
            <a:off x="457200" y="5029200"/>
            <a:ext cx="3821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P[min{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(x)|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xS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}=(x)]=1/|S|</a:t>
            </a:r>
            <a:endParaRPr lang="en-US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323850" y="5486400"/>
            <a:ext cx="8171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MIPs are an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unbiased estimator of set resemblance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pPr eaLnBrk="1" hangingPunct="1"/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[min {h(x) |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xA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 = min {h(y) |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yB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}] = |AB| / |AB|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323850" y="6297612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MIPs can be viewed as repeated random sampling of x, y from A, 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22"/>
          <p:cNvSpPr txBox="1">
            <a:spLocks noChangeArrowheads="1"/>
          </p:cNvSpPr>
          <p:nvPr/>
        </p:nvSpPr>
        <p:spPr bwMode="auto">
          <a:xfrm>
            <a:off x="819444" y="2059238"/>
            <a:ext cx="242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24   8   36  20  48  18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 Box 14"/>
          <p:cNvSpPr txBox="1">
            <a:spLocks noChangeArrowheads="1"/>
          </p:cNvSpPr>
          <p:nvPr/>
        </p:nvSpPr>
        <p:spPr bwMode="auto">
          <a:xfrm>
            <a:off x="886109" y="912381"/>
            <a:ext cx="2492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3    8   12  17  21  24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/>
      <p:bldP spid="34714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Near-Duplicate Elimination 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</a:t>
            </a:r>
            <a:r>
              <a:rPr lang="en-US" sz="2200" dirty="0" err="1" smtClean="0">
                <a:solidFill>
                  <a:schemeClr val="tx1"/>
                </a:solidFill>
              </a:rPr>
              <a:t>Broder</a:t>
            </a:r>
            <a:r>
              <a:rPr lang="en-US" sz="2200" dirty="0" smtClean="0">
                <a:solidFill>
                  <a:schemeClr val="tx1"/>
                </a:solidFill>
              </a:rPr>
              <a:t> et al. 1997]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79388" y="2245816"/>
            <a:ext cx="894494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Approach: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Represent each document d as set (or sequence) of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Shingles (N-grams over tokens).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Encode Shingles by hash fingerprints (e.g., using SHA-1),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yielding set of numbers S(d)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 [1..n] with, e.g., n=2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Compare two docs d, d’ that are suspected to be duplicates by:</a:t>
            </a:r>
          </a:p>
          <a:p>
            <a:pPr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Resemblance: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Containment: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>
              <a:buFontTx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/>
            <a:endParaRPr lang="en-US" sz="1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Drop d’ from search index if resemblance or containment is above threshold.</a:t>
            </a:r>
            <a:endParaRPr lang="en-US" sz="2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79388" y="1101804"/>
            <a:ext cx="74951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Duplicates on the Web may be slightly perturbed.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Crawler &amp; indexing interested in identifying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near-duplicates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 redundancy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among search results.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6117" name="Object 5"/>
          <p:cNvGraphicFramePr>
            <a:graphicFrameLocks noChangeAspect="1"/>
          </p:cNvGraphicFramePr>
          <p:nvPr/>
        </p:nvGraphicFramePr>
        <p:xfrm>
          <a:off x="2843213" y="4419600"/>
          <a:ext cx="1871662" cy="766763"/>
        </p:xfrm>
        <a:graphic>
          <a:graphicData uri="http://schemas.openxmlformats.org/presentationml/2006/ole">
            <p:oleObj spid="_x0000_s250884" name="Equation" r:id="rId3" imgW="965200" imgH="419100" progId="Equation.3">
              <p:embed/>
            </p:oleObj>
          </a:graphicData>
        </a:graphic>
      </p:graphicFrame>
      <p:graphicFrame>
        <p:nvGraphicFramePr>
          <p:cNvPr id="346118" name="Object 6"/>
          <p:cNvGraphicFramePr>
            <a:graphicFrameLocks noChangeAspect="1"/>
          </p:cNvGraphicFramePr>
          <p:nvPr/>
        </p:nvGraphicFramePr>
        <p:xfrm>
          <a:off x="2843213" y="5284788"/>
          <a:ext cx="1871662" cy="766762"/>
        </p:xfrm>
        <a:graphic>
          <a:graphicData uri="http://schemas.openxmlformats.org/presentationml/2006/ole">
            <p:oleObj spid="_x0000_s250885" name="Equation" r:id="rId4" imgW="965200" imgH="419100" progId="Equation.3">
              <p:embed/>
            </p:oleObj>
          </a:graphicData>
        </a:graphic>
      </p:graphicFrame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4932363" y="4598313"/>
            <a:ext cx="23019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Jaccard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coefficient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53000" y="5311775"/>
            <a:ext cx="20409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Relative overlap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Quit &amp; Continue </a:t>
            </a:r>
            <a:br>
              <a:rPr lang="en-US" smtClean="0"/>
            </a:br>
            <a:r>
              <a:rPr lang="en-US" sz="2200" smtClean="0">
                <a:solidFill>
                  <a:schemeClr val="tx1"/>
                </a:solidFill>
              </a:rPr>
              <a:t>[Moffat/Zobel: TOIS’96]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8605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621088" y="965200"/>
          <a:ext cx="3325812" cy="863600"/>
        </p:xfrm>
        <a:graphic>
          <a:graphicData uri="http://schemas.openxmlformats.org/presentationml/2006/ole">
            <p:oleObj spid="_x0000_s195602" name="Formel" r:id="rId4" imgW="1663700" imgH="431800" progId="Equation.3">
              <p:embed/>
            </p:oleObj>
          </a:graphicData>
        </a:graphic>
      </p:graphicFrame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5237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Focus on scoring of the form 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3733800" y="1828800"/>
          <a:ext cx="4392613" cy="482600"/>
        </p:xfrm>
        <a:graphic>
          <a:graphicData uri="http://schemas.openxmlformats.org/presentationml/2006/ole">
            <p:oleObj spid="_x0000_s195603" name="Formel" r:id="rId5" imgW="2197100" imgH="241300" progId="Equation.3">
              <p:embed/>
            </p:oleObj>
          </a:graphicData>
        </a:graphic>
      </p:graphicFrame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2971800" y="1828800"/>
            <a:ext cx="6864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255258" y="3429000"/>
            <a:ext cx="91935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heuristics: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(with lists ordered by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idl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Ignore index list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if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idf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is below threshold.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Stop scanning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)*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idf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)*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idl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drops below threshold.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Stop scanning L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when the number of accumulators is too high.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244892" y="2492375"/>
            <a:ext cx="68275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Implementation is based on a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hash array of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accumulators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for summing up the partial scores of candidate results.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228600" y="5029200"/>
            <a:ext cx="82365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continue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heuristics: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Upon reaching threshold, continue scanning index lists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aggregate 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scores but do not add any new documents to the accumulators.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Efficient Duplicate Detection in Large Corpora </a:t>
            </a:r>
            <a:br>
              <a:rPr lang="en-US" sz="4000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</a:t>
            </a:r>
            <a:r>
              <a:rPr lang="en-US" sz="2200" dirty="0" err="1" smtClean="0">
                <a:solidFill>
                  <a:schemeClr val="tx1"/>
                </a:solidFill>
              </a:rPr>
              <a:t>Broder</a:t>
            </a:r>
            <a:r>
              <a:rPr lang="en-US" sz="2200" dirty="0" smtClean="0">
                <a:solidFill>
                  <a:schemeClr val="tx1"/>
                </a:solidFill>
              </a:rPr>
              <a:t> et al. 1997]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304800" y="1779925"/>
            <a:ext cx="67986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Shingle-based Clustering</a:t>
            </a:r>
          </a:p>
          <a:p>
            <a:pPr marL="457200" indent="-457200">
              <a:buFontTx/>
              <a:buAutoNum type="arabi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each doc compute shingle-set (and MIPs)</a:t>
            </a:r>
          </a:p>
          <a:p>
            <a:pPr marL="457200" indent="-457200">
              <a:buFontTx/>
              <a:buAutoNum type="arabi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Produce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shingleId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sorted list.</a:t>
            </a:r>
          </a:p>
          <a:p>
            <a:pPr marL="457200" indent="-457200">
              <a:buFontTx/>
              <a:buAutoNum type="arabi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Produce (docId1, docId2,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shingleCount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table</a:t>
            </a:r>
          </a:p>
          <a:p>
            <a:pPr marL="457200" indent="-4572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with counters for common shingles.</a:t>
            </a:r>
          </a:p>
          <a:p>
            <a:pPr marL="457200" indent="-457200">
              <a:buFontTx/>
              <a:buAutoNum type="arabicParenR" startAt="4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Identify (docId1, docId2) pairs </a:t>
            </a:r>
          </a:p>
          <a:p>
            <a:pPr marL="457200" indent="-4572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with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shingleCount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above threshold</a:t>
            </a:r>
          </a:p>
          <a:p>
            <a:pPr marL="457200" indent="-4572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and add (docId1, docId2) edge to graph.</a:t>
            </a:r>
          </a:p>
          <a:p>
            <a:pPr marL="457200" indent="-457200">
              <a:buFontTx/>
              <a:buAutoNum type="arabicParenR" startAt="5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Compute connected components of graph (union-find)</a:t>
            </a:r>
          </a:p>
          <a:p>
            <a:pPr marL="457200" indent="-4572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these are the near-duplicate clusters!</a:t>
            </a:r>
            <a:endParaRPr lang="en-US" sz="2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304800" y="1234619"/>
            <a:ext cx="50801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Avoid comparing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pairs of documents: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304800" y="5394371"/>
            <a:ext cx="8249438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Trick for additional speedup of steps 2 and 3: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Compute super-shingles (meta sketches) for shingles of each doc.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Docs with many common shingles have common super-shingle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w.h.p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</a:t>
            </a:r>
            <a:r>
              <a:rPr lang="en-US" sz="3100" dirty="0" smtClean="0"/>
              <a:t>(with Min-Hashing)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820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Key idea:</a:t>
            </a:r>
            <a:r>
              <a:rPr lang="en-US" dirty="0" smtClean="0"/>
              <a:t> Hash each document multiple times!</a:t>
            </a:r>
          </a:p>
          <a:p>
            <a:pPr lvl="1">
              <a:buNone/>
            </a:pPr>
            <a:endParaRPr lang="en-US" sz="1900" dirty="0" smtClean="0"/>
          </a:p>
          <a:p>
            <a:pPr lvl="1"/>
            <a:r>
              <a:rPr lang="en-US" dirty="0" smtClean="0"/>
              <a:t>Choose k independent Min-Hash permutations </a:t>
            </a:r>
            <a:r>
              <a:rPr lang="en-US" dirty="0" smtClean="0">
                <a:sym typeface="Symbol" pitchFamily="18" charset="2"/>
              </a:rPr>
              <a:t></a:t>
            </a:r>
            <a:r>
              <a:rPr lang="en-US" baseline="-25000" dirty="0" err="1" smtClean="0">
                <a:sym typeface="Symbol" pitchFamily="18" charset="2"/>
              </a:rPr>
              <a:t>ij</a:t>
            </a:r>
            <a:r>
              <a:rPr lang="en-US" baseline="-25000" dirty="0" smtClean="0">
                <a:sym typeface="Symbol" pitchFamily="18" charset="2"/>
              </a:rPr>
              <a:t> </a:t>
            </a:r>
          </a:p>
          <a:p>
            <a:pPr lvl="1">
              <a:buNone/>
            </a:pPr>
            <a:r>
              <a:rPr lang="en-US" dirty="0" smtClean="0"/>
              <a:t>   and concatenate</a:t>
            </a:r>
          </a:p>
          <a:p>
            <a:pPr lvl="1">
              <a:buNone/>
            </a:pPr>
            <a:r>
              <a:rPr lang="en-US" dirty="0" smtClean="0">
                <a:sym typeface="Symbol" pitchFamily="18" charset="2"/>
              </a:rPr>
              <a:t>   </a:t>
            </a:r>
            <a:r>
              <a:rPr lang="en-US" baseline="-25000" dirty="0" smtClean="0">
                <a:sym typeface="Symbol" pitchFamily="18" charset="2"/>
              </a:rPr>
              <a:t>i1</a:t>
            </a:r>
            <a:r>
              <a:rPr lang="en-US" dirty="0" smtClean="0">
                <a:sym typeface="Symbol" pitchFamily="18" charset="2"/>
              </a:rPr>
              <a:t>(D)  </a:t>
            </a:r>
            <a:r>
              <a:rPr lang="en-US" baseline="-25000" dirty="0" smtClean="0">
                <a:sym typeface="Symbol" pitchFamily="18" charset="2"/>
              </a:rPr>
              <a:t>i2</a:t>
            </a:r>
            <a:r>
              <a:rPr lang="en-US" dirty="0" smtClean="0">
                <a:sym typeface="Symbol" pitchFamily="18" charset="2"/>
              </a:rPr>
              <a:t>(D)  … </a:t>
            </a:r>
            <a:r>
              <a:rPr lang="en-US" baseline="-25000" dirty="0" err="1" smtClean="0">
                <a:sym typeface="Symbol" pitchFamily="18" charset="2"/>
              </a:rPr>
              <a:t>ik</a:t>
            </a:r>
            <a:r>
              <a:rPr lang="en-US" dirty="0" smtClean="0">
                <a:sym typeface="Symbol" pitchFamily="18" charset="2"/>
              </a:rPr>
              <a:t>(D) </a:t>
            </a:r>
          </a:p>
          <a:p>
            <a:pPr lvl="1">
              <a:buNone/>
            </a:pPr>
            <a:r>
              <a:rPr lang="en-US" dirty="0" smtClean="0">
                <a:sym typeface="Symbol" pitchFamily="18" charset="2"/>
              </a:rPr>
              <a:t>   into </a:t>
            </a:r>
            <a:r>
              <a:rPr lang="en-US" dirty="0" smtClean="0"/>
              <a:t>a longer signature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(D</a:t>
            </a:r>
            <a:r>
              <a:rPr lang="en-US" dirty="0" smtClean="0"/>
              <a:t>) (</a:t>
            </a:r>
            <a:r>
              <a:rPr lang="en-US" dirty="0" smtClean="0">
                <a:solidFill>
                  <a:srgbClr val="002060"/>
                </a:solidFill>
                <a:latin typeface="Times"/>
                <a:cs typeface="Times"/>
              </a:rPr>
              <a:t>→ </a:t>
            </a:r>
            <a:r>
              <a:rPr lang="en-US" dirty="0" smtClean="0">
                <a:solidFill>
                  <a:srgbClr val="002060"/>
                </a:solidFill>
              </a:rPr>
              <a:t>good for precision!</a:t>
            </a:r>
            <a:r>
              <a:rPr lang="en-US" dirty="0" smtClean="0"/>
              <a:t>)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Employ </a:t>
            </a:r>
            <a:r>
              <a:rPr lang="en-US" i="1" dirty="0" smtClean="0"/>
              <a:t>l</a:t>
            </a:r>
            <a:r>
              <a:rPr lang="en-US" dirty="0" smtClean="0"/>
              <a:t> randomly chosen (but fixed) concatenations</a:t>
            </a:r>
          </a:p>
          <a:p>
            <a:pPr lvl="1">
              <a:buNone/>
            </a:pPr>
            <a:r>
              <a:rPr lang="en-US" dirty="0" smtClean="0"/>
              <a:t>    C</a:t>
            </a:r>
            <a:r>
              <a:rPr lang="en-US" baseline="-25000" dirty="0" smtClean="0"/>
              <a:t>1</a:t>
            </a:r>
            <a:r>
              <a:rPr lang="en-US" dirty="0" smtClean="0"/>
              <a:t>(D),…,</a:t>
            </a:r>
            <a:r>
              <a:rPr lang="en-US" dirty="0" err="1" smtClean="0"/>
              <a:t>C</a:t>
            </a:r>
            <a:r>
              <a:rPr lang="en-US" i="1" baseline="-25000" dirty="0" err="1" smtClean="0"/>
              <a:t>l</a:t>
            </a:r>
            <a:r>
              <a:rPr lang="en-US" sz="1100" i="1" baseline="-25000" dirty="0" smtClean="0"/>
              <a:t> </a:t>
            </a:r>
            <a:r>
              <a:rPr lang="en-US" dirty="0" smtClean="0"/>
              <a:t>(D</a:t>
            </a:r>
            <a:r>
              <a:rPr lang="en-US" dirty="0" smtClean="0"/>
              <a:t>) for detecting collisions among similar</a:t>
            </a:r>
          </a:p>
          <a:p>
            <a:pPr lvl="1">
              <a:buNone/>
            </a:pPr>
            <a:r>
              <a:rPr lang="en-US" dirty="0" smtClean="0"/>
              <a:t>    documents (</a:t>
            </a:r>
            <a:r>
              <a:rPr lang="en-US" dirty="0" smtClean="0">
                <a:solidFill>
                  <a:srgbClr val="002060"/>
                </a:solidFill>
                <a:latin typeface="Times"/>
                <a:cs typeface="Times"/>
              </a:rPr>
              <a:t>→ </a:t>
            </a:r>
            <a:r>
              <a:rPr lang="en-US" dirty="0" smtClean="0">
                <a:solidFill>
                  <a:srgbClr val="002060"/>
                </a:solidFill>
              </a:rPr>
              <a:t>good for recall!</a:t>
            </a:r>
            <a:r>
              <a:rPr lang="en-US" dirty="0" smtClean="0"/>
              <a:t>)</a:t>
            </a:r>
          </a:p>
          <a:p>
            <a:pPr lvl="1"/>
            <a:endParaRPr lang="en-US" sz="1500" dirty="0" smtClean="0"/>
          </a:p>
          <a:p>
            <a:pPr lvl="1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5410200"/>
            <a:ext cx="8382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Two documents are near duplicates if they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hashed into the same bucket by any of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i.e.,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(D’) for any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LSH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876800"/>
            <a:ext cx="3670300" cy="15843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That is, for a similarity of 80%, the probability of missing the pair is</a:t>
            </a:r>
          </a:p>
          <a:p>
            <a:pPr>
              <a:buNone/>
            </a:pPr>
            <a:r>
              <a:rPr lang="en-US" dirty="0" smtClean="0"/>
              <a:t>     (1-0.8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  <a:r>
              <a:rPr lang="en-US" sz="3400" i="1" baseline="30000" dirty="0" smtClean="0"/>
              <a:t>l</a:t>
            </a:r>
            <a:r>
              <a:rPr lang="en-US" baseline="30000" dirty="0" smtClean="0"/>
              <a:t> </a:t>
            </a:r>
            <a:r>
              <a:rPr lang="en-US" dirty="0" smtClean="0"/>
              <a:t>=3.5x10</a:t>
            </a:r>
            <a:r>
              <a:rPr lang="en-US" baseline="30000" dirty="0" smtClean="0"/>
              <a:t>-4</a:t>
            </a:r>
          </a:p>
          <a:p>
            <a:pPr>
              <a:buNone/>
            </a:pPr>
            <a:r>
              <a:rPr lang="en-US" dirty="0" smtClean="0"/>
              <a:t>	for k=5 and l=20.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838200"/>
            <a:ext cx="8382000" cy="3997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Find pairs of documents with similarity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 ≥ t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Suppose we use only one Min-Hash function consisting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a single random permutation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.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(Recall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that the probability of a collision of two documents  corresponds to the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Jaccard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similarity of their signature sets.)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artitioning into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concatenations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k Min-Hashes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yields: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1549400" y="28130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1549400" y="403225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2387600" y="28892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flipV="1">
            <a:off x="1549400" y="2889250"/>
            <a:ext cx="1447800" cy="11430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1549400" y="3997325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2997200" y="296545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 flipH="1">
            <a:off x="1549400" y="28892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2782888" y="3997325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1.0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3041650" y="3608388"/>
            <a:ext cx="596638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Sim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791107" y="3262313"/>
            <a:ext cx="732893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Prob.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V="1">
            <a:off x="5054600" y="28130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5054600" y="403225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5892800" y="2889250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5740400" y="3997325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502400" y="296545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H="1">
            <a:off x="5054600" y="28892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6288088" y="3997325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1.0</a:t>
            </a: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6546850" y="3608388"/>
            <a:ext cx="596638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Sim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4296307" y="3262313"/>
            <a:ext cx="732893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Prob.</a:t>
            </a: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4481513" y="2667000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1.0</a:t>
            </a:r>
          </a:p>
        </p:txBody>
      </p:sp>
      <p:sp>
        <p:nvSpPr>
          <p:cNvPr id="75" name="Line 26"/>
          <p:cNvSpPr>
            <a:spLocks noChangeShapeType="1"/>
          </p:cNvSpPr>
          <p:nvPr/>
        </p:nvSpPr>
        <p:spPr bwMode="auto">
          <a:xfrm>
            <a:off x="5064125" y="403860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>
            <a:off x="5902325" y="2889250"/>
            <a:ext cx="600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954088" y="3844925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0.0</a:t>
            </a: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6797675" y="2846388"/>
            <a:ext cx="798617" cy="461665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Ideal</a:t>
            </a:r>
          </a:p>
        </p:txBody>
      </p: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954088" y="2778125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1.0</a:t>
            </a: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4479925" y="3921125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0.0</a:t>
            </a:r>
          </a:p>
        </p:txBody>
      </p:sp>
      <p:sp>
        <p:nvSpPr>
          <p:cNvPr id="81" name="Text Box 59"/>
          <p:cNvSpPr txBox="1">
            <a:spLocks noChangeArrowheads="1"/>
          </p:cNvSpPr>
          <p:nvPr/>
        </p:nvSpPr>
        <p:spPr bwMode="auto">
          <a:xfrm>
            <a:off x="2235200" y="3997325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>
            <a:off x="1905000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912813" y="4914840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1.0</a:t>
            </a: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 flipV="1">
            <a:off x="1549400" y="490849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1549400" y="612769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2387600" y="498469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Line 39"/>
          <p:cNvSpPr>
            <a:spLocks noChangeShapeType="1"/>
          </p:cNvSpPr>
          <p:nvPr/>
        </p:nvSpPr>
        <p:spPr bwMode="auto">
          <a:xfrm>
            <a:off x="2997200" y="506089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40"/>
          <p:cNvSpPr>
            <a:spLocks noChangeShapeType="1"/>
          </p:cNvSpPr>
          <p:nvPr/>
        </p:nvSpPr>
        <p:spPr bwMode="auto">
          <a:xfrm flipH="1">
            <a:off x="1549400" y="498469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 Box 41"/>
          <p:cNvSpPr txBox="1">
            <a:spLocks noChangeArrowheads="1"/>
          </p:cNvSpPr>
          <p:nvPr/>
        </p:nvSpPr>
        <p:spPr bwMode="auto">
          <a:xfrm>
            <a:off x="3041650" y="5703828"/>
            <a:ext cx="596638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Sim</a:t>
            </a:r>
          </a:p>
        </p:txBody>
      </p:sp>
      <p:sp>
        <p:nvSpPr>
          <p:cNvPr id="91" name="Freeform 45"/>
          <p:cNvSpPr>
            <a:spLocks/>
          </p:cNvSpPr>
          <p:nvPr/>
        </p:nvSpPr>
        <p:spPr bwMode="auto">
          <a:xfrm>
            <a:off x="1584325" y="5013265"/>
            <a:ext cx="1371600" cy="1155700"/>
          </a:xfrm>
          <a:custGeom>
            <a:avLst/>
            <a:gdLst>
              <a:gd name="T0" fmla="*/ 0 w 864"/>
              <a:gd name="T1" fmla="*/ 680 h 728"/>
              <a:gd name="T2" fmla="*/ 432 w 864"/>
              <a:gd name="T3" fmla="*/ 632 h 728"/>
              <a:gd name="T4" fmla="*/ 528 w 864"/>
              <a:gd name="T5" fmla="*/ 104 h 728"/>
              <a:gd name="T6" fmla="*/ 864 w 864"/>
              <a:gd name="T7" fmla="*/ 8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728"/>
              <a:gd name="T14" fmla="*/ 864 w 86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728">
                <a:moveTo>
                  <a:pt x="0" y="680"/>
                </a:moveTo>
                <a:cubicBezTo>
                  <a:pt x="172" y="704"/>
                  <a:pt x="344" y="728"/>
                  <a:pt x="432" y="632"/>
                </a:cubicBezTo>
                <a:cubicBezTo>
                  <a:pt x="520" y="536"/>
                  <a:pt x="456" y="208"/>
                  <a:pt x="528" y="104"/>
                </a:cubicBezTo>
                <a:cubicBezTo>
                  <a:pt x="600" y="0"/>
                  <a:pt x="732" y="4"/>
                  <a:pt x="864" y="8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 Box 46"/>
          <p:cNvSpPr txBox="1">
            <a:spLocks noChangeArrowheads="1"/>
          </p:cNvSpPr>
          <p:nvPr/>
        </p:nvSpPr>
        <p:spPr bwMode="auto">
          <a:xfrm>
            <a:off x="974725" y="5940365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0.0</a:t>
            </a:r>
          </a:p>
        </p:txBody>
      </p:sp>
      <p:sp>
        <p:nvSpPr>
          <p:cNvPr id="93" name="Text Box 47"/>
          <p:cNvSpPr txBox="1">
            <a:spLocks noChangeArrowheads="1"/>
          </p:cNvSpPr>
          <p:nvPr/>
        </p:nvSpPr>
        <p:spPr bwMode="auto">
          <a:xfrm>
            <a:off x="714907" y="5410200"/>
            <a:ext cx="732893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Prob.</a:t>
            </a:r>
          </a:p>
        </p:txBody>
      </p:sp>
      <p:sp>
        <p:nvSpPr>
          <p:cNvPr id="94" name="Text Box 50"/>
          <p:cNvSpPr txBox="1">
            <a:spLocks noChangeArrowheads="1"/>
          </p:cNvSpPr>
          <p:nvPr/>
        </p:nvSpPr>
        <p:spPr bwMode="auto">
          <a:xfrm>
            <a:off x="2727325" y="6153090"/>
            <a:ext cx="505267" cy="400110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1.0</a:t>
            </a:r>
          </a:p>
        </p:txBody>
      </p:sp>
      <p:sp>
        <p:nvSpPr>
          <p:cNvPr id="95" name="Line 61"/>
          <p:cNvSpPr>
            <a:spLocks noChangeShapeType="1"/>
          </p:cNvSpPr>
          <p:nvPr/>
        </p:nvSpPr>
        <p:spPr bwMode="auto">
          <a:xfrm>
            <a:off x="1736725" y="639756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1447800" y="6153090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7" name="Text Box 59"/>
          <p:cNvSpPr txBox="1">
            <a:spLocks noChangeArrowheads="1"/>
          </p:cNvSpPr>
          <p:nvPr/>
        </p:nvSpPr>
        <p:spPr bwMode="auto">
          <a:xfrm>
            <a:off x="2133600" y="6153090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2" grpId="0" animBg="1"/>
      <p:bldP spid="83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 animBg="1"/>
      <p:bldP spid="92" grpId="0"/>
      <p:bldP spid="93" grpId="0"/>
      <p:bldP spid="94" grpId="0"/>
      <p:bldP spid="95" grpId="0" animBg="1"/>
      <p:bldP spid="96" grpId="0"/>
      <p:bldP spid="9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Additional Literature for Chapter V.4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25000"/>
              </a:spcBef>
              <a:buNone/>
            </a:pPr>
            <a:r>
              <a:rPr lang="en-US" sz="2000" u="sng" dirty="0" smtClean="0"/>
              <a:t>Similarity search: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A. </a:t>
            </a:r>
            <a:r>
              <a:rPr lang="en-US" sz="2000" dirty="0" err="1" smtClean="0"/>
              <a:t>Broder</a:t>
            </a:r>
            <a:r>
              <a:rPr lang="en-US" sz="2000" dirty="0" smtClean="0"/>
              <a:t>, S. Glassman, M. </a:t>
            </a:r>
            <a:r>
              <a:rPr lang="en-US" sz="2000" dirty="0" err="1" smtClean="0"/>
              <a:t>Manasse</a:t>
            </a:r>
            <a:r>
              <a:rPr lang="en-US" sz="2000" dirty="0" smtClean="0"/>
              <a:t>, G. Zweig: Syntactic Clustering of the Web, WWW 1997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Gionis</a:t>
            </a:r>
            <a:r>
              <a:rPr lang="en-US" sz="2000" dirty="0" smtClean="0"/>
              <a:t>, P. </a:t>
            </a:r>
            <a:r>
              <a:rPr lang="en-US" sz="2000" dirty="0" err="1" smtClean="0"/>
              <a:t>Indyk</a:t>
            </a:r>
            <a:r>
              <a:rPr lang="en-US" sz="2000" dirty="0" smtClean="0"/>
              <a:t>, R. </a:t>
            </a:r>
            <a:r>
              <a:rPr lang="en-US" sz="2000" dirty="0" err="1" smtClean="0"/>
              <a:t>Motwani</a:t>
            </a:r>
            <a:r>
              <a:rPr lang="en-US" sz="2000" dirty="0" smtClean="0"/>
              <a:t>: Similarity Search in High Dimensions via Hashing. VLDB 1999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000" dirty="0" smtClean="0"/>
              <a:t>M. </a:t>
            </a:r>
            <a:r>
              <a:rPr lang="en-US" sz="2000" dirty="0" err="1" smtClean="0"/>
              <a:t>Henzinger</a:t>
            </a:r>
            <a:r>
              <a:rPr lang="en-US" sz="2000" dirty="0" smtClean="0"/>
              <a:t>: Finding Near-Duplicate Web Pages: a Large-Scale Evaluation of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/>
              <a:t>	Algorithms, SIGIR 2006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M. </a:t>
            </a:r>
            <a:r>
              <a:rPr lang="en-US" sz="2000" dirty="0" err="1" smtClean="0"/>
              <a:t>Theobald</a:t>
            </a:r>
            <a:r>
              <a:rPr lang="en-US" sz="2000" dirty="0" smtClean="0"/>
              <a:t>, J. </a:t>
            </a:r>
            <a:r>
              <a:rPr lang="en-US" sz="2000" dirty="0" err="1" smtClean="0"/>
              <a:t>Siddharth</a:t>
            </a:r>
            <a:r>
              <a:rPr lang="en-US" sz="2000" dirty="0" smtClean="0"/>
              <a:t>, A. </a:t>
            </a:r>
            <a:r>
              <a:rPr lang="en-US" sz="2000" dirty="0" err="1" smtClean="0"/>
              <a:t>Paepcke</a:t>
            </a:r>
            <a:r>
              <a:rPr lang="en-US" sz="2000" dirty="0" smtClean="0"/>
              <a:t>: </a:t>
            </a:r>
            <a:r>
              <a:rPr lang="en-US" sz="2000" dirty="0" err="1" smtClean="0"/>
              <a:t>SpotSigs</a:t>
            </a:r>
            <a:r>
              <a:rPr lang="en-US" sz="2000" dirty="0" smtClean="0"/>
              <a:t>: Robust and efficient near duplicate detection in large web collections. SIGIR 2008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Chapter V</a:t>
            </a:r>
            <a:endParaRPr lang="en-US"/>
          </a:p>
        </p:txBody>
      </p:sp>
      <p:sp>
        <p:nvSpPr>
          <p:cNvPr id="448527" name="Text Box 15"/>
          <p:cNvSpPr txBox="1">
            <a:spLocks noChangeArrowheads="1"/>
          </p:cNvSpPr>
          <p:nvPr/>
        </p:nvSpPr>
        <p:spPr bwMode="auto">
          <a:xfrm>
            <a:off x="250825" y="990600"/>
            <a:ext cx="8758039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Indexing by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inverted lists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docId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-order or score-order with very effective compression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Per-term or per-doc partitioned across server farm for scalability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Query processing by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index list merging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threshold algorithms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(TA, NRA, CA, etc.):</a:t>
            </a:r>
          </a:p>
          <a:p>
            <a:pPr marL="0" lvl="1"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"/>
                <a:cs typeface="Times"/>
              </a:rPr>
              <a:t>→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Large variety of top-k algorithms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>
                <a:latin typeface="Times"/>
                <a:cs typeface="Times"/>
              </a:rPr>
              <a:t>→ 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ptionally with approximation, smart scheduling, etc.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Efficient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similarity search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either by sorting &amp; partitioning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exact matching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or by Min-Hashing &amp; LSH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approximate </a:t>
            </a:r>
          </a:p>
          <a:p>
            <a:pPr>
              <a:lnSpc>
                <a:spcPct val="13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matching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but tunable to achieve excellent precision and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recall values).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Greedy Index Access Scheduling (I)</a:t>
            </a:r>
            <a:endParaRPr lang="en-US" dirty="0"/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323850" y="1066800"/>
            <a:ext cx="8328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Assume index lists are sorted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descending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(e.g., using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) or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)*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idl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) values):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95288" y="2381881"/>
            <a:ext cx="7777162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Open scan cursors on all m index lists L(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Repeat </a:t>
            </a:r>
          </a:p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Find pos(g) among current cursor positions pos(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=1..m)</a:t>
            </a:r>
          </a:p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     with the largest value of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pos(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Update the accumulator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corresponding doc at pos(g);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Increment pos(g);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stopping condition holds;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323850" y="2410456"/>
            <a:ext cx="8351838" cy="34569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dirty="0" smtClean="0"/>
              <a:t>Greedy Index Access Scheduling (II)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</a:t>
            </a:r>
            <a:r>
              <a:rPr lang="en-US" sz="2200" dirty="0" err="1" smtClean="0">
                <a:solidFill>
                  <a:schemeClr val="tx1"/>
                </a:solidFill>
              </a:rPr>
              <a:t>Güntzer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Balke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Kießling</a:t>
            </a:r>
            <a:r>
              <a:rPr lang="en-US" sz="2200" dirty="0" smtClean="0">
                <a:solidFill>
                  <a:schemeClr val="tx1"/>
                </a:solidFill>
              </a:rPr>
              <a:t>: “Stream-Combine”, ITCC’01]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323850" y="1229380"/>
            <a:ext cx="8328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Assume index lists are sorted by descending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8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95288" y="2381881"/>
            <a:ext cx="7777162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Open scan cursors on all m index lists L(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Repeat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sliding window w (e.g., 100 steps), find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pos(g) among       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current cursor positions pos(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=1..m)</a:t>
            </a:r>
          </a:p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     with the largest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gradient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pos(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)–w) –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pos(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)))/w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Update the accumulator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corresponding doc at pos(g);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Increment pos(g);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stopping condition holds;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323850" y="2410456"/>
            <a:ext cx="8351838" cy="34569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2804755"/>
            <a:ext cx="7772400" cy="137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QP with Authority/Similarity Scoring </a:t>
            </a:r>
            <a:r>
              <a:rPr lang="en-US" sz="2200" dirty="0" smtClean="0">
                <a:solidFill>
                  <a:schemeClr val="tx1"/>
                </a:solidFill>
              </a:rPr>
              <a:t>[Long/</a:t>
            </a:r>
            <a:r>
              <a:rPr lang="en-US" sz="2200" dirty="0" err="1" smtClean="0">
                <a:solidFill>
                  <a:schemeClr val="tx1"/>
                </a:solidFill>
              </a:rPr>
              <a:t>Suel</a:t>
            </a:r>
            <a:r>
              <a:rPr lang="en-US" sz="2200" dirty="0" smtClean="0">
                <a:solidFill>
                  <a:schemeClr val="tx1"/>
                </a:solidFill>
              </a:rPr>
              <a:t>: VLDB’03]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179388" y="1250950"/>
            <a:ext cx="92884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Focus on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score(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q,d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r(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+ s(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q,d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with normalization r(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a, s()  b (and often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a+b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=1)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Keep index lists sorted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descending order of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“static” authority r(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151" name="Text Box 7"/>
          <p:cNvSpPr txBox="1">
            <a:spLocks noChangeArrowheads="1"/>
          </p:cNvSpPr>
          <p:nvPr/>
        </p:nvSpPr>
        <p:spPr bwMode="auto">
          <a:xfrm>
            <a:off x="173960" y="2401431"/>
            <a:ext cx="77508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Conservative authority-based pruning: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high(0) := max{r(pos(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)) |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=1..m};  high := high(0) + b;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high(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:= r(pos(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)) + b;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Stop scanning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index list when high(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&lt; min score of top-k;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Terminate when high &lt; min score of top-k;</a:t>
            </a:r>
          </a:p>
          <a:p>
            <a:endParaRPr lang="en-US" sz="8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latin typeface="Times"/>
                <a:cs typeface="Times"/>
              </a:rPr>
              <a:t> →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Effective when total score of top-k results is dominated by r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228600" y="4801850"/>
            <a:ext cx="825142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First-k’ heuristics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Scan all m index lists until k’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k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docs have been found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    that appear in all lists.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"/>
                <a:cs typeface="Times"/>
              </a:rPr>
              <a:t>→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stopping condition is easy to check because lists are sorted by r.</a:t>
            </a:r>
          </a:p>
          <a:p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181600"/>
            <a:ext cx="7772400" cy="76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6, 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8523</Words>
  <Application>Microsoft Office PowerPoint</Application>
  <PresentationFormat>On-screen Show (4:3)</PresentationFormat>
  <Paragraphs>2213</Paragraphs>
  <Slides>64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Times New Roman</vt:lpstr>
      <vt:lpstr>Times</vt:lpstr>
      <vt:lpstr>Symbol</vt:lpstr>
      <vt:lpstr>Calibri</vt:lpstr>
      <vt:lpstr>굴림</vt:lpstr>
      <vt:lpstr>Wingdings</vt:lpstr>
      <vt:lpstr>맑은 고딕</vt:lpstr>
      <vt:lpstr>ZapfDingbats</vt:lpstr>
      <vt:lpstr>PMingLiU</vt:lpstr>
      <vt:lpstr>Office Theme</vt:lpstr>
      <vt:lpstr>Formel</vt:lpstr>
      <vt:lpstr>Equation</vt:lpstr>
      <vt:lpstr>Slide 1</vt:lpstr>
      <vt:lpstr>Indexing with Score-ordered Lists</vt:lpstr>
      <vt:lpstr>Query Processing on Score-ordered Lists</vt:lpstr>
      <vt:lpstr>Slide 4</vt:lpstr>
      <vt:lpstr>Buckley’85  [Buckley &amp; Lewit: SIGIR’85]</vt:lpstr>
      <vt:lpstr>Quit &amp; Continue  [Moffat/Zobel: TOIS’96]</vt:lpstr>
      <vt:lpstr>Greedy Index Access Scheduling (I)</vt:lpstr>
      <vt:lpstr>Greedy Index Access Scheduling (II) [Güntzer, Balke, Kießling: “Stream-Combine”, ITCC’01]</vt:lpstr>
      <vt:lpstr>QP with Authority/Similarity Scoring [Long/Suel: VLDB’03]</vt:lpstr>
      <vt:lpstr>Top-k with “Champion Lists”</vt:lpstr>
      <vt:lpstr>Slide 11</vt:lpstr>
      <vt:lpstr>Threshold Algorithm (TA)  [Fagin’01, Güntzer’00, Nepal’99, Buckley’85]</vt:lpstr>
      <vt:lpstr>No-Random-Access Algorithm (NRA)  [Fagin’01, Güntzer’01]</vt:lpstr>
      <vt:lpstr>Slide 14</vt:lpstr>
      <vt:lpstr>Slide 15</vt:lpstr>
      <vt:lpstr>Slide 16</vt:lpstr>
      <vt:lpstr>Slide 17</vt:lpstr>
      <vt:lpstr>Slide 18</vt:lpstr>
      <vt:lpstr>Slide 19</vt:lpstr>
      <vt:lpstr>TA / NRA / CA Instance Optimality  [Fagin et al.’03]</vt:lpstr>
      <vt:lpstr>Top-k with Boolean Search Conditions</vt:lpstr>
      <vt:lpstr>Implementation Issues for TA Family</vt:lpstr>
      <vt:lpstr>V.3.3 Approximation Algorithms based on TA</vt:lpstr>
      <vt:lpstr>Top-k  with Probabilistic Guarantees [M. Theobald et al.: VLDB’04]</vt:lpstr>
      <vt:lpstr>Probabilistic Threshold Test [M. Theobald et al.: VLDB’04]</vt:lpstr>
      <vt:lpstr>Probabilistic Score Predicator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Algorithm NRA</vt:lpstr>
      <vt:lpstr>Algorithm NRA</vt:lpstr>
      <vt:lpstr>Algorithm NRA</vt:lpstr>
      <vt:lpstr>Algorithm NRA</vt:lpstr>
      <vt:lpstr>Algorithm NRA</vt:lpstr>
      <vt:lpstr>Algorithm NRA</vt:lpstr>
      <vt:lpstr>Algorithm IO-Top-k</vt:lpstr>
      <vt:lpstr>Algorithm IO-Top-k</vt:lpstr>
      <vt:lpstr>Algorithm IO-Top-k</vt:lpstr>
      <vt:lpstr>Algorithm IO-Top-k</vt:lpstr>
      <vt:lpstr>Query Expansion with Incremental Merging  [Theobald et al.: SIGIR’05] </vt:lpstr>
      <vt:lpstr>Query Expansion with Incremental Merging  [Theobald et al.: SIGIR 2005] </vt:lpstr>
      <vt:lpstr>Incremental-Merge Operator</vt:lpstr>
      <vt:lpstr>Slide 47</vt:lpstr>
      <vt:lpstr>Slide 48</vt:lpstr>
      <vt:lpstr>Slide 49</vt:lpstr>
      <vt:lpstr>Additional Literature for Chapters V.3</vt:lpstr>
      <vt:lpstr>Slide 51</vt:lpstr>
      <vt:lpstr>Slide 52</vt:lpstr>
      <vt:lpstr>Slide 53</vt:lpstr>
      <vt:lpstr>SpotSigs Algorithm: Divide &amp; Conquer [Theobald et al.: SIGIR’08]</vt:lpstr>
      <vt:lpstr>Slide 55</vt:lpstr>
      <vt:lpstr>Slide 56</vt:lpstr>
      <vt:lpstr>Slide 57</vt:lpstr>
      <vt:lpstr>Min-Hashing Example</vt:lpstr>
      <vt:lpstr>Near-Duplicate Elimination  [Broder et al. 1997]</vt:lpstr>
      <vt:lpstr>Efficient Duplicate Detection in Large Corpora  [Broder et al. 1997]</vt:lpstr>
      <vt:lpstr>Locality Sensitive Hashing (with Min-Hashing)</vt:lpstr>
      <vt:lpstr>LSH Properties</vt:lpstr>
      <vt:lpstr>Additional Literature for Chapter V.4</vt:lpstr>
      <vt:lpstr>Summary of Chapter V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336</cp:revision>
  <dcterms:created xsi:type="dcterms:W3CDTF">2011-09-27T11:16:58Z</dcterms:created>
  <dcterms:modified xsi:type="dcterms:W3CDTF">2011-12-14T13:43:53Z</dcterms:modified>
</cp:coreProperties>
</file>