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46" r:id="rId4"/>
    <p:sldId id="412" r:id="rId5"/>
    <p:sldId id="418" r:id="rId6"/>
    <p:sldId id="419" r:id="rId7"/>
    <p:sldId id="348" r:id="rId8"/>
    <p:sldId id="349" r:id="rId9"/>
    <p:sldId id="350" r:id="rId10"/>
    <p:sldId id="351" r:id="rId11"/>
    <p:sldId id="352" r:id="rId12"/>
    <p:sldId id="353" r:id="rId13"/>
    <p:sldId id="356" r:id="rId14"/>
    <p:sldId id="420" r:id="rId15"/>
    <p:sldId id="358" r:id="rId16"/>
    <p:sldId id="359" r:id="rId17"/>
    <p:sldId id="423" r:id="rId18"/>
    <p:sldId id="425" r:id="rId19"/>
    <p:sldId id="424" r:id="rId20"/>
    <p:sldId id="362" r:id="rId21"/>
    <p:sldId id="363" r:id="rId22"/>
    <p:sldId id="364" r:id="rId23"/>
    <p:sldId id="365" r:id="rId24"/>
  </p:sldIdLst>
  <p:sldSz cx="9144000" cy="6858000" type="screen4x3"/>
  <p:notesSz cx="6797675" cy="9928225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Wingdings 3" pitchFamily="18" charset="2"/>
      <p:regular r:id="rId31"/>
    </p:embeddedFont>
    <p:embeddedFont>
      <p:font typeface="Times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B050"/>
    <a:srgbClr val="33CC33"/>
    <a:srgbClr val="4F81BD"/>
    <a:srgbClr val="FF9900"/>
    <a:srgbClr val="003399"/>
    <a:srgbClr val="006600"/>
    <a:srgbClr val="66FF33"/>
    <a:srgbClr val="FFFFFF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138" d="100"/>
          <a:sy n="138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0F27A-426B-4443-BE1B-9F58031D392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  <a:noFill/>
          <a:ln/>
        </p:spPr>
        <p:txBody>
          <a:bodyPr/>
          <a:lstStyle/>
          <a:p>
            <a:pPr defTabSz="793170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09A6C-85D3-4CC0-87B7-AC8F0184F4B6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  <a:noFill/>
          <a:ln/>
        </p:spPr>
        <p:txBody>
          <a:bodyPr/>
          <a:lstStyle/>
          <a:p>
            <a:pPr defTabSz="793170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5A0EC-4B58-4D29-8152-00DEFFF5833F}" type="slidenum">
              <a:rPr lang="de-DE"/>
              <a:pPr/>
              <a:t>13</a:t>
            </a:fld>
            <a:endParaRPr lang="de-DE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60" y="4733145"/>
            <a:ext cx="4827608" cy="4491832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5A0EC-4B58-4D29-8152-00DEFFF5833F}" type="slidenum">
              <a:rPr lang="de-DE"/>
              <a:pPr/>
              <a:t>14</a:t>
            </a:fld>
            <a:endParaRPr lang="de-DE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60" y="4733145"/>
            <a:ext cx="4827608" cy="4491832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13, 2011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13,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-tsujii.is.s.u-tokyo.ac.jp/medi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hyperlink" Target="http://www.ibm.com/innovation/us/watson/index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olframalph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i-inf.mpg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.ac.uk/anni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VI:</a:t>
            </a:r>
            <a:br>
              <a:rPr lang="en-US" b="1" dirty="0" smtClean="0"/>
            </a:br>
            <a:r>
              <a:rPr lang="en-US" b="1" dirty="0" smtClean="0"/>
              <a:t>Information Extraction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Text Box 2"/>
          <p:cNvSpPr txBox="1">
            <a:spLocks noChangeArrowheads="1"/>
          </p:cNvSpPr>
          <p:nvPr/>
        </p:nvSpPr>
        <p:spPr bwMode="auto">
          <a:xfrm>
            <a:off x="76200" y="-46038"/>
            <a:ext cx="914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IE </a:t>
            </a:r>
            <a:r>
              <a:rPr lang="de-DE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Life Sciences   </a:t>
            </a:r>
            <a:r>
              <a:rPr lang="de-DE" sz="1800" dirty="0">
                <a:hlinkClick r:id="rId2"/>
              </a:rPr>
              <a:t>http://www-tsujii.is.s.u-tokyo.ac.jp/medie/</a:t>
            </a:r>
            <a:endParaRPr lang="de-DE" sz="1800" dirty="0"/>
          </a:p>
        </p:txBody>
      </p:sp>
      <p:pic>
        <p:nvPicPr>
          <p:cNvPr id="1819651" name="Picture 3" descr="medie-qu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332913" cy="1457325"/>
          </a:xfrm>
          <a:prstGeom prst="rect">
            <a:avLst/>
          </a:prstGeom>
          <a:noFill/>
        </p:spPr>
      </p:pic>
      <p:pic>
        <p:nvPicPr>
          <p:cNvPr id="6" name="Picture 5" descr="med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42"/>
            <a:ext cx="9144000" cy="5848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13, 2011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92150"/>
          </a:xfrm>
        </p:spPr>
        <p:txBody>
          <a:bodyPr/>
          <a:lstStyle/>
          <a:p>
            <a:pPr defTabSz="893763"/>
            <a:r>
              <a:rPr lang="en-GB" sz="3600" dirty="0" smtClean="0"/>
              <a:t>NLP-based IE from Scientific Publications (1)</a:t>
            </a:r>
          </a:p>
        </p:txBody>
      </p:sp>
      <p:pic>
        <p:nvPicPr>
          <p:cNvPr id="7" name="Picture 6" descr="pubm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639" y="785794"/>
            <a:ext cx="9169639" cy="5643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 bwMode="auto">
          <a:xfrm>
            <a:off x="4286248" y="3714752"/>
            <a:ext cx="1785950" cy="2143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92150"/>
          </a:xfrm>
        </p:spPr>
        <p:txBody>
          <a:bodyPr/>
          <a:lstStyle/>
          <a:p>
            <a:pPr defTabSz="893763"/>
            <a:r>
              <a:rPr lang="en-GB" sz="3600" dirty="0" smtClean="0"/>
              <a:t>NLP-based IE from Scientific Publications (2)</a:t>
            </a:r>
          </a:p>
        </p:txBody>
      </p:sp>
      <p:pic>
        <p:nvPicPr>
          <p:cNvPr id="16" name="Picture 15" descr="pubm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083426" cy="5786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 bwMode="auto">
          <a:xfrm>
            <a:off x="571472" y="4929198"/>
            <a:ext cx="1571636" cy="2143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213" y="-11113"/>
            <a:ext cx="9396413" cy="620713"/>
          </a:xfrm>
        </p:spPr>
        <p:txBody>
          <a:bodyPr>
            <a:normAutofit fontScale="90000"/>
          </a:bodyPr>
          <a:lstStyle/>
          <a:p>
            <a:pPr algn="ctr" defTabSz="893763"/>
            <a:r>
              <a:rPr lang="en-GB" sz="3600" dirty="0" smtClean="0"/>
              <a:t>Entity-Centric Web Search: Entity Cube</a:t>
            </a:r>
            <a:endParaRPr lang="en-GB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7629"/>
            <a:ext cx="7467600" cy="62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213" y="-11113"/>
            <a:ext cx="9396413" cy="620713"/>
          </a:xfrm>
        </p:spPr>
        <p:txBody>
          <a:bodyPr>
            <a:normAutofit fontScale="90000"/>
          </a:bodyPr>
          <a:lstStyle/>
          <a:p>
            <a:pPr algn="ctr" defTabSz="893763"/>
            <a:r>
              <a:rPr lang="en-GB" sz="3600" dirty="0" smtClean="0"/>
              <a:t>Entity-Centric Web Search: Entity Cube</a:t>
            </a:r>
            <a:endParaRPr lang="en-GB" sz="3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7629"/>
            <a:ext cx="7467600" cy="62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Extracting Structured Records </a:t>
            </a:r>
            <a:br>
              <a:rPr lang="en-US" sz="3200" dirty="0" smtClean="0"/>
            </a:br>
            <a:r>
              <a:rPr lang="en-US" sz="3200" dirty="0" smtClean="0"/>
              <a:t>from Deep Web Sources (1)</a:t>
            </a:r>
          </a:p>
        </p:txBody>
      </p:sp>
      <p:pic>
        <p:nvPicPr>
          <p:cNvPr id="16389" name="Picture 7" descr="amazon-chakrabarti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487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pic>
        <p:nvPicPr>
          <p:cNvPr id="16390" name="Picture 8" descr="amazon-chakrabartiboo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7387"/>
            <a:ext cx="91440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" y="1204889"/>
            <a:ext cx="18473327" cy="4745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&lt;div class="buying"&gt;&lt;b class="sans"&gt;Mining the Web: Analysis of Hypertext and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Semi Structured Data (The Morgan Kaufmann Series in Data Management Systems)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(Hardcover)&lt;/b&gt;&lt;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/&gt;by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href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="/exec/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obidos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/search-handle-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url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/index=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books&amp;field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-author-exact=Soumen%20Chakrabarti&amp;rank=-relevance%2C%2Bavailability%2C-daterank/102-8395894-5490548"&gt;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Soumen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Chakrabarti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&lt;/a&gt;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&lt;div class="buying" id="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priceBlock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"&gt;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&lt;style type="text/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css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"&gt;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td.productLabel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{ font-weight: bold; text-align: right; white-space: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nowrap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; vertical-align: top; padding-right: 5px; padding-left: 0px; }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table.product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 { border: 0px; padding: 0px; border-collapse: collapse; }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&lt;/style&gt;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&lt;table class="product"&gt;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&lt;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&lt;td class="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productLabel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"&gt;List Price:&lt;/td&gt;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&lt;td&gt;$62.95&lt;/td&gt;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&lt;/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&lt;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&lt;td class="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productLabel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"&gt;Price:&lt;/td&gt;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&lt;td&gt;&lt;b class="price"&gt;$62.95&lt;/b&gt;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&amp; this item ships for &lt;b&gt;FREE with Super Saver Shipping&lt;/b&gt;.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Extracting Structured Records </a:t>
            </a:r>
            <a:br>
              <a:rPr lang="en-US" sz="3200" smtClean="0"/>
            </a:br>
            <a:r>
              <a:rPr lang="en-US" sz="3200" smtClean="0"/>
              <a:t>from Deep Web Sources (2)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77572" y="2505354"/>
            <a:ext cx="3182937" cy="3751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688928" y="2438400"/>
            <a:ext cx="299787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Extract record:</a:t>
            </a:r>
          </a:p>
          <a:p>
            <a:endParaRPr lang="en-US" sz="2400" dirty="0" smtClean="0"/>
          </a:p>
          <a:p>
            <a:r>
              <a:rPr lang="en-US" b="1" dirty="0" smtClean="0">
                <a:solidFill>
                  <a:srgbClr val="003399"/>
                </a:solidFill>
              </a:rPr>
              <a:t>Title:</a:t>
            </a:r>
            <a:r>
              <a:rPr lang="en-US" dirty="0" smtClean="0"/>
              <a:t>  Mining the Web …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Author: </a:t>
            </a:r>
            <a:r>
              <a:rPr lang="en-US" dirty="0" err="1" smtClean="0"/>
              <a:t>Soumen</a:t>
            </a:r>
            <a:r>
              <a:rPr lang="en-US" dirty="0" smtClean="0"/>
              <a:t> </a:t>
            </a:r>
            <a:r>
              <a:rPr lang="en-US" dirty="0" err="1" smtClean="0"/>
              <a:t>Chakrabarti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Hardcover: </a:t>
            </a:r>
            <a:r>
              <a:rPr lang="en-US" dirty="0" smtClean="0"/>
              <a:t>344 pages,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Publisher: </a:t>
            </a:r>
            <a:r>
              <a:rPr lang="en-US" dirty="0" smtClean="0"/>
              <a:t>Morgan Kaufmann,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Language: </a:t>
            </a:r>
            <a:r>
              <a:rPr lang="en-US" dirty="0" smtClean="0"/>
              <a:t>English,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ISBN: </a:t>
            </a:r>
            <a:r>
              <a:rPr lang="en-US" dirty="0" smtClean="0"/>
              <a:t>1558607544.</a:t>
            </a:r>
          </a:p>
          <a:p>
            <a:r>
              <a:rPr lang="en-US" dirty="0" smtClean="0"/>
              <a:t>...</a:t>
            </a:r>
          </a:p>
          <a:p>
            <a:r>
              <a:rPr lang="en-US" b="1" dirty="0" err="1" smtClean="0">
                <a:solidFill>
                  <a:srgbClr val="003399"/>
                </a:solidFill>
              </a:rPr>
              <a:t>AverageCustomerReview</a:t>
            </a:r>
            <a:r>
              <a:rPr lang="en-US" b="1" dirty="0" smtClean="0">
                <a:solidFill>
                  <a:srgbClr val="003399"/>
                </a:solidFill>
              </a:rPr>
              <a:t>: </a:t>
            </a:r>
            <a:r>
              <a:rPr lang="en-US" dirty="0" smtClean="0"/>
              <a:t>4</a:t>
            </a:r>
          </a:p>
          <a:p>
            <a:r>
              <a:rPr lang="en-US" b="1" dirty="0" err="1" smtClean="0">
                <a:solidFill>
                  <a:srgbClr val="003399"/>
                </a:solidFill>
              </a:rPr>
              <a:t>NumberOfReviews</a:t>
            </a:r>
            <a:r>
              <a:rPr lang="en-US" b="1" dirty="0" smtClean="0">
                <a:solidFill>
                  <a:srgbClr val="003399"/>
                </a:solidFill>
              </a:rPr>
              <a:t>: </a:t>
            </a:r>
            <a:r>
              <a:rPr lang="en-US" dirty="0" smtClean="0"/>
              <a:t>8,</a:t>
            </a:r>
          </a:p>
          <a:p>
            <a:r>
              <a:rPr lang="en-US" b="1" dirty="0" err="1" smtClean="0">
                <a:solidFill>
                  <a:srgbClr val="003399"/>
                </a:solidFill>
              </a:rPr>
              <a:t>SalesRank</a:t>
            </a:r>
            <a:r>
              <a:rPr lang="en-US" b="1" dirty="0" smtClean="0">
                <a:solidFill>
                  <a:srgbClr val="003399"/>
                </a:solidFill>
              </a:rPr>
              <a:t>: </a:t>
            </a:r>
            <a:r>
              <a:rPr lang="en-US" dirty="0" smtClean="0"/>
              <a:t>183425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838200"/>
            <a:ext cx="8915400" cy="9418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45166" y="762000"/>
            <a:ext cx="899883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big US city with two airports, one named after a World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 II hero, and one named after a World War II battle field?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-15240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Jeopardy!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79512" y="1972444"/>
            <a:ext cx="10763250" cy="8724900"/>
            <a:chOff x="82082" y="1872343"/>
            <a:chExt cx="10763250" cy="8724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082" y="1872343"/>
              <a:ext cx="10763250" cy="872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764708" y="4453718"/>
              <a:ext cx="5543550" cy="1994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77372" y="2229619"/>
            <a:ext cx="10782300" cy="8467725"/>
            <a:chOff x="377372" y="2116137"/>
            <a:chExt cx="10782300" cy="8467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372" y="2116137"/>
              <a:ext cx="10782300" cy="846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067850" y="4562929"/>
              <a:ext cx="2304125" cy="20909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577502" y="2476500"/>
            <a:ext cx="10763250" cy="8724900"/>
            <a:chOff x="1074189" y="2094183"/>
            <a:chExt cx="10763250" cy="8724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4189" y="2094183"/>
              <a:ext cx="10763250" cy="872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449687" y="5843361"/>
              <a:ext cx="2619375" cy="16939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Structured Knowledge Queries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1066800"/>
            <a:ext cx="9220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big US city with two airports, one named after a World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 II hero, and one named after a World War II battle field?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Select Distinct ?c Where 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?c type City . ?c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locatedIn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USA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?a1 type Airport .  ?a2 type Airport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?a1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locatedIn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?c .  ?a2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locatedIn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?c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?a1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namedAfter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?p .  ?p type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WarHero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?a2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namedAfter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?b .  ?b type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BattleField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}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 manually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created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templates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mapping sentence patterns to structured queries.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Focus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factoid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list questions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1524000"/>
            <a:ext cx="936625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3165762"/>
            <a:ext cx="3852863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3519054"/>
            <a:ext cx="4284663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43150" y="1524000"/>
            <a:ext cx="230505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21250" y="1524000"/>
            <a:ext cx="33845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" y="2057400"/>
            <a:ext cx="15351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3886200"/>
            <a:ext cx="4284663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2400" y="2057400"/>
            <a:ext cx="59944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4260273"/>
            <a:ext cx="457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4235" y="4627419"/>
            <a:ext cx="47879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1"/>
          <p:cNvSpPr txBox="1">
            <a:spLocks noChangeArrowheads="1"/>
          </p:cNvSpPr>
          <p:nvPr/>
        </p:nvSpPr>
        <p:spPr bwMode="auto">
          <a:xfrm>
            <a:off x="490314" y="5939988"/>
            <a:ext cx="47949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Times New Roman" pitchFamily="18" charset="0"/>
                <a:cs typeface="Times New Roman" pitchFamily="18" charset="0"/>
                <a:hlinkClick r:id="rId2"/>
              </a:rPr>
              <a:t>www.ibm.com/innovation/us/watson/index.htm</a:t>
            </a:r>
            <a:endParaRPr lang="de-D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hteck 20"/>
          <p:cNvSpPr/>
          <p:nvPr/>
        </p:nvSpPr>
        <p:spPr bwMode="auto">
          <a:xfrm>
            <a:off x="179388" y="836613"/>
            <a:ext cx="5761037" cy="3384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-74613"/>
            <a:ext cx="7059611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Deep-QA in NL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292" y="1381125"/>
            <a:ext cx="3124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292" y="0"/>
            <a:ext cx="368628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6"/>
          <p:cNvSpPr>
            <a:spLocks noChangeArrowheads="1"/>
          </p:cNvSpPr>
          <p:nvPr/>
        </p:nvSpPr>
        <p:spPr bwMode="auto">
          <a:xfrm>
            <a:off x="250825" y="3429000"/>
            <a:ext cx="547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99 cents got me a 4-pack of </a:t>
            </a:r>
            <a:r>
              <a:rPr lang="en-US" sz="2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Ytterlig</a:t>
            </a:r>
            <a:r>
              <a:rPr lang="en-US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coasters from this Swedish chain</a:t>
            </a:r>
            <a:endParaRPr lang="de-DE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hteck 17"/>
          <p:cNvSpPr>
            <a:spLocks noChangeArrowheads="1"/>
          </p:cNvSpPr>
          <p:nvPr/>
        </p:nvSpPr>
        <p:spPr bwMode="auto">
          <a:xfrm>
            <a:off x="250825" y="1916113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This town is known as "Sin City" &amp; its downtown is "Glitter Gulch"</a:t>
            </a:r>
            <a:endParaRPr lang="de-DE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hteck 18"/>
          <p:cNvSpPr>
            <a:spLocks noChangeArrowheads="1"/>
          </p:cNvSpPr>
          <p:nvPr/>
        </p:nvSpPr>
        <p:spPr bwMode="auto">
          <a:xfrm>
            <a:off x="250825" y="836613"/>
            <a:ext cx="568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William Wilkinson's "An Account of the Principalities of Wallachia and Moldavia" inspired this author's most famous novel</a:t>
            </a:r>
            <a:endParaRPr lang="de-DE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hteck 19"/>
          <p:cNvSpPr>
            <a:spLocks noChangeArrowheads="1"/>
          </p:cNvSpPr>
          <p:nvPr/>
        </p:nvSpPr>
        <p:spPr bwMode="auto">
          <a:xfrm>
            <a:off x="250825" y="2636838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As of 2010, this is the only </a:t>
            </a:r>
          </a:p>
          <a:p>
            <a:r>
              <a:rPr lang="en-US" sz="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former Yugoslav republic in the EU</a:t>
            </a:r>
            <a:endParaRPr lang="de-DE" sz="200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ieren 24"/>
          <p:cNvGrpSpPr>
            <a:grpSpLocks/>
          </p:cNvGrpSpPr>
          <p:nvPr/>
        </p:nvGrpSpPr>
        <p:grpSpPr bwMode="auto">
          <a:xfrm>
            <a:off x="611188" y="3429001"/>
            <a:ext cx="8467434" cy="2958558"/>
            <a:chOff x="611560" y="3429000"/>
            <a:chExt cx="8467065" cy="302350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436488"/>
              <a:ext cx="2021847" cy="201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67"/>
            <p:cNvSpPr txBox="1">
              <a:spLocks noChangeArrowheads="1"/>
            </p:cNvSpPr>
            <p:nvPr/>
          </p:nvSpPr>
          <p:spPr bwMode="auto">
            <a:xfrm>
              <a:off x="8266353" y="5636664"/>
              <a:ext cx="781334" cy="345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dirty="0">
                  <a:latin typeface="Times New Roman" pitchFamily="18" charset="0"/>
                  <a:cs typeface="Times New Roman" pitchFamily="18" charset="0"/>
                </a:rPr>
                <a:t>YAGO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335" y="3429000"/>
              <a:ext cx="1008111" cy="123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3" descr="dbped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3013" y="3723354"/>
              <a:ext cx="1141483" cy="57606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http://www.mpi-inf.mpg.de/yago-naga/spotlight2008-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85261" y="4941169"/>
              <a:ext cx="1193364" cy="769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feld 13"/>
            <p:cNvSpPr txBox="1">
              <a:spLocks noChangeArrowheads="1"/>
            </p:cNvSpPr>
            <p:nvPr/>
          </p:nvSpPr>
          <p:spPr bwMode="auto">
            <a:xfrm>
              <a:off x="4572199" y="4521436"/>
              <a:ext cx="1353197" cy="72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 err="1">
                  <a:latin typeface="Times New Roman" pitchFamily="18" charset="0"/>
                  <a:cs typeface="Times New Roman" pitchFamily="18" charset="0"/>
                </a:rPr>
                <a:t>knowledge</a:t>
              </a:r>
              <a:endParaRPr lang="de-DE" sz="2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de-DE" sz="2000" b="1" dirty="0" err="1" smtClean="0">
                  <a:latin typeface="Times New Roman" pitchFamily="18" charset="0"/>
                  <a:cs typeface="Times New Roman" pitchFamily="18" charset="0"/>
                </a:rPr>
                <a:t>backends</a:t>
              </a:r>
              <a:endParaRPr lang="de-D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feld 14"/>
            <p:cNvSpPr txBox="1">
              <a:spLocks noChangeArrowheads="1"/>
            </p:cNvSpPr>
            <p:nvPr/>
          </p:nvSpPr>
          <p:spPr bwMode="auto">
            <a:xfrm>
              <a:off x="611560" y="4357656"/>
              <a:ext cx="1867738" cy="1037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 dirty="0" err="1">
                  <a:latin typeface="Times New Roman" pitchFamily="18" charset="0"/>
                  <a:cs typeface="Times New Roman" pitchFamily="18" charset="0"/>
                </a:rPr>
                <a:t>question</a:t>
              </a:r>
              <a:endParaRPr lang="de-DE" sz="20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de-DE" sz="2000" b="1" dirty="0" err="1">
                  <a:latin typeface="Times New Roman" pitchFamily="18" charset="0"/>
                  <a:cs typeface="Times New Roman" pitchFamily="18" charset="0"/>
                </a:rPr>
                <a:t>classification</a:t>
              </a:r>
              <a:r>
                <a:rPr lang="de-DE" sz="2000" b="1" dirty="0">
                  <a:latin typeface="Times New Roman" pitchFamily="18" charset="0"/>
                  <a:cs typeface="Times New Roman" pitchFamily="18" charset="0"/>
                </a:rPr>
                <a:t> &amp;</a:t>
              </a:r>
            </a:p>
            <a:p>
              <a:r>
                <a:rPr lang="de-DE" sz="2000" b="1" dirty="0" err="1">
                  <a:latin typeface="Times New Roman" pitchFamily="18" charset="0"/>
                  <a:cs typeface="Times New Roman" pitchFamily="18" charset="0"/>
                </a:rPr>
                <a:t>decomposition</a:t>
              </a:r>
              <a:endParaRPr lang="de-D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Pfeil nach rechts 15"/>
            <p:cNvSpPr>
              <a:spLocks noChangeArrowheads="1"/>
            </p:cNvSpPr>
            <p:nvPr/>
          </p:nvSpPr>
          <p:spPr bwMode="auto">
            <a:xfrm>
              <a:off x="2988092" y="4653136"/>
              <a:ext cx="1296144" cy="504056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49E10"/>
                </a:gs>
                <a:gs pos="50000">
                  <a:srgbClr val="4EE31C"/>
                </a:gs>
                <a:gs pos="100000">
                  <a:srgbClr val="5EFF24"/>
                </a:gs>
              </a:gsLst>
              <a:lin ang="108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110" descr="freebas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12418" y="4443433"/>
              <a:ext cx="1210331" cy="3123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8313" y="5445224"/>
            <a:ext cx="5111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de-DE" sz="1600" b="1" dirty="0" err="1">
                <a:latin typeface="Times New Roman" pitchFamily="18" charset="0"/>
                <a:cs typeface="Times New Roman" pitchFamily="18" charset="0"/>
              </a:rPr>
              <a:t>Ferrucci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 et al.: </a:t>
            </a:r>
            <a:r>
              <a:rPr lang="en-US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Building Watson: An Overview of the </a:t>
            </a:r>
          </a:p>
          <a:p>
            <a:r>
              <a:rPr lang="en-US" sz="1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DeepQA</a:t>
            </a:r>
            <a:r>
              <a:rPr lang="en-US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Project.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Magazine, 2010</a:t>
            </a:r>
            <a:r>
              <a:rPr lang="de-DE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91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VI: Information Extraction</a:t>
            </a:r>
            <a:endParaRPr lang="en-US" sz="36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447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VI.1 Motivation and Overview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IE systems: Wolfram Alpha,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-Naga,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EntityCube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Applications: Knowledge base building, question answering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VI.2 IE for Entities and Relations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Basic NLP techniques, rule-based IE, learning-based IE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VI.3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Named Entity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Disambiguation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Entity reconciliation &amp; matching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functions, Markov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Logic Networks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VI.4 Large-Scale Knowledge Base Construction and Open IE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Bootstrapping pattern mining,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TextRunner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NELL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144000" cy="620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smtClean="0"/>
              <a:t>More IE Applications</a:t>
            </a:r>
          </a:p>
        </p:txBody>
      </p:sp>
      <p:sp>
        <p:nvSpPr>
          <p:cNvPr id="19463" name="Text Box 55"/>
          <p:cNvSpPr txBox="1">
            <a:spLocks noChangeArrowheads="1"/>
          </p:cNvSpPr>
          <p:nvPr/>
        </p:nvSpPr>
        <p:spPr bwMode="auto">
          <a:xfrm>
            <a:off x="323850" y="1245910"/>
            <a:ext cx="803777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Business analytics on customer dossiers, financial reports, etc.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How was company X (the market Y) performing in the last 5 years?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56"/>
          <p:cNvSpPr txBox="1">
            <a:spLocks noChangeArrowheads="1"/>
          </p:cNvSpPr>
          <p:nvPr/>
        </p:nvSpPr>
        <p:spPr bwMode="auto">
          <a:xfrm>
            <a:off x="323850" y="3062941"/>
            <a:ext cx="626569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Job brokering (applications/resumes, job offers)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How well does the candidate match the desired profile?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 Box 57"/>
          <p:cNvSpPr txBox="1">
            <a:spLocks noChangeArrowheads="1"/>
          </p:cNvSpPr>
          <p:nvPr/>
        </p:nvSpPr>
        <p:spPr bwMode="auto">
          <a:xfrm>
            <a:off x="323850" y="1919941"/>
            <a:ext cx="7629525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Market/customer, PR impact, and media coverage analyses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How are our products perceived by teenagers (girls)?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How good (and positive?) is the press coverage of X vs. Y?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Who are the stakeholders in a public dispute on a planned airport?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58"/>
          <p:cNvSpPr txBox="1">
            <a:spLocks noChangeArrowheads="1"/>
          </p:cNvSpPr>
          <p:nvPr/>
        </p:nvSpPr>
        <p:spPr bwMode="auto">
          <a:xfrm>
            <a:off x="323850" y="3720169"/>
            <a:ext cx="689175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Knowledge management in consulting companies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Do we have experience and competence on X, Y, and Z in Brazil?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Text Box 59"/>
          <p:cNvSpPr txBox="1">
            <a:spLocks noChangeArrowheads="1"/>
          </p:cNvSpPr>
          <p:nvPr/>
        </p:nvSpPr>
        <p:spPr bwMode="auto">
          <a:xfrm>
            <a:off x="323850" y="624541"/>
            <a:ext cx="6449201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Comparison shopping &amp; recommendation portals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 consumer electronics, used cars, real estate, pharmacy, etc.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60"/>
          <p:cNvSpPr txBox="1">
            <a:spLocks noChangeArrowheads="1"/>
          </p:cNvSpPr>
          <p:nvPr/>
        </p:nvSpPr>
        <p:spPr bwMode="auto">
          <a:xfrm>
            <a:off x="323850" y="5160031"/>
            <a:ext cx="712919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Knowledge extraction from scientific literature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Which anti-HIV drugs have been found ineffective in recent papers?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61"/>
          <p:cNvSpPr txBox="1">
            <a:spLocks noChangeArrowheads="1"/>
          </p:cNvSpPr>
          <p:nvPr/>
        </p:nvSpPr>
        <p:spPr bwMode="auto">
          <a:xfrm>
            <a:off x="323850" y="5802969"/>
            <a:ext cx="6407331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General-purpose knowledge acquisition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Can we learn encyclopedic knowledge from text &amp; Web corpora?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64"/>
          <p:cNvSpPr txBox="1">
            <a:spLocks noChangeArrowheads="1"/>
          </p:cNvSpPr>
          <p:nvPr/>
        </p:nvSpPr>
        <p:spPr bwMode="auto">
          <a:xfrm>
            <a:off x="323850" y="4439306"/>
            <a:ext cx="632320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Mining E-mail archives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e.g.: Who knew about the scandal on X before it became public?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IE Viewpoints and Approaches</a:t>
            </a:r>
          </a:p>
        </p:txBody>
      </p:sp>
      <p:sp>
        <p:nvSpPr>
          <p:cNvPr id="20485" name="Text Box 55"/>
          <p:cNvSpPr txBox="1">
            <a:spLocks noChangeArrowheads="1"/>
          </p:cNvSpPr>
          <p:nvPr/>
        </p:nvSpPr>
        <p:spPr bwMode="auto">
          <a:xfrm>
            <a:off x="250825" y="908050"/>
            <a:ext cx="8317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IE as learning (restricted)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wrappers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expressions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(wrapping pages with common structure from Deep-Web sources)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56"/>
          <p:cNvSpPr txBox="1">
            <a:spLocks noChangeArrowheads="1"/>
          </p:cNvSpPr>
          <p:nvPr/>
        </p:nvSpPr>
        <p:spPr bwMode="auto">
          <a:xfrm>
            <a:off x="250825" y="1916113"/>
            <a:ext cx="6324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learning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relations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(rules for identifying instances of n-ary relations)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57"/>
          <p:cNvSpPr txBox="1">
            <a:spLocks noChangeArrowheads="1"/>
          </p:cNvSpPr>
          <p:nvPr/>
        </p:nvSpPr>
        <p:spPr bwMode="auto">
          <a:xfrm>
            <a:off x="250825" y="3500438"/>
            <a:ext cx="744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learning text/sequence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r>
              <a:rPr lang="en-US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(HMMs, etc.)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58"/>
          <p:cNvSpPr txBox="1">
            <a:spLocks noChangeArrowheads="1"/>
          </p:cNvSpPr>
          <p:nvPr/>
        </p:nvSpPr>
        <p:spPr bwMode="auto">
          <a:xfrm>
            <a:off x="250825" y="4076700"/>
            <a:ext cx="7120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learning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contextual patterns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(graph models, etc.)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60"/>
          <p:cNvSpPr txBox="1">
            <a:spLocks noChangeArrowheads="1"/>
          </p:cNvSpPr>
          <p:nvPr/>
        </p:nvSpPr>
        <p:spPr bwMode="auto">
          <a:xfrm>
            <a:off x="250825" y="4725988"/>
            <a:ext cx="6258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natural-language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analysis  (NLP methods)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61"/>
          <p:cNvSpPr txBox="1">
            <a:spLocks noChangeArrowheads="1"/>
          </p:cNvSpPr>
          <p:nvPr/>
        </p:nvSpPr>
        <p:spPr bwMode="auto">
          <a:xfrm>
            <a:off x="250825" y="5373688"/>
            <a:ext cx="7070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large-scale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 mining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for knowledge acquisition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(combination of tools incl. Web queries)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62"/>
          <p:cNvSpPr txBox="1">
            <a:spLocks noChangeArrowheads="1"/>
          </p:cNvSpPr>
          <p:nvPr/>
        </p:nvSpPr>
        <p:spPr bwMode="auto">
          <a:xfrm>
            <a:off x="250825" y="2852738"/>
            <a:ext cx="4089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IE as learning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 boundaries 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 Viewpoints and Approaches</a:t>
            </a:r>
          </a:p>
        </p:txBody>
      </p:sp>
      <p:sp>
        <p:nvSpPr>
          <p:cNvPr id="21509" name="Text Box 117"/>
          <p:cNvSpPr txBox="1">
            <a:spLocks noChangeArrowheads="1"/>
          </p:cNvSpPr>
          <p:nvPr/>
        </p:nvSpPr>
        <p:spPr bwMode="auto">
          <a:xfrm>
            <a:off x="539750" y="6237288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Source:  W. Cohen, A. McCallum: Information Extraction from the Web, Tutorial, KDD 2003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Text Box 345"/>
          <p:cNvSpPr txBox="1">
            <a:spLocks noChangeArrowheads="1"/>
          </p:cNvSpPr>
          <p:nvPr/>
        </p:nvSpPr>
        <p:spPr bwMode="auto">
          <a:xfrm>
            <a:off x="974725" y="1125538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rgbClr val="000000"/>
                </a:solidFill>
                <a:latin typeface="Arial" charset="0"/>
              </a:rPr>
              <a:t>Lexicons</a:t>
            </a:r>
          </a:p>
        </p:txBody>
      </p:sp>
      <p:sp>
        <p:nvSpPr>
          <p:cNvPr id="21511" name="Text Box 346"/>
          <p:cNvSpPr txBox="1">
            <a:spLocks noChangeArrowheads="1"/>
          </p:cNvSpPr>
          <p:nvPr/>
        </p:nvSpPr>
        <p:spPr bwMode="auto">
          <a:xfrm>
            <a:off x="1905000" y="2176463"/>
            <a:ext cx="768159" cy="861774"/>
          </a:xfrm>
          <a:prstGeom prst="rect">
            <a:avLst/>
          </a:prstGeom>
          <a:solidFill>
            <a:srgbClr val="EAEAEA"/>
          </a:solidFill>
          <a:ln w="76200">
            <a:solidFill>
              <a:srgbClr val="3AAE3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Alabama</a:t>
            </a:r>
          </a:p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Alaska</a:t>
            </a:r>
          </a:p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…</a:t>
            </a:r>
          </a:p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Wisconsin</a:t>
            </a:r>
          </a:p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Wyoming</a:t>
            </a:r>
          </a:p>
        </p:txBody>
      </p:sp>
      <p:sp>
        <p:nvSpPr>
          <p:cNvPr id="21512" name="Text Box 347"/>
          <p:cNvSpPr txBox="1">
            <a:spLocks noChangeArrowheads="1"/>
          </p:cNvSpPr>
          <p:nvPr/>
        </p:nvSpPr>
        <p:spPr bwMode="auto">
          <a:xfrm>
            <a:off x="209550" y="1582738"/>
            <a:ext cx="2686050" cy="274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Abraham Lincoln was born in Kentucky.</a:t>
            </a:r>
          </a:p>
        </p:txBody>
      </p:sp>
      <p:sp>
        <p:nvSpPr>
          <p:cNvPr id="21513" name="Line 348"/>
          <p:cNvSpPr>
            <a:spLocks noChangeShapeType="1"/>
          </p:cNvSpPr>
          <p:nvPr/>
        </p:nvSpPr>
        <p:spPr bwMode="auto">
          <a:xfrm flipV="1">
            <a:off x="2286000" y="18875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Text Box 349"/>
          <p:cNvSpPr txBox="1">
            <a:spLocks noChangeArrowheads="1"/>
          </p:cNvSpPr>
          <p:nvPr/>
        </p:nvSpPr>
        <p:spPr bwMode="auto">
          <a:xfrm>
            <a:off x="2286000" y="1963738"/>
            <a:ext cx="6429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member?</a:t>
            </a:r>
          </a:p>
        </p:txBody>
      </p:sp>
      <p:grpSp>
        <p:nvGrpSpPr>
          <p:cNvPr id="2" name="Group 350"/>
          <p:cNvGrpSpPr>
            <a:grpSpLocks/>
          </p:cNvGrpSpPr>
          <p:nvPr/>
        </p:nvGrpSpPr>
        <p:grpSpPr bwMode="auto">
          <a:xfrm>
            <a:off x="3124200" y="896938"/>
            <a:ext cx="2686050" cy="1828800"/>
            <a:chOff x="1920" y="912"/>
            <a:chExt cx="1692" cy="1152"/>
          </a:xfrm>
        </p:grpSpPr>
        <p:sp>
          <p:nvSpPr>
            <p:cNvPr id="21613" name="Text Box 351"/>
            <p:cNvSpPr txBox="1">
              <a:spLocks noChangeArrowheads="1"/>
            </p:cNvSpPr>
            <p:nvPr/>
          </p:nvSpPr>
          <p:spPr bwMode="auto">
            <a:xfrm>
              <a:off x="1920" y="912"/>
              <a:ext cx="165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u="sng" dirty="0">
                  <a:solidFill>
                    <a:srgbClr val="000000"/>
                  </a:solidFill>
                  <a:latin typeface="Arial" charset="0"/>
                </a:rPr>
                <a:t>Classify Pre-segmented</a:t>
              </a:r>
              <a:br>
                <a:rPr lang="en-US" sz="1800" u="sng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u="sng" dirty="0">
                  <a:solidFill>
                    <a:srgbClr val="000000"/>
                  </a:solidFill>
                  <a:latin typeface="Arial" charset="0"/>
                </a:rPr>
                <a:t>Candidates</a:t>
              </a:r>
            </a:p>
          </p:txBody>
        </p:sp>
        <p:sp>
          <p:nvSpPr>
            <p:cNvPr id="21614" name="Text Box 352"/>
            <p:cNvSpPr txBox="1">
              <a:spLocks noChangeArrowheads="1"/>
            </p:cNvSpPr>
            <p:nvPr/>
          </p:nvSpPr>
          <p:spPr bwMode="auto">
            <a:xfrm>
              <a:off x="1920" y="1344"/>
              <a:ext cx="1692" cy="17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u="sng">
                  <a:solidFill>
                    <a:srgbClr val="000000"/>
                  </a:solidFill>
                </a:rPr>
                <a:t>Abraham Lincoln</a:t>
              </a:r>
              <a:r>
                <a:rPr lang="en-US" sz="1200" b="0">
                  <a:solidFill>
                    <a:srgbClr val="000000"/>
                  </a:solidFill>
                </a:rPr>
                <a:t> was born in </a:t>
              </a:r>
              <a:r>
                <a:rPr lang="en-US" sz="1200" b="0" u="sng">
                  <a:solidFill>
                    <a:srgbClr val="000000"/>
                  </a:solidFill>
                </a:rPr>
                <a:t>Kentucky</a:t>
              </a:r>
              <a:r>
                <a:rPr lang="en-US" sz="1200" b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1615" name="Text Box 353"/>
            <p:cNvSpPr txBox="1">
              <a:spLocks noChangeArrowheads="1"/>
            </p:cNvSpPr>
            <p:nvPr/>
          </p:nvSpPr>
          <p:spPr bwMode="auto">
            <a:xfrm>
              <a:off x="2138" y="1584"/>
              <a:ext cx="445" cy="15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Classifier</a:t>
              </a:r>
            </a:p>
          </p:txBody>
        </p:sp>
        <p:sp>
          <p:nvSpPr>
            <p:cNvPr id="21616" name="Oval 354"/>
            <p:cNvSpPr>
              <a:spLocks noChangeArrowheads="1"/>
            </p:cNvSpPr>
            <p:nvPr/>
          </p:nvSpPr>
          <p:spPr bwMode="auto">
            <a:xfrm>
              <a:off x="2069" y="1968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7" name="Oval 355"/>
            <p:cNvSpPr>
              <a:spLocks noChangeArrowheads="1"/>
            </p:cNvSpPr>
            <p:nvPr/>
          </p:nvSpPr>
          <p:spPr bwMode="auto">
            <a:xfrm>
              <a:off x="2309" y="196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8" name="Oval 356"/>
            <p:cNvSpPr>
              <a:spLocks noChangeArrowheads="1"/>
            </p:cNvSpPr>
            <p:nvPr/>
          </p:nvSpPr>
          <p:spPr bwMode="auto">
            <a:xfrm>
              <a:off x="2549" y="196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619" name="AutoShape 357"/>
            <p:cNvCxnSpPr>
              <a:cxnSpLocks noChangeShapeType="1"/>
              <a:stCxn id="21615" idx="2"/>
              <a:endCxn id="21616" idx="7"/>
            </p:cNvCxnSpPr>
            <p:nvPr/>
          </p:nvCxnSpPr>
          <p:spPr bwMode="auto">
            <a:xfrm flipH="1">
              <a:off x="2151" y="1738"/>
              <a:ext cx="210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620" name="AutoShape 358"/>
            <p:cNvCxnSpPr>
              <a:cxnSpLocks noChangeShapeType="1"/>
              <a:stCxn id="21615" idx="2"/>
              <a:endCxn id="21617" idx="0"/>
            </p:cNvCxnSpPr>
            <p:nvPr/>
          </p:nvCxnSpPr>
          <p:spPr bwMode="auto">
            <a:xfrm flipH="1">
              <a:off x="2357" y="1738"/>
              <a:ext cx="4" cy="2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621" name="AutoShape 359"/>
            <p:cNvCxnSpPr>
              <a:cxnSpLocks noChangeShapeType="1"/>
              <a:stCxn id="21615" idx="2"/>
              <a:endCxn id="21618" idx="1"/>
            </p:cNvCxnSpPr>
            <p:nvPr/>
          </p:nvCxnSpPr>
          <p:spPr bwMode="auto">
            <a:xfrm>
              <a:off x="2361" y="1738"/>
              <a:ext cx="202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622" name="Text Box 360"/>
            <p:cNvSpPr txBox="1">
              <a:spLocks noChangeArrowheads="1"/>
            </p:cNvSpPr>
            <p:nvPr/>
          </p:nvSpPr>
          <p:spPr bwMode="auto">
            <a:xfrm>
              <a:off x="2496" y="1776"/>
              <a:ext cx="4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which class?</a:t>
              </a:r>
            </a:p>
          </p:txBody>
        </p:sp>
      </p:grpSp>
      <p:sp>
        <p:nvSpPr>
          <p:cNvPr id="931177" name="Text Box 361"/>
          <p:cNvSpPr txBox="1">
            <a:spLocks noChangeArrowheads="1"/>
          </p:cNvSpPr>
          <p:nvPr/>
        </p:nvSpPr>
        <p:spPr bwMode="auto">
          <a:xfrm>
            <a:off x="7448550" y="5805488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sng">
                <a:solidFill>
                  <a:srgbClr val="000000"/>
                </a:solidFill>
                <a:latin typeface="Arial" charset="0"/>
              </a:rPr>
              <a:t>…and beyond</a:t>
            </a:r>
          </a:p>
        </p:txBody>
      </p:sp>
      <p:grpSp>
        <p:nvGrpSpPr>
          <p:cNvPr id="3" name="Group 362"/>
          <p:cNvGrpSpPr>
            <a:grpSpLocks/>
          </p:cNvGrpSpPr>
          <p:nvPr/>
        </p:nvGrpSpPr>
        <p:grpSpPr bwMode="auto">
          <a:xfrm>
            <a:off x="6156329" y="1125538"/>
            <a:ext cx="3063877" cy="1981200"/>
            <a:chOff x="3830" y="1056"/>
            <a:chExt cx="1930" cy="1248"/>
          </a:xfrm>
        </p:grpSpPr>
        <p:sp>
          <p:nvSpPr>
            <p:cNvPr id="21598" name="Text Box 363"/>
            <p:cNvSpPr txBox="1">
              <a:spLocks noChangeArrowheads="1"/>
            </p:cNvSpPr>
            <p:nvPr/>
          </p:nvSpPr>
          <p:spPr bwMode="auto">
            <a:xfrm>
              <a:off x="3830" y="1056"/>
              <a:ext cx="19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 dirty="0">
                  <a:solidFill>
                    <a:srgbClr val="000000"/>
                  </a:solidFill>
                  <a:latin typeface="Arial" charset="0"/>
                </a:rPr>
                <a:t>Sliding </a:t>
              </a:r>
              <a:r>
                <a:rPr lang="en-US" sz="1800" u="sng" dirty="0" smtClean="0">
                  <a:solidFill>
                    <a:srgbClr val="000000"/>
                  </a:solidFill>
                  <a:latin typeface="Arial" charset="0"/>
                </a:rPr>
                <a:t>Window (+Classifier)</a:t>
              </a:r>
              <a:endParaRPr lang="en-US" sz="18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99" name="Text Box 364"/>
            <p:cNvSpPr txBox="1">
              <a:spLocks noChangeArrowheads="1"/>
            </p:cNvSpPr>
            <p:nvPr/>
          </p:nvSpPr>
          <p:spPr bwMode="auto">
            <a:xfrm>
              <a:off x="3888" y="1344"/>
              <a:ext cx="1692" cy="17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Abraham Lincoln was born in Kentucky.</a:t>
              </a:r>
            </a:p>
          </p:txBody>
        </p:sp>
        <p:sp>
          <p:nvSpPr>
            <p:cNvPr id="21600" name="AutoShape 365"/>
            <p:cNvSpPr>
              <a:spLocks/>
            </p:cNvSpPr>
            <p:nvPr/>
          </p:nvSpPr>
          <p:spPr bwMode="auto">
            <a:xfrm rot="-5411066">
              <a:off x="4235" y="1247"/>
              <a:ext cx="96" cy="672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1" name="AutoShape 366"/>
            <p:cNvSpPr>
              <a:spLocks/>
            </p:cNvSpPr>
            <p:nvPr/>
          </p:nvSpPr>
          <p:spPr bwMode="auto">
            <a:xfrm rot="-5411066">
              <a:off x="5448" y="1992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2" name="AutoShape 367"/>
            <p:cNvSpPr>
              <a:spLocks/>
            </p:cNvSpPr>
            <p:nvPr/>
          </p:nvSpPr>
          <p:spPr bwMode="auto">
            <a:xfrm rot="-5411066">
              <a:off x="5136" y="1776"/>
              <a:ext cx="96" cy="96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3" name="Text Box 368"/>
            <p:cNvSpPr txBox="1">
              <a:spLocks noChangeArrowheads="1"/>
            </p:cNvSpPr>
            <p:nvPr/>
          </p:nvSpPr>
          <p:spPr bwMode="auto">
            <a:xfrm>
              <a:off x="4080" y="1680"/>
              <a:ext cx="445" cy="15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Classifier</a:t>
              </a:r>
            </a:p>
          </p:txBody>
        </p:sp>
        <p:sp>
          <p:nvSpPr>
            <p:cNvPr id="21604" name="Oval 369"/>
            <p:cNvSpPr>
              <a:spLocks noChangeArrowheads="1"/>
            </p:cNvSpPr>
            <p:nvPr/>
          </p:nvSpPr>
          <p:spPr bwMode="auto">
            <a:xfrm>
              <a:off x="4018" y="2064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5" name="Oval 370"/>
            <p:cNvSpPr>
              <a:spLocks noChangeArrowheads="1"/>
            </p:cNvSpPr>
            <p:nvPr/>
          </p:nvSpPr>
          <p:spPr bwMode="auto">
            <a:xfrm>
              <a:off x="4258" y="2064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" name="Oval 371"/>
            <p:cNvSpPr>
              <a:spLocks noChangeArrowheads="1"/>
            </p:cNvSpPr>
            <p:nvPr/>
          </p:nvSpPr>
          <p:spPr bwMode="auto">
            <a:xfrm>
              <a:off x="4498" y="2064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607" name="AutoShape 372"/>
            <p:cNvCxnSpPr>
              <a:cxnSpLocks noChangeShapeType="1"/>
              <a:stCxn id="21603" idx="2"/>
              <a:endCxn id="21604" idx="7"/>
            </p:cNvCxnSpPr>
            <p:nvPr/>
          </p:nvCxnSpPr>
          <p:spPr bwMode="auto">
            <a:xfrm flipH="1">
              <a:off x="4100" y="1834"/>
              <a:ext cx="203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608" name="AutoShape 373"/>
            <p:cNvCxnSpPr>
              <a:cxnSpLocks noChangeShapeType="1"/>
              <a:stCxn id="21603" idx="2"/>
              <a:endCxn id="21605" idx="0"/>
            </p:cNvCxnSpPr>
            <p:nvPr/>
          </p:nvCxnSpPr>
          <p:spPr bwMode="auto">
            <a:xfrm>
              <a:off x="4303" y="1834"/>
              <a:ext cx="3" cy="2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609" name="AutoShape 374"/>
            <p:cNvCxnSpPr>
              <a:cxnSpLocks noChangeShapeType="1"/>
              <a:stCxn id="21603" idx="2"/>
              <a:endCxn id="21606" idx="1"/>
            </p:cNvCxnSpPr>
            <p:nvPr/>
          </p:nvCxnSpPr>
          <p:spPr bwMode="auto">
            <a:xfrm>
              <a:off x="4303" y="1834"/>
              <a:ext cx="209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610" name="Text Box 375"/>
            <p:cNvSpPr txBox="1">
              <a:spLocks noChangeArrowheads="1"/>
            </p:cNvSpPr>
            <p:nvPr/>
          </p:nvSpPr>
          <p:spPr bwMode="auto">
            <a:xfrm>
              <a:off x="4368" y="1824"/>
              <a:ext cx="4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which class?</a:t>
              </a:r>
            </a:p>
          </p:txBody>
        </p:sp>
        <p:sp>
          <p:nvSpPr>
            <p:cNvPr id="21611" name="Text Box 376"/>
            <p:cNvSpPr txBox="1">
              <a:spLocks noChangeArrowheads="1"/>
            </p:cNvSpPr>
            <p:nvPr/>
          </p:nvSpPr>
          <p:spPr bwMode="auto">
            <a:xfrm>
              <a:off x="4722" y="1988"/>
              <a:ext cx="5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Try alternate</a:t>
              </a:r>
              <a:br>
                <a:rPr lang="en-US" sz="9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window sizes:</a:t>
              </a:r>
            </a:p>
          </p:txBody>
        </p:sp>
        <p:sp>
          <p:nvSpPr>
            <p:cNvPr id="21612" name="Line 377"/>
            <p:cNvSpPr>
              <a:spLocks noChangeShapeType="1"/>
            </p:cNvSpPr>
            <p:nvPr/>
          </p:nvSpPr>
          <p:spPr bwMode="auto">
            <a:xfrm>
              <a:off x="4656" y="1536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8"/>
          <p:cNvGrpSpPr>
            <a:grpSpLocks/>
          </p:cNvGrpSpPr>
          <p:nvPr/>
        </p:nvGrpSpPr>
        <p:grpSpPr bwMode="auto">
          <a:xfrm>
            <a:off x="71438" y="3349625"/>
            <a:ext cx="3281366" cy="2257425"/>
            <a:chOff x="-3" y="2457"/>
            <a:chExt cx="2067" cy="1422"/>
          </a:xfrm>
        </p:grpSpPr>
        <p:sp>
          <p:nvSpPr>
            <p:cNvPr id="21575" name="Text Box 379"/>
            <p:cNvSpPr txBox="1">
              <a:spLocks noChangeArrowheads="1"/>
            </p:cNvSpPr>
            <p:nvPr/>
          </p:nvSpPr>
          <p:spPr bwMode="auto">
            <a:xfrm>
              <a:off x="-3" y="2457"/>
              <a:ext cx="20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 dirty="0">
                  <a:solidFill>
                    <a:srgbClr val="000000"/>
                  </a:solidFill>
                  <a:latin typeface="Arial" charset="0"/>
                </a:rPr>
                <a:t>Boundary </a:t>
              </a:r>
              <a:r>
                <a:rPr lang="en-US" sz="1800" u="sng" dirty="0" smtClean="0">
                  <a:solidFill>
                    <a:srgbClr val="000000"/>
                  </a:solidFill>
                  <a:latin typeface="Arial" charset="0"/>
                </a:rPr>
                <a:t>Models </a:t>
              </a:r>
              <a:r>
                <a:rPr lang="en-US" sz="1800" u="sng" smtClean="0">
                  <a:solidFill>
                    <a:srgbClr val="000000"/>
                  </a:solidFill>
                  <a:latin typeface="Arial" charset="0"/>
                </a:rPr>
                <a:t>(+Classifier)</a:t>
              </a:r>
              <a:endParaRPr lang="en-US" sz="1800" u="sng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76" name="Text Box 380"/>
            <p:cNvSpPr txBox="1">
              <a:spLocks noChangeArrowheads="1"/>
            </p:cNvSpPr>
            <p:nvPr/>
          </p:nvSpPr>
          <p:spPr bwMode="auto">
            <a:xfrm>
              <a:off x="96" y="2736"/>
              <a:ext cx="1692" cy="17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Abraham Lincoln was born in Kentucky.</a:t>
              </a:r>
            </a:p>
          </p:txBody>
        </p:sp>
        <p:sp>
          <p:nvSpPr>
            <p:cNvPr id="21577" name="Line 381"/>
            <p:cNvSpPr>
              <a:spLocks noChangeShapeType="1"/>
            </p:cNvSpPr>
            <p:nvPr/>
          </p:nvSpPr>
          <p:spPr bwMode="auto">
            <a:xfrm flipH="1" flipV="1">
              <a:off x="816" y="2987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382"/>
            <p:cNvSpPr>
              <a:spLocks noChangeShapeType="1"/>
            </p:cNvSpPr>
            <p:nvPr/>
          </p:nvSpPr>
          <p:spPr bwMode="auto">
            <a:xfrm>
              <a:off x="864" y="292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383"/>
            <p:cNvSpPr>
              <a:spLocks noChangeShapeType="1"/>
            </p:cNvSpPr>
            <p:nvPr/>
          </p:nvSpPr>
          <p:spPr bwMode="auto">
            <a:xfrm>
              <a:off x="816" y="270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Text Box 384"/>
            <p:cNvSpPr txBox="1">
              <a:spLocks noChangeArrowheads="1"/>
            </p:cNvSpPr>
            <p:nvPr/>
          </p:nvSpPr>
          <p:spPr bwMode="auto">
            <a:xfrm>
              <a:off x="609" y="3264"/>
              <a:ext cx="445" cy="15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Classifier</a:t>
              </a:r>
            </a:p>
          </p:txBody>
        </p:sp>
        <p:sp>
          <p:nvSpPr>
            <p:cNvPr id="21581" name="Oval 385"/>
            <p:cNvSpPr>
              <a:spLocks noChangeArrowheads="1"/>
            </p:cNvSpPr>
            <p:nvPr/>
          </p:nvSpPr>
          <p:spPr bwMode="auto">
            <a:xfrm>
              <a:off x="540" y="3648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Oval 386"/>
            <p:cNvSpPr>
              <a:spLocks noChangeArrowheads="1"/>
            </p:cNvSpPr>
            <p:nvPr/>
          </p:nvSpPr>
          <p:spPr bwMode="auto">
            <a:xfrm>
              <a:off x="780" y="364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Oval 387"/>
            <p:cNvSpPr>
              <a:spLocks noChangeArrowheads="1"/>
            </p:cNvSpPr>
            <p:nvPr/>
          </p:nvSpPr>
          <p:spPr bwMode="auto">
            <a:xfrm>
              <a:off x="1020" y="364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584" name="AutoShape 388"/>
            <p:cNvCxnSpPr>
              <a:cxnSpLocks noChangeShapeType="1"/>
              <a:stCxn id="21580" idx="2"/>
              <a:endCxn id="21581" idx="7"/>
            </p:cNvCxnSpPr>
            <p:nvPr/>
          </p:nvCxnSpPr>
          <p:spPr bwMode="auto">
            <a:xfrm flipH="1">
              <a:off x="622" y="3418"/>
              <a:ext cx="210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85" name="AutoShape 389"/>
            <p:cNvCxnSpPr>
              <a:cxnSpLocks noChangeShapeType="1"/>
              <a:stCxn id="21580" idx="2"/>
              <a:endCxn id="21582" idx="0"/>
            </p:cNvCxnSpPr>
            <p:nvPr/>
          </p:nvCxnSpPr>
          <p:spPr bwMode="auto">
            <a:xfrm flipH="1">
              <a:off x="828" y="3418"/>
              <a:ext cx="4" cy="2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86" name="AutoShape 390"/>
            <p:cNvCxnSpPr>
              <a:cxnSpLocks noChangeShapeType="1"/>
              <a:stCxn id="21580" idx="2"/>
              <a:endCxn id="21583" idx="1"/>
            </p:cNvCxnSpPr>
            <p:nvPr/>
          </p:nvCxnSpPr>
          <p:spPr bwMode="auto">
            <a:xfrm>
              <a:off x="832" y="3418"/>
              <a:ext cx="202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87" name="Text Box 391"/>
            <p:cNvSpPr txBox="1">
              <a:spLocks noChangeArrowheads="1"/>
            </p:cNvSpPr>
            <p:nvPr/>
          </p:nvSpPr>
          <p:spPr bwMode="auto">
            <a:xfrm>
              <a:off x="1115" y="3456"/>
              <a:ext cx="48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which class?</a:t>
              </a:r>
            </a:p>
          </p:txBody>
        </p:sp>
        <p:sp>
          <p:nvSpPr>
            <p:cNvPr id="21588" name="Oval 392"/>
            <p:cNvSpPr>
              <a:spLocks noChangeArrowheads="1"/>
            </p:cNvSpPr>
            <p:nvPr/>
          </p:nvSpPr>
          <p:spPr bwMode="auto">
            <a:xfrm>
              <a:off x="288" y="3648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Oval 393"/>
            <p:cNvSpPr>
              <a:spLocks noChangeArrowheads="1"/>
            </p:cNvSpPr>
            <p:nvPr/>
          </p:nvSpPr>
          <p:spPr bwMode="auto">
            <a:xfrm>
              <a:off x="1296" y="364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590" name="AutoShape 394"/>
            <p:cNvCxnSpPr>
              <a:cxnSpLocks noChangeShapeType="1"/>
              <a:stCxn id="21580" idx="2"/>
              <a:endCxn id="21588" idx="7"/>
            </p:cNvCxnSpPr>
            <p:nvPr/>
          </p:nvCxnSpPr>
          <p:spPr bwMode="auto">
            <a:xfrm flipH="1">
              <a:off x="370" y="3418"/>
              <a:ext cx="462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91" name="AutoShape 395"/>
            <p:cNvCxnSpPr>
              <a:cxnSpLocks noChangeShapeType="1"/>
              <a:stCxn id="21580" idx="2"/>
              <a:endCxn id="21589" idx="1"/>
            </p:cNvCxnSpPr>
            <p:nvPr/>
          </p:nvCxnSpPr>
          <p:spPr bwMode="auto">
            <a:xfrm>
              <a:off x="832" y="3418"/>
              <a:ext cx="478" cy="2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92" name="Text Box 396"/>
            <p:cNvSpPr txBox="1">
              <a:spLocks noChangeArrowheads="1"/>
            </p:cNvSpPr>
            <p:nvPr/>
          </p:nvSpPr>
          <p:spPr bwMode="auto">
            <a:xfrm>
              <a:off x="192" y="3744"/>
              <a:ext cx="31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BEGIN</a:t>
              </a:r>
            </a:p>
          </p:txBody>
        </p:sp>
        <p:sp>
          <p:nvSpPr>
            <p:cNvPr id="21593" name="Text Box 397"/>
            <p:cNvSpPr txBox="1">
              <a:spLocks noChangeArrowheads="1"/>
            </p:cNvSpPr>
            <p:nvPr/>
          </p:nvSpPr>
          <p:spPr bwMode="auto">
            <a:xfrm>
              <a:off x="469" y="3744"/>
              <a:ext cx="25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21594" name="Text Box 398"/>
            <p:cNvSpPr txBox="1">
              <a:spLocks noChangeArrowheads="1"/>
            </p:cNvSpPr>
            <p:nvPr/>
          </p:nvSpPr>
          <p:spPr bwMode="auto">
            <a:xfrm>
              <a:off x="672" y="3744"/>
              <a:ext cx="31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BEGIN</a:t>
              </a:r>
            </a:p>
          </p:txBody>
        </p:sp>
        <p:sp>
          <p:nvSpPr>
            <p:cNvPr id="21595" name="Text Box 399"/>
            <p:cNvSpPr txBox="1">
              <a:spLocks noChangeArrowheads="1"/>
            </p:cNvSpPr>
            <p:nvPr/>
          </p:nvSpPr>
          <p:spPr bwMode="auto">
            <a:xfrm>
              <a:off x="949" y="3744"/>
              <a:ext cx="25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21596" name="Line 400"/>
            <p:cNvSpPr>
              <a:spLocks noChangeShapeType="1"/>
            </p:cNvSpPr>
            <p:nvPr/>
          </p:nvSpPr>
          <p:spPr bwMode="auto">
            <a:xfrm>
              <a:off x="144" y="2688"/>
              <a:ext cx="0" cy="240"/>
            </a:xfrm>
            <a:prstGeom prst="line">
              <a:avLst/>
            </a:prstGeom>
            <a:noFill/>
            <a:ln w="19050">
              <a:solidFill>
                <a:srgbClr val="D2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Text Box 401"/>
            <p:cNvSpPr txBox="1">
              <a:spLocks noChangeArrowheads="1"/>
            </p:cNvSpPr>
            <p:nvPr/>
          </p:nvSpPr>
          <p:spPr bwMode="auto">
            <a:xfrm>
              <a:off x="0" y="2928"/>
              <a:ext cx="31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BEGIN</a:t>
              </a:r>
            </a:p>
          </p:txBody>
        </p:sp>
      </p:grpSp>
      <p:grpSp>
        <p:nvGrpSpPr>
          <p:cNvPr id="5" name="Group 402"/>
          <p:cNvGrpSpPr>
            <a:grpSpLocks/>
          </p:cNvGrpSpPr>
          <p:nvPr/>
        </p:nvGrpSpPr>
        <p:grpSpPr bwMode="auto">
          <a:xfrm>
            <a:off x="6324600" y="3335338"/>
            <a:ext cx="2686050" cy="2362200"/>
            <a:chOff x="3936" y="2448"/>
            <a:chExt cx="1692" cy="1488"/>
          </a:xfrm>
        </p:grpSpPr>
        <p:sp>
          <p:nvSpPr>
            <p:cNvPr id="21545" name="Text Box 403"/>
            <p:cNvSpPr txBox="1">
              <a:spLocks noChangeArrowheads="1"/>
            </p:cNvSpPr>
            <p:nvPr/>
          </p:nvSpPr>
          <p:spPr bwMode="auto">
            <a:xfrm>
              <a:off x="3936" y="2448"/>
              <a:ext cx="16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>
                  <a:solidFill>
                    <a:srgbClr val="000000"/>
                  </a:solidFill>
                  <a:latin typeface="Arial" charset="0"/>
                </a:rPr>
                <a:t>Context Free Grammars</a:t>
              </a:r>
            </a:p>
          </p:txBody>
        </p:sp>
        <p:sp>
          <p:nvSpPr>
            <p:cNvPr id="21546" name="Text Box 404"/>
            <p:cNvSpPr txBox="1">
              <a:spLocks noChangeArrowheads="1"/>
            </p:cNvSpPr>
            <p:nvPr/>
          </p:nvSpPr>
          <p:spPr bwMode="auto">
            <a:xfrm>
              <a:off x="3936" y="2736"/>
              <a:ext cx="1692" cy="17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Abraham Lincoln was born in Kentucky.</a:t>
              </a:r>
            </a:p>
          </p:txBody>
        </p:sp>
        <p:sp>
          <p:nvSpPr>
            <p:cNvPr id="21547" name="Oval 405"/>
            <p:cNvSpPr>
              <a:spLocks noChangeArrowheads="1"/>
            </p:cNvSpPr>
            <p:nvPr/>
          </p:nvSpPr>
          <p:spPr bwMode="auto">
            <a:xfrm>
              <a:off x="4135" y="292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Oval 406"/>
            <p:cNvSpPr>
              <a:spLocks noChangeArrowheads="1"/>
            </p:cNvSpPr>
            <p:nvPr/>
          </p:nvSpPr>
          <p:spPr bwMode="auto">
            <a:xfrm>
              <a:off x="4471" y="292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Oval 407"/>
            <p:cNvSpPr>
              <a:spLocks noChangeArrowheads="1"/>
            </p:cNvSpPr>
            <p:nvPr/>
          </p:nvSpPr>
          <p:spPr bwMode="auto">
            <a:xfrm>
              <a:off x="4711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Oval 408"/>
            <p:cNvSpPr>
              <a:spLocks noChangeArrowheads="1"/>
            </p:cNvSpPr>
            <p:nvPr/>
          </p:nvSpPr>
          <p:spPr bwMode="auto">
            <a:xfrm>
              <a:off x="4924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409"/>
            <p:cNvSpPr>
              <a:spLocks noChangeArrowheads="1"/>
            </p:cNvSpPr>
            <p:nvPr/>
          </p:nvSpPr>
          <p:spPr bwMode="auto">
            <a:xfrm>
              <a:off x="5061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Oval 410"/>
            <p:cNvSpPr>
              <a:spLocks noChangeArrowheads="1"/>
            </p:cNvSpPr>
            <p:nvPr/>
          </p:nvSpPr>
          <p:spPr bwMode="auto">
            <a:xfrm>
              <a:off x="5287" y="2928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Text Box 411"/>
            <p:cNvSpPr txBox="1">
              <a:spLocks noChangeArrowheads="1"/>
            </p:cNvSpPr>
            <p:nvPr/>
          </p:nvSpPr>
          <p:spPr bwMode="auto">
            <a:xfrm>
              <a:off x="4069" y="3072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NNP</a:t>
              </a:r>
            </a:p>
          </p:txBody>
        </p:sp>
        <p:sp>
          <p:nvSpPr>
            <p:cNvPr id="21554" name="Text Box 412"/>
            <p:cNvSpPr txBox="1">
              <a:spLocks noChangeArrowheads="1"/>
            </p:cNvSpPr>
            <p:nvPr/>
          </p:nvSpPr>
          <p:spPr bwMode="auto">
            <a:xfrm>
              <a:off x="4679" y="307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1555" name="Text Box 413"/>
            <p:cNvSpPr txBox="1">
              <a:spLocks noChangeArrowheads="1"/>
            </p:cNvSpPr>
            <p:nvPr/>
          </p:nvSpPr>
          <p:spPr bwMode="auto">
            <a:xfrm>
              <a:off x="5030" y="307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1556" name="Text Box 414"/>
            <p:cNvSpPr txBox="1">
              <a:spLocks noChangeArrowheads="1"/>
            </p:cNvSpPr>
            <p:nvPr/>
          </p:nvSpPr>
          <p:spPr bwMode="auto">
            <a:xfrm>
              <a:off x="5245" y="3072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NP</a:t>
              </a:r>
            </a:p>
          </p:txBody>
        </p:sp>
        <p:sp>
          <p:nvSpPr>
            <p:cNvPr id="21557" name="Text Box 415"/>
            <p:cNvSpPr txBox="1">
              <a:spLocks noChangeArrowheads="1"/>
            </p:cNvSpPr>
            <p:nvPr/>
          </p:nvSpPr>
          <p:spPr bwMode="auto">
            <a:xfrm>
              <a:off x="4890" y="307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1558" name="Text Box 416"/>
            <p:cNvSpPr txBox="1">
              <a:spLocks noChangeArrowheads="1"/>
            </p:cNvSpPr>
            <p:nvPr/>
          </p:nvSpPr>
          <p:spPr bwMode="auto">
            <a:xfrm>
              <a:off x="4405" y="3072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NNP</a:t>
              </a:r>
            </a:p>
          </p:txBody>
        </p:sp>
        <p:sp>
          <p:nvSpPr>
            <p:cNvPr id="21559" name="Text Box 417"/>
            <p:cNvSpPr txBox="1">
              <a:spLocks noChangeArrowheads="1"/>
            </p:cNvSpPr>
            <p:nvPr/>
          </p:nvSpPr>
          <p:spPr bwMode="auto">
            <a:xfrm>
              <a:off x="4245" y="3566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NP</a:t>
              </a:r>
            </a:p>
          </p:txBody>
        </p:sp>
        <p:sp>
          <p:nvSpPr>
            <p:cNvPr id="21560" name="Text Box 418"/>
            <p:cNvSpPr txBox="1">
              <a:spLocks noChangeArrowheads="1"/>
            </p:cNvSpPr>
            <p:nvPr/>
          </p:nvSpPr>
          <p:spPr bwMode="auto">
            <a:xfrm>
              <a:off x="5128" y="3292"/>
              <a:ext cx="2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PP</a:t>
              </a:r>
            </a:p>
          </p:txBody>
        </p:sp>
        <p:sp>
          <p:nvSpPr>
            <p:cNvPr id="21561" name="Text Box 419"/>
            <p:cNvSpPr txBox="1">
              <a:spLocks noChangeArrowheads="1"/>
            </p:cNvSpPr>
            <p:nvPr/>
          </p:nvSpPr>
          <p:spPr bwMode="auto">
            <a:xfrm>
              <a:off x="4992" y="3504"/>
              <a:ext cx="2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VP</a:t>
              </a:r>
            </a:p>
          </p:txBody>
        </p:sp>
        <p:cxnSp>
          <p:nvCxnSpPr>
            <p:cNvPr id="21562" name="AutoShape 420"/>
            <p:cNvCxnSpPr>
              <a:cxnSpLocks noChangeShapeType="1"/>
              <a:stCxn id="21553" idx="2"/>
              <a:endCxn id="21559" idx="0"/>
            </p:cNvCxnSpPr>
            <p:nvPr/>
          </p:nvCxnSpPr>
          <p:spPr bwMode="auto">
            <a:xfrm>
              <a:off x="4212" y="3226"/>
              <a:ext cx="147" cy="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63" name="AutoShape 421"/>
            <p:cNvCxnSpPr>
              <a:cxnSpLocks noChangeShapeType="1"/>
              <a:stCxn id="21558" idx="2"/>
              <a:endCxn id="21559" idx="0"/>
            </p:cNvCxnSpPr>
            <p:nvPr/>
          </p:nvCxnSpPr>
          <p:spPr bwMode="auto">
            <a:xfrm flipH="1">
              <a:off x="4359" y="3226"/>
              <a:ext cx="189" cy="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64" name="AutoShape 422"/>
            <p:cNvCxnSpPr>
              <a:cxnSpLocks noChangeShapeType="1"/>
              <a:stCxn id="21556" idx="2"/>
              <a:endCxn id="21560" idx="0"/>
            </p:cNvCxnSpPr>
            <p:nvPr/>
          </p:nvCxnSpPr>
          <p:spPr bwMode="auto">
            <a:xfrm flipH="1">
              <a:off x="5239" y="3226"/>
              <a:ext cx="120" cy="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65" name="AutoShape 423"/>
            <p:cNvCxnSpPr>
              <a:cxnSpLocks noChangeShapeType="1"/>
              <a:stCxn id="21555" idx="2"/>
              <a:endCxn id="21560" idx="0"/>
            </p:cNvCxnSpPr>
            <p:nvPr/>
          </p:nvCxnSpPr>
          <p:spPr bwMode="auto">
            <a:xfrm>
              <a:off x="5115" y="3226"/>
              <a:ext cx="124" cy="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66" name="AutoShape 424"/>
            <p:cNvCxnSpPr>
              <a:cxnSpLocks noChangeShapeType="1"/>
              <a:stCxn id="21560" idx="2"/>
              <a:endCxn id="21561" idx="0"/>
            </p:cNvCxnSpPr>
            <p:nvPr/>
          </p:nvCxnSpPr>
          <p:spPr bwMode="auto">
            <a:xfrm flipH="1">
              <a:off x="5103" y="3446"/>
              <a:ext cx="136" cy="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67" name="AutoShape 425"/>
            <p:cNvCxnSpPr>
              <a:cxnSpLocks noChangeShapeType="1"/>
              <a:stCxn id="21557" idx="2"/>
              <a:endCxn id="21561" idx="0"/>
            </p:cNvCxnSpPr>
            <p:nvPr/>
          </p:nvCxnSpPr>
          <p:spPr bwMode="auto">
            <a:xfrm>
              <a:off x="4975" y="3226"/>
              <a:ext cx="128" cy="2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568" name="Text Box 426"/>
            <p:cNvSpPr txBox="1">
              <a:spLocks noChangeArrowheads="1"/>
            </p:cNvSpPr>
            <p:nvPr/>
          </p:nvSpPr>
          <p:spPr bwMode="auto">
            <a:xfrm>
              <a:off x="4704" y="3638"/>
              <a:ext cx="2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VP</a:t>
              </a:r>
            </a:p>
          </p:txBody>
        </p:sp>
        <p:sp>
          <p:nvSpPr>
            <p:cNvPr id="21569" name="Text Box 427"/>
            <p:cNvSpPr txBox="1">
              <a:spLocks noChangeArrowheads="1"/>
            </p:cNvSpPr>
            <p:nvPr/>
          </p:nvSpPr>
          <p:spPr bwMode="auto">
            <a:xfrm>
              <a:off x="4512" y="378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</a:t>
              </a:r>
            </a:p>
          </p:txBody>
        </p:sp>
        <p:cxnSp>
          <p:nvCxnSpPr>
            <p:cNvPr id="21570" name="AutoShape 428"/>
            <p:cNvCxnSpPr>
              <a:cxnSpLocks noChangeShapeType="1"/>
              <a:stCxn id="21554" idx="2"/>
              <a:endCxn id="21568" idx="0"/>
            </p:cNvCxnSpPr>
            <p:nvPr/>
          </p:nvCxnSpPr>
          <p:spPr bwMode="auto">
            <a:xfrm>
              <a:off x="4764" y="3226"/>
              <a:ext cx="51" cy="4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71" name="AutoShape 429"/>
            <p:cNvCxnSpPr>
              <a:cxnSpLocks noChangeShapeType="1"/>
              <a:stCxn id="21561" idx="1"/>
              <a:endCxn id="21568" idx="0"/>
            </p:cNvCxnSpPr>
            <p:nvPr/>
          </p:nvCxnSpPr>
          <p:spPr bwMode="auto">
            <a:xfrm flipH="1">
              <a:off x="4815" y="3581"/>
              <a:ext cx="17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72" name="AutoShape 430"/>
            <p:cNvCxnSpPr>
              <a:cxnSpLocks noChangeShapeType="1"/>
              <a:stCxn id="21568" idx="1"/>
              <a:endCxn id="21569" idx="0"/>
            </p:cNvCxnSpPr>
            <p:nvPr/>
          </p:nvCxnSpPr>
          <p:spPr bwMode="auto">
            <a:xfrm flipH="1">
              <a:off x="4597" y="3715"/>
              <a:ext cx="107" cy="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73" name="AutoShape 431"/>
            <p:cNvCxnSpPr>
              <a:cxnSpLocks noChangeShapeType="1"/>
              <a:stCxn id="21559" idx="2"/>
              <a:endCxn id="21569" idx="0"/>
            </p:cNvCxnSpPr>
            <p:nvPr/>
          </p:nvCxnSpPr>
          <p:spPr bwMode="auto">
            <a:xfrm>
              <a:off x="4359" y="3720"/>
              <a:ext cx="238" cy="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1574" name="Text Box 432"/>
            <p:cNvSpPr txBox="1">
              <a:spLocks noChangeArrowheads="1"/>
            </p:cNvSpPr>
            <p:nvPr/>
          </p:nvSpPr>
          <p:spPr bwMode="auto">
            <a:xfrm rot="17828295">
              <a:off x="5174" y="3245"/>
              <a:ext cx="63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Most likely parse?</a:t>
              </a:r>
            </a:p>
          </p:txBody>
        </p:sp>
      </p:grpSp>
      <p:grpSp>
        <p:nvGrpSpPr>
          <p:cNvPr id="6" name="Group 433"/>
          <p:cNvGrpSpPr>
            <a:grpSpLocks/>
          </p:cNvGrpSpPr>
          <p:nvPr/>
        </p:nvGrpSpPr>
        <p:grpSpPr bwMode="auto">
          <a:xfrm>
            <a:off x="3257550" y="3349625"/>
            <a:ext cx="2919413" cy="2119313"/>
            <a:chOff x="2004" y="2457"/>
            <a:chExt cx="1839" cy="1335"/>
          </a:xfrm>
        </p:grpSpPr>
        <p:sp>
          <p:nvSpPr>
            <p:cNvPr id="21521" name="Text Box 434"/>
            <p:cNvSpPr txBox="1">
              <a:spLocks noChangeArrowheads="1"/>
            </p:cNvSpPr>
            <p:nvPr/>
          </p:nvSpPr>
          <p:spPr bwMode="auto">
            <a:xfrm>
              <a:off x="2092" y="2457"/>
              <a:ext cx="15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sng">
                  <a:solidFill>
                    <a:srgbClr val="000000"/>
                  </a:solidFill>
                  <a:latin typeface="Arial" charset="0"/>
                </a:rPr>
                <a:t>Finite State Machines</a:t>
              </a:r>
            </a:p>
          </p:txBody>
        </p:sp>
        <p:sp>
          <p:nvSpPr>
            <p:cNvPr id="21522" name="Text Box 435"/>
            <p:cNvSpPr txBox="1">
              <a:spLocks noChangeArrowheads="1"/>
            </p:cNvSpPr>
            <p:nvPr/>
          </p:nvSpPr>
          <p:spPr bwMode="auto">
            <a:xfrm>
              <a:off x="2004" y="2736"/>
              <a:ext cx="1692" cy="17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Abraham Lincoln was born in Kentucky.</a:t>
              </a:r>
            </a:p>
          </p:txBody>
        </p:sp>
        <p:sp>
          <p:nvSpPr>
            <p:cNvPr id="21523" name="Oval 436"/>
            <p:cNvSpPr>
              <a:spLocks noChangeArrowheads="1"/>
            </p:cNvSpPr>
            <p:nvPr/>
          </p:nvSpPr>
          <p:spPr bwMode="auto">
            <a:xfrm>
              <a:off x="2640" y="3360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437"/>
            <p:cNvSpPr>
              <a:spLocks noChangeArrowheads="1"/>
            </p:cNvSpPr>
            <p:nvPr/>
          </p:nvSpPr>
          <p:spPr bwMode="auto">
            <a:xfrm>
              <a:off x="2640" y="3696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438"/>
            <p:cNvSpPr>
              <a:spLocks noChangeArrowheads="1"/>
            </p:cNvSpPr>
            <p:nvPr/>
          </p:nvSpPr>
          <p:spPr bwMode="auto">
            <a:xfrm>
              <a:off x="3072" y="3360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526" name="AutoShape 439"/>
            <p:cNvCxnSpPr>
              <a:cxnSpLocks noChangeShapeType="1"/>
              <a:stCxn id="21523" idx="7"/>
              <a:endCxn id="21525" idx="0"/>
            </p:cNvCxnSpPr>
            <p:nvPr/>
          </p:nvCxnSpPr>
          <p:spPr bwMode="auto">
            <a:xfrm rot="-5400000">
              <a:off x="2914" y="3168"/>
              <a:ext cx="14" cy="398"/>
            </a:xfrm>
            <a:prstGeom prst="curvedConnector3">
              <a:avLst>
                <a:gd name="adj1" fmla="val 112856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27" name="AutoShape 440"/>
            <p:cNvCxnSpPr>
              <a:cxnSpLocks noChangeShapeType="1"/>
              <a:stCxn id="21525" idx="4"/>
              <a:endCxn id="21524" idx="7"/>
            </p:cNvCxnSpPr>
            <p:nvPr/>
          </p:nvCxnSpPr>
          <p:spPr bwMode="auto">
            <a:xfrm rot="5400000">
              <a:off x="2794" y="3384"/>
              <a:ext cx="254" cy="398"/>
            </a:xfrm>
            <a:prstGeom prst="curvedConnector3">
              <a:avLst>
                <a:gd name="adj1" fmla="val 4724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28" name="AutoShape 441"/>
            <p:cNvCxnSpPr>
              <a:cxnSpLocks noChangeShapeType="1"/>
              <a:stCxn id="21524" idx="6"/>
              <a:endCxn id="21541" idx="2"/>
            </p:cNvCxnSpPr>
            <p:nvPr/>
          </p:nvCxnSpPr>
          <p:spPr bwMode="auto">
            <a:xfrm>
              <a:off x="2736" y="3744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29" name="AutoShape 442"/>
            <p:cNvCxnSpPr>
              <a:cxnSpLocks noChangeShapeType="1"/>
              <a:stCxn id="21525" idx="6"/>
              <a:endCxn id="21525" idx="0"/>
            </p:cNvCxnSpPr>
            <p:nvPr/>
          </p:nvCxnSpPr>
          <p:spPr bwMode="auto">
            <a:xfrm flipH="1" flipV="1">
              <a:off x="3120" y="3360"/>
              <a:ext cx="48" cy="48"/>
            </a:xfrm>
            <a:prstGeom prst="curvedConnector4">
              <a:avLst>
                <a:gd name="adj1" fmla="val -300000"/>
                <a:gd name="adj2" fmla="val 4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30" name="AutoShape 443"/>
            <p:cNvCxnSpPr>
              <a:cxnSpLocks noChangeShapeType="1"/>
              <a:stCxn id="21524" idx="4"/>
              <a:endCxn id="21524" idx="2"/>
            </p:cNvCxnSpPr>
            <p:nvPr/>
          </p:nvCxnSpPr>
          <p:spPr bwMode="auto">
            <a:xfrm rot="16200000" flipV="1">
              <a:off x="2640" y="3744"/>
              <a:ext cx="48" cy="48"/>
            </a:xfrm>
            <a:prstGeom prst="curvedConnector4">
              <a:avLst>
                <a:gd name="adj1" fmla="val -300000"/>
                <a:gd name="adj2" fmla="val 4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31" name="AutoShape 444"/>
            <p:cNvCxnSpPr>
              <a:cxnSpLocks noChangeShapeType="1"/>
              <a:stCxn id="21523" idx="7"/>
              <a:endCxn id="21523" idx="2"/>
            </p:cNvCxnSpPr>
            <p:nvPr/>
          </p:nvCxnSpPr>
          <p:spPr bwMode="auto">
            <a:xfrm rot="-5400000" flipH="1" flipV="1">
              <a:off x="2664" y="3350"/>
              <a:ext cx="34" cy="82"/>
            </a:xfrm>
            <a:prstGeom prst="curvedConnector4">
              <a:avLst>
                <a:gd name="adj1" fmla="val -464704"/>
                <a:gd name="adj2" fmla="val 27561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32" name="AutoShape 445"/>
            <p:cNvCxnSpPr>
              <a:cxnSpLocks noChangeShapeType="1"/>
              <a:stCxn id="21523" idx="4"/>
              <a:endCxn id="21524" idx="0"/>
            </p:cNvCxnSpPr>
            <p:nvPr/>
          </p:nvCxnSpPr>
          <p:spPr bwMode="auto">
            <a:xfrm>
              <a:off x="2688" y="3456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33" name="AutoShape 446"/>
            <p:cNvCxnSpPr>
              <a:cxnSpLocks noChangeShapeType="1"/>
              <a:stCxn id="21525" idx="2"/>
              <a:endCxn id="21523" idx="6"/>
            </p:cNvCxnSpPr>
            <p:nvPr/>
          </p:nvCxnSpPr>
          <p:spPr bwMode="auto">
            <a:xfrm flipH="1">
              <a:off x="2736" y="3408"/>
              <a:ext cx="3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534" name="Oval 447"/>
            <p:cNvSpPr>
              <a:spLocks noChangeArrowheads="1"/>
            </p:cNvSpPr>
            <p:nvPr/>
          </p:nvSpPr>
          <p:spPr bwMode="auto">
            <a:xfrm>
              <a:off x="2208" y="292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Oval 448"/>
            <p:cNvSpPr>
              <a:spLocks noChangeArrowheads="1"/>
            </p:cNvSpPr>
            <p:nvPr/>
          </p:nvSpPr>
          <p:spPr bwMode="auto">
            <a:xfrm>
              <a:off x="2544" y="2928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Oval 449"/>
            <p:cNvSpPr>
              <a:spLocks noChangeArrowheads="1"/>
            </p:cNvSpPr>
            <p:nvPr/>
          </p:nvSpPr>
          <p:spPr bwMode="auto">
            <a:xfrm>
              <a:off x="2784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450"/>
            <p:cNvSpPr>
              <a:spLocks noChangeArrowheads="1"/>
            </p:cNvSpPr>
            <p:nvPr/>
          </p:nvSpPr>
          <p:spPr bwMode="auto">
            <a:xfrm>
              <a:off x="2997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Oval 451"/>
            <p:cNvSpPr>
              <a:spLocks noChangeArrowheads="1"/>
            </p:cNvSpPr>
            <p:nvPr/>
          </p:nvSpPr>
          <p:spPr bwMode="auto">
            <a:xfrm>
              <a:off x="3134" y="292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Oval 452"/>
            <p:cNvSpPr>
              <a:spLocks noChangeArrowheads="1"/>
            </p:cNvSpPr>
            <p:nvPr/>
          </p:nvSpPr>
          <p:spPr bwMode="auto">
            <a:xfrm>
              <a:off x="3360" y="2928"/>
              <a:ext cx="96" cy="96"/>
            </a:xfrm>
            <a:prstGeom prst="ellipse">
              <a:avLst/>
            </a:prstGeom>
            <a:solidFill>
              <a:srgbClr val="3AAE3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Text Box 453"/>
            <p:cNvSpPr txBox="1">
              <a:spLocks noChangeArrowheads="1"/>
            </p:cNvSpPr>
            <p:nvPr/>
          </p:nvSpPr>
          <p:spPr bwMode="auto">
            <a:xfrm>
              <a:off x="2928" y="3024"/>
              <a:ext cx="91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Most likely state sequence?</a:t>
              </a:r>
            </a:p>
          </p:txBody>
        </p:sp>
        <p:sp>
          <p:nvSpPr>
            <p:cNvPr id="21541" name="Oval 454"/>
            <p:cNvSpPr>
              <a:spLocks noChangeArrowheads="1"/>
            </p:cNvSpPr>
            <p:nvPr/>
          </p:nvSpPr>
          <p:spPr bwMode="auto">
            <a:xfrm>
              <a:off x="3072" y="3696"/>
              <a:ext cx="96" cy="96"/>
            </a:xfrm>
            <a:prstGeom prst="ellipse">
              <a:avLst/>
            </a:prstGeom>
            <a:solidFill>
              <a:srgbClr val="D2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542" name="AutoShape 455"/>
            <p:cNvCxnSpPr>
              <a:cxnSpLocks noChangeShapeType="1"/>
              <a:stCxn id="21541" idx="5"/>
              <a:endCxn id="21541" idx="2"/>
            </p:cNvCxnSpPr>
            <p:nvPr/>
          </p:nvCxnSpPr>
          <p:spPr bwMode="auto">
            <a:xfrm rot="16200000" flipV="1">
              <a:off x="3096" y="3720"/>
              <a:ext cx="34" cy="82"/>
            </a:xfrm>
            <a:prstGeom prst="curvedConnector4">
              <a:avLst>
                <a:gd name="adj1" fmla="val -464704"/>
                <a:gd name="adj2" fmla="val 27561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43" name="AutoShape 456"/>
            <p:cNvCxnSpPr>
              <a:cxnSpLocks noChangeShapeType="1"/>
              <a:stCxn id="21541" idx="0"/>
              <a:endCxn id="21525" idx="4"/>
            </p:cNvCxnSpPr>
            <p:nvPr/>
          </p:nvCxnSpPr>
          <p:spPr bwMode="auto">
            <a:xfrm flipV="1">
              <a:off x="3120" y="3456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544" name="AutoShape 457"/>
            <p:cNvCxnSpPr>
              <a:cxnSpLocks noChangeShapeType="1"/>
              <a:stCxn id="21541" idx="1"/>
              <a:endCxn id="21523" idx="5"/>
            </p:cNvCxnSpPr>
            <p:nvPr/>
          </p:nvCxnSpPr>
          <p:spPr bwMode="auto">
            <a:xfrm flipH="1" flipV="1">
              <a:off x="2722" y="3442"/>
              <a:ext cx="364" cy="2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1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IE Quality Assessment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52400" y="780871"/>
            <a:ext cx="6074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Fix IE task (e.g., extracting all book records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 from a set of bookseller Web pages)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Manually extract all correct records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52400" y="2049078"/>
            <a:ext cx="843692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standard IR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measures: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precision, (relative) recall, F1 measure, etc.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"/>
                <a:cs typeface="Times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if too large to inspect manually: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tests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w/confidence intervals for precision, recall, etc.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28600" y="3581400"/>
            <a:ext cx="914681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Benchmark settings</a:t>
            </a:r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MUC (Message Understanding Conference),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no longer active</a:t>
            </a:r>
          </a:p>
          <a:p>
            <a:pPr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ACE (Automatic Content Extraction),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http://www.nist.gov/speech/tests/ace/</a:t>
            </a:r>
          </a:p>
          <a:p>
            <a:pPr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TREC Enterprise Track,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http://trec.nist.gov/tracks.html</a:t>
            </a:r>
          </a:p>
          <a:p>
            <a:pPr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INEX Entity Ranking Track,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http://www.inex.otago.ac.nz/</a:t>
            </a:r>
          </a:p>
          <a:p>
            <a:pPr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Enron e-mail mining,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://www.cs.cmu.edu/~enron</a:t>
            </a:r>
          </a:p>
          <a:p>
            <a:pPr>
              <a:buFontTx/>
              <a:buChar char="•"/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CLEF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dirty="0" err="1">
                <a:latin typeface="Times New Roman" pitchFamily="18" charset="0"/>
                <a:cs typeface="Times New Roman" pitchFamily="18" charset="0"/>
              </a:rPr>
              <a:t>Multilingual&amp;Multimodal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Information Access Evaluation) http://clef2010.org/</a:t>
            </a:r>
          </a:p>
          <a:p>
            <a:pPr>
              <a:buFontTx/>
              <a:buChar char="•"/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CoNNL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(Conference on Computational Natural Language Learning) ,</a:t>
            </a:r>
          </a:p>
          <a:p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  http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://www.cnts.ua.ac.be/conll/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VI.1 Motivation and Overview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850880"/>
            <a:ext cx="73906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Beyond keywords as queries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and documents as retrieval units: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Extract entities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annotate text documents or Web pages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(e.g., named entity recognition)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instances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semantic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classes (e.g., not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yet known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WordNet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Extract facts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(relations among entities) from text documents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or Web pages (e.g., Wikipedia) to automatically populate and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enhance an ontology/knowledge base</a:t>
            </a:r>
          </a:p>
          <a:p>
            <a:pPr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questions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analyzing natural-language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and translation into machine-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processable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13693" y="4419600"/>
            <a:ext cx="707770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Technologies: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Lexicon lookups (name dictionaries, geo gazetteers, etc.)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NLP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tagging, chunking/parsing, semantic role labeling, etc.)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Pattern matching &amp; rule learning (regular expressions, FSAs)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Statistical learning (HMMs, MRFs, etc.)</a:t>
            </a:r>
          </a:p>
          <a:p>
            <a:pPr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Text mining in general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Wolfram Alpha</a:t>
            </a:r>
            <a:endParaRPr lang="en-US" dirty="0"/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1"/>
            <a:ext cx="4343399" cy="56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1"/>
            <a:ext cx="4343400" cy="56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304800"/>
            <a:ext cx="319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http://www.wolframalpha.com/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YAGO-NAGA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28965"/>
            <a:ext cx="7696200" cy="40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562600" y="54114"/>
            <a:ext cx="3061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http://www.mpi-inf.mpg.de/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yago-naga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80112"/>
            <a:ext cx="7543800" cy="57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YAGO-NAGA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62600" y="0"/>
            <a:ext cx="3061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http://www.mpi-inf.mpg.de/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yago-naga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98" name="Line 90"/>
          <p:cNvSpPr>
            <a:spLocks noChangeShapeType="1"/>
          </p:cNvSpPr>
          <p:nvPr/>
        </p:nvSpPr>
        <p:spPr bwMode="auto">
          <a:xfrm>
            <a:off x="0" y="1795463"/>
            <a:ext cx="26273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06" name="Line 98"/>
          <p:cNvSpPr>
            <a:spLocks noChangeShapeType="1"/>
          </p:cNvSpPr>
          <p:nvPr/>
        </p:nvSpPr>
        <p:spPr bwMode="auto">
          <a:xfrm>
            <a:off x="2843213" y="1557338"/>
            <a:ext cx="15128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07" name="Line 99"/>
          <p:cNvSpPr>
            <a:spLocks noChangeShapeType="1"/>
          </p:cNvSpPr>
          <p:nvPr/>
        </p:nvSpPr>
        <p:spPr bwMode="auto">
          <a:xfrm>
            <a:off x="0" y="3429000"/>
            <a:ext cx="39957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11" name="Line 103"/>
          <p:cNvSpPr>
            <a:spLocks noChangeShapeType="1"/>
          </p:cNvSpPr>
          <p:nvPr/>
        </p:nvSpPr>
        <p:spPr bwMode="auto">
          <a:xfrm>
            <a:off x="539750" y="2924175"/>
            <a:ext cx="41767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12" name="Line 104"/>
          <p:cNvSpPr>
            <a:spLocks noChangeShapeType="1"/>
          </p:cNvSpPr>
          <p:nvPr/>
        </p:nvSpPr>
        <p:spPr bwMode="auto">
          <a:xfrm>
            <a:off x="684213" y="2673350"/>
            <a:ext cx="41036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13" name="Line 105"/>
          <p:cNvSpPr>
            <a:spLocks noChangeShapeType="1"/>
          </p:cNvSpPr>
          <p:nvPr/>
        </p:nvSpPr>
        <p:spPr bwMode="auto">
          <a:xfrm>
            <a:off x="395288" y="4797425"/>
            <a:ext cx="22320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14" name="Line 106"/>
          <p:cNvSpPr>
            <a:spLocks noChangeShapeType="1"/>
          </p:cNvSpPr>
          <p:nvPr/>
        </p:nvSpPr>
        <p:spPr bwMode="auto">
          <a:xfrm>
            <a:off x="395288" y="5792788"/>
            <a:ext cx="41036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15" name="Line 107"/>
          <p:cNvSpPr>
            <a:spLocks noChangeShapeType="1"/>
          </p:cNvSpPr>
          <p:nvPr/>
        </p:nvSpPr>
        <p:spPr bwMode="auto">
          <a:xfrm>
            <a:off x="1116013" y="6021388"/>
            <a:ext cx="37433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0346" name="Picture 138" descr="maxplanck-biography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6732588" cy="720725"/>
          </a:xfrm>
          <a:prstGeom prst="rect">
            <a:avLst/>
          </a:prstGeom>
          <a:noFill/>
        </p:spPr>
      </p:pic>
      <p:sp>
        <p:nvSpPr>
          <p:cNvPr id="350347" name="Text Box 139"/>
          <p:cNvSpPr txBox="1">
            <a:spLocks noChangeArrowheads="1"/>
          </p:cNvSpPr>
          <p:nvPr/>
        </p:nvSpPr>
        <p:spPr bwMode="auto">
          <a:xfrm>
            <a:off x="0" y="1268413"/>
            <a:ext cx="5669629" cy="53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 Karl Ernst Ludwig Planck was born in Kiel, </a:t>
            </a:r>
          </a:p>
          <a:p>
            <a:r>
              <a:rPr lang="en-US" sz="16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Germany, on April 23, 1858, the son of </a:t>
            </a:r>
          </a:p>
          <a:p>
            <a:r>
              <a:rPr lang="en-US" sz="16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Julius Wilhelm and Emma (</a:t>
            </a:r>
            <a:r>
              <a:rPr lang="en-US" sz="1600" b="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née</a:t>
            </a:r>
            <a:r>
              <a:rPr lang="en-US" sz="16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Patzig) Planck. </a:t>
            </a:r>
          </a:p>
          <a:p>
            <a:pPr>
              <a:spcBef>
                <a:spcPct val="60000"/>
              </a:spcBef>
            </a:pPr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Planck </a:t>
            </a:r>
            <a:r>
              <a:rPr lang="en-US" sz="1600" b="0">
                <a:latin typeface="Times New Roman" pitchFamily="18" charset="0"/>
                <a:cs typeface="Times New Roman" pitchFamily="18" charset="0"/>
              </a:rPr>
              <a:t>studied at the Universities of Munich and Berlin,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where his teachers included Kirchhoff and Helmholtz,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and received his doctorate of philosophy at Munich in 1879.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He was Privatdozent in Munich from 1880 to 1885, then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Associate Professor of Theoretical Physics at Kiel until 1889,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in which year he succeeded Kirchhoff as Professor at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Berlin University, where he remained until his retirement in 1926.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Afterwards he became President of the Kaiser Wilhelm Society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for the Promotion of Science, a post he held until 1937.</a:t>
            </a:r>
          </a:p>
          <a:p>
            <a:pPr>
              <a:spcBef>
                <a:spcPct val="60000"/>
              </a:spcBef>
            </a:pPr>
            <a:r>
              <a:rPr lang="en-US" sz="1600" b="0">
                <a:latin typeface="Times New Roman" pitchFamily="18" charset="0"/>
                <a:cs typeface="Times New Roman" pitchFamily="18" charset="0"/>
              </a:rPr>
              <a:t>He was also a gifted pianist and is said to have at one time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considered music as a career.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Planck was twice married. Upon his appointment, in 1885,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to Associate Professor in his native town Kiel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he married a friend of his childhood, Marie Merck, who died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in 1909. He remarried her cousin Marga von Hösslin. </a:t>
            </a:r>
          </a:p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Three of his children died young, leaving him with two sons</a:t>
            </a:r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427538" y="3573463"/>
            <a:ext cx="4716462" cy="1295400"/>
            <a:chOff x="2676" y="512"/>
            <a:chExt cx="3004" cy="741"/>
          </a:xfrm>
        </p:grpSpPr>
        <p:sp>
          <p:nvSpPr>
            <p:cNvPr id="350273" name="Rectangle 65"/>
            <p:cNvSpPr>
              <a:spLocks noChangeArrowheads="1"/>
            </p:cNvSpPr>
            <p:nvPr/>
          </p:nvSpPr>
          <p:spPr bwMode="auto">
            <a:xfrm>
              <a:off x="2676" y="527"/>
              <a:ext cx="2971" cy="6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4" name="Text Box 66"/>
            <p:cNvSpPr txBox="1">
              <a:spLocks noChangeArrowheads="1"/>
            </p:cNvSpPr>
            <p:nvPr/>
          </p:nvSpPr>
          <p:spPr bwMode="auto">
            <a:xfrm>
              <a:off x="2676" y="764"/>
              <a:ext cx="278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Max Planck             4/23, 1858   Kiel</a:t>
              </a:r>
            </a:p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Albert Einstein        3/14, 1879   Ulm             </a:t>
              </a:r>
            </a:p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Mahatma Gandhi   10/2, 1869   Porbandar</a:t>
              </a:r>
              <a:endPara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5" name="Line 67"/>
            <p:cNvSpPr>
              <a:spLocks noChangeShapeType="1"/>
            </p:cNvSpPr>
            <p:nvPr/>
          </p:nvSpPr>
          <p:spPr bwMode="auto">
            <a:xfrm>
              <a:off x="2676" y="512"/>
              <a:ext cx="2971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6" name="Line 68"/>
            <p:cNvSpPr>
              <a:spLocks noChangeShapeType="1"/>
            </p:cNvSpPr>
            <p:nvPr/>
          </p:nvSpPr>
          <p:spPr bwMode="auto">
            <a:xfrm flipH="1">
              <a:off x="2676" y="512"/>
              <a:ext cx="0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7" name="Line 69"/>
            <p:cNvSpPr>
              <a:spLocks noChangeShapeType="1"/>
            </p:cNvSpPr>
            <p:nvPr/>
          </p:nvSpPr>
          <p:spPr bwMode="auto">
            <a:xfrm flipV="1">
              <a:off x="2676" y="709"/>
              <a:ext cx="2971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8" name="Text Box 70"/>
            <p:cNvSpPr txBox="1">
              <a:spLocks noChangeArrowheads="1"/>
            </p:cNvSpPr>
            <p:nvPr/>
          </p:nvSpPr>
          <p:spPr bwMode="auto">
            <a:xfrm>
              <a:off x="2676" y="527"/>
              <a:ext cx="30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Person                     BirthDate    BirthPlace    ...</a:t>
              </a:r>
              <a:endPara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79" name="Line 71"/>
            <p:cNvSpPr>
              <a:spLocks noChangeShapeType="1"/>
            </p:cNvSpPr>
            <p:nvPr/>
          </p:nvSpPr>
          <p:spPr bwMode="auto">
            <a:xfrm flipH="1">
              <a:off x="5647" y="527"/>
              <a:ext cx="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80" name="Line 72"/>
            <p:cNvSpPr>
              <a:spLocks noChangeShapeType="1"/>
            </p:cNvSpPr>
            <p:nvPr/>
          </p:nvSpPr>
          <p:spPr bwMode="auto">
            <a:xfrm flipH="1">
              <a:off x="3901" y="512"/>
              <a:ext cx="1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81" name="Line 73"/>
            <p:cNvSpPr>
              <a:spLocks noChangeShapeType="1"/>
            </p:cNvSpPr>
            <p:nvPr/>
          </p:nvSpPr>
          <p:spPr bwMode="auto">
            <a:xfrm flipH="1">
              <a:off x="4649" y="527"/>
              <a:ext cx="1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282" name="Line 74"/>
            <p:cNvSpPr>
              <a:spLocks noChangeShapeType="1"/>
            </p:cNvSpPr>
            <p:nvPr/>
          </p:nvSpPr>
          <p:spPr bwMode="auto">
            <a:xfrm flipH="1">
              <a:off x="5465" y="527"/>
              <a:ext cx="1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4427537" y="5013325"/>
            <a:ext cx="5006425" cy="1295400"/>
            <a:chOff x="4649" y="3504"/>
            <a:chExt cx="3006" cy="816"/>
          </a:xfrm>
        </p:grpSpPr>
        <p:sp>
          <p:nvSpPr>
            <p:cNvPr id="350378" name="Rectangle 170"/>
            <p:cNvSpPr>
              <a:spLocks noChangeArrowheads="1"/>
            </p:cNvSpPr>
            <p:nvPr/>
          </p:nvSpPr>
          <p:spPr bwMode="auto">
            <a:xfrm>
              <a:off x="4649" y="3521"/>
              <a:ext cx="2971" cy="7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79" name="Text Box 171"/>
            <p:cNvSpPr txBox="1">
              <a:spLocks noChangeArrowheads="1"/>
            </p:cNvSpPr>
            <p:nvPr/>
          </p:nvSpPr>
          <p:spPr bwMode="auto">
            <a:xfrm>
              <a:off x="4649" y="3782"/>
              <a:ext cx="300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Max Planck               Nobel Prize in Physics             </a:t>
              </a:r>
            </a:p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Marie Curie               Nobel Prize in Physics</a:t>
              </a:r>
            </a:p>
            <a:p>
              <a:pPr>
                <a:lnSpc>
                  <a:spcPct val="80000"/>
                </a:lnSpc>
              </a:pP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Marie Curie               Nobel Prize in Chemistry</a:t>
              </a:r>
              <a:endPara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0" name="Line 172"/>
            <p:cNvSpPr>
              <a:spLocks noChangeShapeType="1"/>
            </p:cNvSpPr>
            <p:nvPr/>
          </p:nvSpPr>
          <p:spPr bwMode="auto">
            <a:xfrm>
              <a:off x="4649" y="3504"/>
              <a:ext cx="2971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1" name="Line 173"/>
            <p:cNvSpPr>
              <a:spLocks noChangeShapeType="1"/>
            </p:cNvSpPr>
            <p:nvPr/>
          </p:nvSpPr>
          <p:spPr bwMode="auto">
            <a:xfrm flipH="1">
              <a:off x="4649" y="3504"/>
              <a:ext cx="0" cy="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2" name="Line 174"/>
            <p:cNvSpPr>
              <a:spLocks noChangeShapeType="1"/>
            </p:cNvSpPr>
            <p:nvPr/>
          </p:nvSpPr>
          <p:spPr bwMode="auto">
            <a:xfrm flipV="1">
              <a:off x="4649" y="3721"/>
              <a:ext cx="2971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3" name="Text Box 175"/>
            <p:cNvSpPr txBox="1">
              <a:spLocks noChangeArrowheads="1"/>
            </p:cNvSpPr>
            <p:nvPr/>
          </p:nvSpPr>
          <p:spPr bwMode="auto">
            <a:xfrm>
              <a:off x="4649" y="3521"/>
              <a:ext cx="3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Person                      Award</a:t>
              </a:r>
              <a:r>
                <a:rPr lang="en-US" sz="1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4" name="Line 176"/>
            <p:cNvSpPr>
              <a:spLocks noChangeShapeType="1"/>
            </p:cNvSpPr>
            <p:nvPr/>
          </p:nvSpPr>
          <p:spPr bwMode="auto">
            <a:xfrm flipH="1">
              <a:off x="7620" y="3521"/>
              <a:ext cx="1" cy="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385" name="Line 177"/>
            <p:cNvSpPr>
              <a:spLocks noChangeShapeType="1"/>
            </p:cNvSpPr>
            <p:nvPr/>
          </p:nvSpPr>
          <p:spPr bwMode="auto">
            <a:xfrm flipH="1">
              <a:off x="5874" y="3504"/>
              <a:ext cx="1" cy="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0300" name="Text Box 92"/>
          <p:cNvSpPr txBox="1">
            <a:spLocks noChangeArrowheads="1"/>
          </p:cNvSpPr>
          <p:nvPr/>
        </p:nvSpPr>
        <p:spPr bwMode="auto">
          <a:xfrm>
            <a:off x="4572000" y="1169988"/>
            <a:ext cx="2839239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 (Max Planck, physicist)</a:t>
            </a:r>
            <a:endParaRPr 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299" name="Text Box 91"/>
          <p:cNvSpPr txBox="1">
            <a:spLocks noChangeArrowheads="1"/>
          </p:cNvSpPr>
          <p:nvPr/>
        </p:nvSpPr>
        <p:spPr bwMode="auto">
          <a:xfrm>
            <a:off x="4572000" y="549275"/>
            <a:ext cx="360874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bornOn (Max Planck, 23 April 1858)</a:t>
            </a:r>
          </a:p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bornIn (Max Planck, Kiel)</a:t>
            </a:r>
            <a:endParaRPr 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05" name="Text Box 97"/>
          <p:cNvSpPr txBox="1">
            <a:spLocks noChangeArrowheads="1"/>
          </p:cNvSpPr>
          <p:nvPr/>
        </p:nvSpPr>
        <p:spPr bwMode="auto">
          <a:xfrm>
            <a:off x="4572000" y="2347913"/>
            <a:ext cx="361092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plays (Max Planck, piano)</a:t>
            </a:r>
          </a:p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spouse (Max Planck, Marie Merck)</a:t>
            </a:r>
          </a:p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spouse (Max Planck, Marga Hösslin)</a:t>
            </a:r>
            <a:endParaRPr 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302" name="Text Box 94"/>
          <p:cNvSpPr txBox="1">
            <a:spLocks noChangeArrowheads="1"/>
          </p:cNvSpPr>
          <p:nvPr/>
        </p:nvSpPr>
        <p:spPr bwMode="auto">
          <a:xfrm>
            <a:off x="4572000" y="1484313"/>
            <a:ext cx="3764813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advisor (Max Planck, Kirchhoff)</a:t>
            </a:r>
          </a:p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advisor (Max Planck, Helmholtz)</a:t>
            </a:r>
          </a:p>
          <a:p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AlmaMater (Max Planck, TU Munich)</a:t>
            </a:r>
            <a:endParaRPr 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6200" y="0"/>
            <a:ext cx="8839200" cy="685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0" hangingPunct="0"/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Extraction (IE): Text to Relations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13, 2011</a:t>
            </a:r>
            <a:endParaRPr lang="de-DE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98" grpId="0" animBg="1"/>
      <p:bldP spid="350298" grpId="1" animBg="1"/>
      <p:bldP spid="350306" grpId="0" animBg="1"/>
      <p:bldP spid="350306" grpId="1" animBg="1"/>
      <p:bldP spid="350307" grpId="0" animBg="1"/>
      <p:bldP spid="350307" grpId="1" animBg="1"/>
      <p:bldP spid="350311" grpId="0" animBg="1"/>
      <p:bldP spid="350311" grpId="1" animBg="1"/>
      <p:bldP spid="350312" grpId="0" animBg="1"/>
      <p:bldP spid="350312" grpId="1" animBg="1"/>
      <p:bldP spid="350313" grpId="0" animBg="1"/>
      <p:bldP spid="350313" grpId="1" animBg="1"/>
      <p:bldP spid="350314" grpId="0" animBg="1"/>
      <p:bldP spid="350314" grpId="1" animBg="1"/>
      <p:bldP spid="350315" grpId="0" animBg="1"/>
      <p:bldP spid="350315" grpId="1" animBg="1"/>
      <p:bldP spid="350300" grpId="0" animBg="1"/>
      <p:bldP spid="350299" grpId="0" animBg="1"/>
      <p:bldP spid="350305" grpId="0" animBg="1"/>
      <p:bldP spid="3503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11113"/>
            <a:ext cx="9467850" cy="6207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smtClean="0"/>
              <a:t>IE for Knowledge Base Construction</a:t>
            </a:r>
            <a:endParaRPr lang="en-US" sz="3600"/>
          </a:p>
        </p:txBody>
      </p:sp>
      <p:pic>
        <p:nvPicPr>
          <p:cNvPr id="335877" name="Picture 5" descr="wikipedi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-315913"/>
            <a:ext cx="2662238" cy="7921626"/>
          </a:xfrm>
          <a:prstGeom prst="rect">
            <a:avLst/>
          </a:prstGeom>
          <a:noFill/>
        </p:spPr>
      </p:pic>
      <p:pic>
        <p:nvPicPr>
          <p:cNvPr id="335878" name="Picture 6" descr="wikiped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24175"/>
            <a:ext cx="5470525" cy="2212975"/>
          </a:xfrm>
          <a:prstGeom prst="rect">
            <a:avLst/>
          </a:prstGeom>
          <a:noFill/>
        </p:spPr>
      </p:pic>
      <p:pic>
        <p:nvPicPr>
          <p:cNvPr id="335880" name="Picture 8" descr="wikipedi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700088" cy="719138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785926"/>
            <a:ext cx="6215074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{{Infobox_Scientist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name = Max Planck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birth_date = [[April 23]], [[1858]]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birth_place = [[Kiel]], [[Germany]]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death_date = [[October 4]], [[1947]]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death_place = [[Göttingen]], [[Germany]]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residence = [[Germany]]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nationality = [[Germany|German]]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field = [[Physicist]]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work_institution = [[University of Kiel]]&lt;/br&gt;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[[Humboldt-Universität zu Berlin]]&lt;/br&gt;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[[Georg-August-Universität Göttingen]]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alma_mater = [[Ludwig-Maximilians-Universität München]]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doctoral_advisor = [[Philipp von Jolly]]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doctoral_students = 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[[Gustav Ludwig Hertz]]&lt;/br&gt;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known_for  = [[Planck's constant]],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                      [[Quantum mechanics|quantum theory]]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| prizes =  [[Nobel Prize in Physics]] (1918)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227319" y="533400"/>
            <a:ext cx="5411481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automatically build large knowledge base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from Wikipedia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infoboxes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&amp; categories, </a:t>
            </a:r>
          </a:p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WordNet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and similar high-quality sources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5879" name="Picture 7" descr="wikipedi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7175"/>
            <a:ext cx="9144000" cy="1520825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smtClean="0"/>
              <a:t>NLP-based IE (on the Web)</a:t>
            </a:r>
          </a:p>
        </p:txBody>
      </p:sp>
      <p:pic>
        <p:nvPicPr>
          <p:cNvPr id="13319" name="Picture 5" descr="annie-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24388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2407331" y="6108700"/>
            <a:ext cx="4303935" cy="7571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Open-source tool: GATE/ANNIE</a:t>
            </a:r>
          </a:p>
          <a:p>
            <a:pPr algn="ctr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http://www.gate.ac.uk/annie/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1958</Words>
  <Application>Microsoft Office PowerPoint</Application>
  <PresentationFormat>On-screen Show (4:3)</PresentationFormat>
  <Paragraphs>347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</vt:lpstr>
      <vt:lpstr>Wingdings 3</vt:lpstr>
      <vt:lpstr>Times</vt:lpstr>
      <vt:lpstr>Office Theme</vt:lpstr>
      <vt:lpstr>Chapter VI: Information Extraction</vt:lpstr>
      <vt:lpstr>Chapter VI: Information Extraction</vt:lpstr>
      <vt:lpstr>VI.1 Motivation and Overview</vt:lpstr>
      <vt:lpstr>Example: Wolfram Alpha</vt:lpstr>
      <vt:lpstr>Example: YAGO-NAGA</vt:lpstr>
      <vt:lpstr>Example: YAGO-NAGA</vt:lpstr>
      <vt:lpstr>Slide 7</vt:lpstr>
      <vt:lpstr>IE for Knowledge Base Construction</vt:lpstr>
      <vt:lpstr>NLP-based IE (on the Web)</vt:lpstr>
      <vt:lpstr>Slide 10</vt:lpstr>
      <vt:lpstr>NLP-based IE from Scientific Publications (1)</vt:lpstr>
      <vt:lpstr>NLP-based IE from Scientific Publications (2)</vt:lpstr>
      <vt:lpstr>Entity-Centric Web Search: Entity Cube</vt:lpstr>
      <vt:lpstr>Entity-Centric Web Search: Entity Cube</vt:lpstr>
      <vt:lpstr>Extracting Structured Records  from Deep Web Sources (1)</vt:lpstr>
      <vt:lpstr>Extracting Structured Records  from Deep Web Sources (2)</vt:lpstr>
      <vt:lpstr>Slide 17</vt:lpstr>
      <vt:lpstr>Structured Knowledge Queries</vt:lpstr>
      <vt:lpstr>Slide 19</vt:lpstr>
      <vt:lpstr>More IE Applications</vt:lpstr>
      <vt:lpstr>IE Viewpoints and Approaches</vt:lpstr>
      <vt:lpstr>IE Viewpoints and Approaches</vt:lpstr>
      <vt:lpstr>IE Quality Assessment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357</cp:revision>
  <dcterms:created xsi:type="dcterms:W3CDTF">2011-09-27T11:16:58Z</dcterms:created>
  <dcterms:modified xsi:type="dcterms:W3CDTF">2011-12-14T09:52:07Z</dcterms:modified>
</cp:coreProperties>
</file>