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57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2" r:id="rId15"/>
    <p:sldId id="479" r:id="rId16"/>
    <p:sldId id="484" r:id="rId17"/>
    <p:sldId id="485" r:id="rId18"/>
    <p:sldId id="481" r:id="rId19"/>
    <p:sldId id="482" r:id="rId20"/>
    <p:sldId id="496" r:id="rId21"/>
    <p:sldId id="497" r:id="rId22"/>
    <p:sldId id="490" r:id="rId23"/>
    <p:sldId id="491" r:id="rId24"/>
    <p:sldId id="492" r:id="rId25"/>
    <p:sldId id="495" r:id="rId26"/>
    <p:sldId id="411" r:id="rId27"/>
    <p:sldId id="494" r:id="rId28"/>
  </p:sldIdLst>
  <p:sldSz cx="9144000" cy="6858000" type="screen4x3"/>
  <p:notesSz cx="6797675" cy="9928225"/>
  <p:embeddedFontLs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99"/>
    <a:srgbClr val="00B050"/>
    <a:srgbClr val="33CC33"/>
    <a:srgbClr val="4F81BD"/>
    <a:srgbClr val="FF9900"/>
    <a:srgbClr val="006600"/>
    <a:srgbClr val="66FF33"/>
    <a:srgbClr val="FFFFFF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97" d="100"/>
          <a:sy n="97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97" indent="-2857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20" indent="-2285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87" indent="-2285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55" indent="-22858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22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90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58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26" indent="-2285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9E49EA-CDEE-4EFB-939C-AED47231286D}" type="slidenum">
              <a:rPr 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4063"/>
            <a:ext cx="4945062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1" y="4733926"/>
            <a:ext cx="4827588" cy="44910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88933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022" indent="-2861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648" indent="-228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508" indent="-228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367" indent="-228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8226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6086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945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804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FEDCD0-435E-4F71-AC34-5BBC57F50A32}" type="slidenum">
              <a:rPr 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57238"/>
            <a:ext cx="4941888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711" y="4733408"/>
            <a:ext cx="4826667" cy="449156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88536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4022" indent="-2861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648" indent="-228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508" indent="-228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367" indent="-2289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8226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6086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945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804" indent="-228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CCAA5C-8930-4C05-9245-5D99D119F879}" type="slidenum">
              <a:rPr lang="de-DE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7100" y="757238"/>
            <a:ext cx="4941888" cy="3706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711" y="4733408"/>
            <a:ext cx="4826667" cy="449156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788536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VI.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December 15,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research/textrunner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cs.emory.edu/~eugene/kdd-webinar/" TargetMode="External"/><Relationship Id="rId2" Type="http://schemas.openxmlformats.org/officeDocument/2006/relationships/hyperlink" Target="http://www.cs.cmu.edu/~wcohen/ie-survey.ppt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queens.db.toronto.edu/~koudas/docs/aj.pdf" TargetMode="External"/><Relationship Id="rId2" Type="http://schemas.openxmlformats.org/officeDocument/2006/relationships/hyperlink" Target="http://www.cs.cmu.edu/~wcohen/webdb-talk.pp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tw.ml.cmu.edu/rtw/" TargetMode="External"/><Relationship Id="rId2" Type="http://schemas.openxmlformats.org/officeDocument/2006/relationships/hyperlink" Target="http://dewild.cs.ualberta.ca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s.washington.edu/research/textrunne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7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66121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Problem: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Same entity appears in</a:t>
            </a:r>
          </a:p>
          <a:p>
            <a:pPr lvl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Different spellings (incl. misspellings, abbr., multilingual, etc.)</a:t>
            </a:r>
          </a:p>
          <a:p>
            <a:pPr lvl="1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E.g.: </a:t>
            </a:r>
            <a:r>
              <a:rPr lang="en-US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Brittnee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Speers vs. Britney Spears,  M-31 vs. NGC 224,</a:t>
            </a:r>
          </a:p>
          <a:p>
            <a:pPr lvl="1"/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Microsoft Research vs. MS Research, Rome vs. Roma vs. Rom</a:t>
            </a:r>
          </a:p>
          <a:p>
            <a:pPr lvl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Different levels of completeness </a:t>
            </a:r>
          </a:p>
          <a:p>
            <a:pPr lvl="1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E.g.: 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Joe </a:t>
            </a:r>
            <a:r>
              <a:rPr lang="en-US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Hellerstein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(UC Berkeley) vs. Prof. Joseph M. </a:t>
            </a:r>
            <a:r>
              <a:rPr lang="en-US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Hellerstein</a:t>
            </a:r>
            <a:endParaRPr lang="en-US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Larry Page (born Mar 1973) vs. Larry Page (born 26/3/73)</a:t>
            </a:r>
          </a:p>
          <a:p>
            <a:pPr lvl="1"/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Microsoft (Redmond, USA) vs. Microsoft (Redmond, WA 98002)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Different entities happen to look the same</a:t>
            </a:r>
          </a:p>
          <a:p>
            <a:pPr lvl="1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E.g.: 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George W. Bush vs. George W. Bush,   Paris vs. Paris  </a:t>
            </a:r>
            <a:endParaRPr lang="en-US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3348" name="Text Box 4"/>
          <p:cNvSpPr txBox="1">
            <a:spLocks noChangeArrowheads="1"/>
          </p:cNvSpPr>
          <p:nvPr/>
        </p:nvSpPr>
        <p:spPr bwMode="auto">
          <a:xfrm>
            <a:off x="152400" y="4722674"/>
            <a:ext cx="8375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Problem even occurs within structured databases and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requires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cleaning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when integrating multiple databases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(e.g., to build a data warehouse)/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Integrating heterogeneous databases or Deep-Web sources also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requires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schema matching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(aka.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integration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smtClean="0"/>
              <a:t>VI.3 Named Entity Reconciliation</a:t>
            </a:r>
            <a:endParaRPr lang="en-US" sz="36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Pattern-Relation Duality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[S. </a:t>
            </a:r>
            <a:r>
              <a:rPr lang="en-US" sz="2200" dirty="0" err="1" smtClean="0">
                <a:solidFill>
                  <a:schemeClr val="tx1"/>
                </a:solidFill>
              </a:rPr>
              <a:t>Brin</a:t>
            </a:r>
            <a:r>
              <a:rPr lang="en-US" sz="2200" dirty="0" smtClean="0">
                <a:solidFill>
                  <a:schemeClr val="tx1"/>
                </a:solidFill>
              </a:rPr>
              <a:t>: “DIPRE”, WebDB’98]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1004547" name="Text Box 3"/>
          <p:cNvSpPr txBox="1">
            <a:spLocks noChangeArrowheads="1"/>
          </p:cNvSpPr>
          <p:nvPr/>
        </p:nvSpPr>
        <p:spPr bwMode="auto">
          <a:xfrm>
            <a:off x="304800" y="1903274"/>
            <a:ext cx="236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city(Seattle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city(Seattle)</a:t>
            </a:r>
          </a:p>
          <a:p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city(Las Vegas)</a:t>
            </a:r>
          </a:p>
          <a:p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plays(Zappa, guitar)</a:t>
            </a:r>
          </a:p>
          <a:p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plays(Davis, trumpet)</a:t>
            </a:r>
            <a:endParaRPr lang="en-US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548" name="Text Box 4"/>
          <p:cNvSpPr txBox="1">
            <a:spLocks noChangeArrowheads="1"/>
          </p:cNvSpPr>
          <p:nvPr/>
        </p:nvSpPr>
        <p:spPr bwMode="auto">
          <a:xfrm>
            <a:off x="228600" y="15984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seed facts              	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       text  	         	        patterns    	 	new facts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549" name="Text Box 5"/>
          <p:cNvSpPr txBox="1">
            <a:spLocks noChangeArrowheads="1"/>
          </p:cNvSpPr>
          <p:nvPr/>
        </p:nvSpPr>
        <p:spPr bwMode="auto">
          <a:xfrm>
            <a:off x="2438400" y="2178546"/>
            <a:ext cx="60198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downtown Seattle</a:t>
            </a: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Seattle and other towns</a:t>
            </a: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Las Vegas and other towns</a:t>
            </a: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playing guitar: … Zappa</a:t>
            </a: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Davis … blows trumpet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551" name="Text Box 7"/>
          <p:cNvSpPr txBox="1">
            <a:spLocks noChangeArrowheads="1"/>
          </p:cNvSpPr>
          <p:nvPr/>
        </p:nvSpPr>
        <p:spPr bwMode="auto">
          <a:xfrm>
            <a:off x="5105400" y="210407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in downtown X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 and other towns</a:t>
            </a:r>
          </a:p>
          <a:p>
            <a:pPr eaLnBrk="1" hangingPunct="1"/>
            <a:endParaRPr lang="en-US" sz="18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playing X: Y</a:t>
            </a:r>
          </a:p>
          <a:p>
            <a:pPr eaLnBrk="1" hangingPunct="1"/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 … blows Y</a:t>
            </a:r>
            <a:endParaRPr lang="en-US" sz="1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552" name="Text Box 8"/>
          <p:cNvSpPr txBox="1">
            <a:spLocks noChangeArrowheads="1"/>
          </p:cNvSpPr>
          <p:nvPr/>
        </p:nvSpPr>
        <p:spPr bwMode="auto">
          <a:xfrm>
            <a:off x="0" y="3735388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                        in downtown Delhi				</a:t>
            </a:r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city(Delhi)</a:t>
            </a: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                        Coltrane blows sax				</a:t>
            </a:r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plays(C., sax)</a:t>
            </a:r>
            <a:endParaRPr lang="en-US" sz="18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flipV="1">
            <a:off x="768350" y="1165086"/>
            <a:ext cx="7385049" cy="433388"/>
            <a:chOff x="340" y="2885"/>
            <a:chExt cx="4627" cy="273"/>
          </a:xfrm>
        </p:grpSpPr>
        <p:sp>
          <p:nvSpPr>
            <p:cNvPr id="1004554" name="Line 10"/>
            <p:cNvSpPr>
              <a:spLocks noChangeShapeType="1"/>
            </p:cNvSpPr>
            <p:nvPr/>
          </p:nvSpPr>
          <p:spPr bwMode="auto">
            <a:xfrm>
              <a:off x="4967" y="2885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4555" name="Line 11"/>
            <p:cNvSpPr>
              <a:spLocks noChangeShapeType="1"/>
            </p:cNvSpPr>
            <p:nvPr/>
          </p:nvSpPr>
          <p:spPr bwMode="auto">
            <a:xfrm>
              <a:off x="340" y="3158"/>
              <a:ext cx="46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4556" name="Line 12"/>
            <p:cNvSpPr>
              <a:spLocks noChangeShapeType="1"/>
            </p:cNvSpPr>
            <p:nvPr/>
          </p:nvSpPr>
          <p:spPr bwMode="auto">
            <a:xfrm flipV="1">
              <a:off x="340" y="2885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4559" name="Text Box 15"/>
          <p:cNvSpPr txBox="1">
            <a:spLocks noChangeArrowheads="1"/>
          </p:cNvSpPr>
          <p:nvPr/>
        </p:nvSpPr>
        <p:spPr bwMode="auto">
          <a:xfrm>
            <a:off x="304800" y="446405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city(Delhi)	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old center of Delhi</a:t>
            </a:r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old center of X</a:t>
            </a:r>
            <a:endParaRPr lang="en-US" sz="18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plays(Coltrane, sax)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sax player Coltrane	    </a:t>
            </a: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player X                   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562" name="Text Box 18"/>
          <p:cNvSpPr txBox="1">
            <a:spLocks noChangeArrowheads="1"/>
          </p:cNvSpPr>
          <p:nvPr/>
        </p:nvSpPr>
        <p:spPr bwMode="auto">
          <a:xfrm>
            <a:off x="1" y="5343638"/>
            <a:ext cx="9144000" cy="1209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Assessment of facts &amp; generation of rules based on frequency statistics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Rules can be more sophisticated </a:t>
            </a:r>
          </a:p>
          <a:p>
            <a:pPr eaLnBrk="1" hangingPunct="1">
              <a:lnSpc>
                <a:spcPct val="11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(grammatically tagged words, phrase structures, etc.)</a:t>
            </a:r>
            <a:endParaRPr lang="en-US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21785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4" y="44640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9" grpId="0" animBg="1"/>
      <p:bldP spid="1004551" grpId="0"/>
      <p:bldP spid="1004552" grpId="0"/>
      <p:bldP spid="100455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Simple Pattern-based Extraction Workflow</a:t>
            </a:r>
            <a:endParaRPr lang="en-US" sz="3600"/>
          </a:p>
        </p:txBody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7699544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0) Define phrase patterns for relation of interest 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(e.g.,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isInstanceOf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1) Extract dictionary of proper nouns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(e.g., “the Blue Nile”)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2) For each document: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Use proper nouns in document and phrase patterns 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to generate candidate phrases 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(e.g., “rivers like the Blue Nile”, “the Blue Nile is a river”, “life is a river”)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3) Query large corpus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(e.g., via Google) 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to estimate frequency of (confidence in) candidate phrases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4) For each candidate instance of relation: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Combine frequencies (confidences) from different phrases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e.g., using (weighted) summation, with weights learned from training corpus)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5) Define confidence threshold for selecting instances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smtClean="0"/>
              <a:t>Example Results for Extraction</a:t>
            </a:r>
            <a:br>
              <a:rPr lang="en-US" sz="3200" smtClean="0"/>
            </a:br>
            <a:r>
              <a:rPr lang="en-US" sz="3200" smtClean="0"/>
              <a:t>based on Simple Phrase Patterns</a:t>
            </a:r>
            <a:endParaRPr lang="en-US" sz="3200"/>
          </a:p>
        </p:txBody>
      </p:sp>
      <p:sp>
        <p:nvSpPr>
          <p:cNvPr id="964611" name="Text Box 3"/>
          <p:cNvSpPr txBox="1">
            <a:spLocks noChangeArrowheads="1"/>
          </p:cNvSpPr>
          <p:nvPr/>
        </p:nvSpPr>
        <p:spPr bwMode="auto">
          <a:xfrm>
            <a:off x="151686" y="1246287"/>
            <a:ext cx="48013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INSTANCE	CONCEPT	frequency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Atlantic		city		1520837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Bahamas		island		649166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USA		country		582775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Connecticut	state		302814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Caribbean	sea		227279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Mediterranean	sea		212284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South Africa	town		178146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Canada		country		176783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Guatemala	city		174439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Africa		region		131063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Australia		country		128067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France		country		125863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Germany		country		124421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Easter		island		96585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St. Lawrence	river		65095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Commonwealth	state		49692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Zealand	island		40711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4612" name="Text Box 4"/>
          <p:cNvSpPr txBox="1">
            <a:spLocks noChangeArrowheads="1"/>
          </p:cNvSpPr>
          <p:nvPr/>
        </p:nvSpPr>
        <p:spPr bwMode="auto">
          <a:xfrm>
            <a:off x="5257800" y="1524000"/>
            <a:ext cx="35317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St. John	       church	34021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	       country	28035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UNESCO       organization 	27739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Austria	       group	24266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Greece	       island	23021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4613" name="Text Box 5"/>
          <p:cNvSpPr txBox="1">
            <a:spLocks noChangeArrowheads="1"/>
          </p:cNvSpPr>
          <p:nvPr/>
        </p:nvSpPr>
        <p:spPr bwMode="auto">
          <a:xfrm>
            <a:off x="5802685" y="5423000"/>
            <a:ext cx="24241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Source:</a:t>
            </a:r>
          </a:p>
          <a:p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Cimiano/Handschuh/Staab:</a:t>
            </a:r>
          </a:p>
          <a:p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WWW 2004</a:t>
            </a:r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1440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/>
              <a:t>SNOWBALL: Bootstrapped </a:t>
            </a:r>
            <a:br>
              <a:rPr lang="en-US" sz="3200" smtClean="0"/>
            </a:br>
            <a:r>
              <a:rPr lang="en-US" sz="3200" smtClean="0"/>
              <a:t>Pattern-based Extraction </a:t>
            </a:r>
            <a:r>
              <a:rPr lang="en-US" sz="2000" smtClean="0">
                <a:solidFill>
                  <a:schemeClr val="tx1"/>
                </a:solidFill>
              </a:rPr>
              <a:t>[Agichtein et al.: ICDL’00]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139700" y="1555750"/>
            <a:ext cx="9044464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Key idea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(see also S.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Brin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WebDB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1998):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Start with small set 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relation of interest.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these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assess confidence, select best patterns.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Repeat: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Find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by matching patterns in docs.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Find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patterns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assess confidence, select best patterns.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5636" name="Text Box 4"/>
          <p:cNvSpPr txBox="1">
            <a:spLocks noChangeArrowheads="1"/>
          </p:cNvSpPr>
          <p:nvPr/>
        </p:nvSpPr>
        <p:spPr bwMode="auto">
          <a:xfrm>
            <a:off x="139700" y="4148138"/>
            <a:ext cx="89445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for Headquarters (Company, Location):</a:t>
            </a:r>
          </a:p>
          <a:p>
            <a:r>
              <a:rPr lang="en-US" sz="2000" b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{(Microsoft, Redmond), (Boeing, Seattle), (Intel, Santa Clara)}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Patterns: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LOCATION-based COMPANY, COMPANY based in LOCATION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{(IBM Germany, Sindelfingen), (IBM, </a:t>
            </a:r>
            <a:r>
              <a:rPr lang="en-US" sz="2000" b="0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Böblingen</a:t>
            </a:r>
            <a:r>
              <a:rPr lang="en-US" sz="2000" b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), ...}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patterns: </a:t>
            </a:r>
          </a:p>
          <a:p>
            <a:r>
              <a:rPr lang="en-US" sz="2000" b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LOCATION is the home of COMPANY, COMPANY has a lab in LOCATION, ...</a:t>
            </a:r>
            <a:endParaRPr lang="en-US" sz="2000" b="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139700" y="1052513"/>
            <a:ext cx="8241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Known facts (seeds)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patterns  extraction rules  new facts </a:t>
            </a:r>
            <a:endParaRPr lang="en-US" sz="2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144000" cy="106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err="1" smtClean="0"/>
              <a:t>QXtract</a:t>
            </a:r>
            <a:r>
              <a:rPr lang="en-US" sz="3600" dirty="0" smtClean="0"/>
              <a:t>: Quickly Finding Useful Documents</a:t>
            </a:r>
            <a:endParaRPr lang="en-US" sz="3600" dirty="0"/>
          </a:p>
        </p:txBody>
      </p:sp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93663" y="762000"/>
            <a:ext cx="85145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Goal: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 large corpus, scanning all docs by SNOWBALL is too expensive.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Find and process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only potentially useful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docs!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1780" name="Text Box 4"/>
          <p:cNvSpPr txBox="1">
            <a:spLocks noChangeArrowheads="1"/>
          </p:cNvSpPr>
          <p:nvPr/>
        </p:nvSpPr>
        <p:spPr bwMode="auto">
          <a:xfrm>
            <a:off x="76200" y="2133600"/>
            <a:ext cx="9050876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:= randomly selected docs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query-result (seed-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tuples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terms)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Run SNOWBALL on sample;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UsefulDocs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:= docs in sample that contain relation instance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UselessDocs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:= Sample –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UsefulDocs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Run feature-selection techniques or classifier 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to identify most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discriminative terms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between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UsefulDocs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UselessDocs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(e.g. MI, BM25, etc.);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Generate queries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small number of best terms from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UsefulDocs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Optionally: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Include feedback with human supervision </a:t>
            </a:r>
          </a:p>
          <a:p>
            <a:pPr lvl="3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into bootstrapping loop.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2276" y="1330325"/>
            <a:ext cx="2403476" cy="215900"/>
            <a:chOff x="1338" y="1117"/>
            <a:chExt cx="1514" cy="136"/>
          </a:xfrm>
          <a:solidFill>
            <a:srgbClr val="FFFF00"/>
          </a:solidFill>
        </p:grpSpPr>
        <p:sp>
          <p:nvSpPr>
            <p:cNvPr id="1008643" name="Rectangle 3"/>
            <p:cNvSpPr>
              <a:spLocks noChangeArrowheads="1"/>
            </p:cNvSpPr>
            <p:nvPr/>
          </p:nvSpPr>
          <p:spPr bwMode="auto">
            <a:xfrm>
              <a:off x="1338" y="1117"/>
              <a:ext cx="363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44" name="Rectangle 4"/>
            <p:cNvSpPr>
              <a:spLocks noChangeArrowheads="1"/>
            </p:cNvSpPr>
            <p:nvPr/>
          </p:nvSpPr>
          <p:spPr bwMode="auto">
            <a:xfrm>
              <a:off x="2351" y="1117"/>
              <a:ext cx="501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71800" y="1612900"/>
            <a:ext cx="2414588" cy="215900"/>
            <a:chOff x="2245" y="1276"/>
            <a:chExt cx="1521" cy="136"/>
          </a:xfrm>
          <a:solidFill>
            <a:srgbClr val="FFFF00"/>
          </a:solidFill>
        </p:grpSpPr>
        <p:sp>
          <p:nvSpPr>
            <p:cNvPr id="1008646" name="Rectangle 6"/>
            <p:cNvSpPr>
              <a:spLocks noChangeArrowheads="1"/>
            </p:cNvSpPr>
            <p:nvPr/>
          </p:nvSpPr>
          <p:spPr bwMode="auto">
            <a:xfrm>
              <a:off x="2245" y="1276"/>
              <a:ext cx="408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47" name="Rectangle 7"/>
            <p:cNvSpPr>
              <a:spLocks noChangeArrowheads="1"/>
            </p:cNvSpPr>
            <p:nvPr/>
          </p:nvSpPr>
          <p:spPr bwMode="auto">
            <a:xfrm>
              <a:off x="3314" y="1276"/>
              <a:ext cx="452" cy="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8648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785794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n-US" sz="3600" dirty="0" smtClean="0"/>
              <a:t>Deep Patterns with LEILA </a:t>
            </a:r>
            <a:r>
              <a:rPr lang="en-US" sz="1600" kern="1200" dirty="0" smtClean="0">
                <a:solidFill>
                  <a:srgbClr val="000000"/>
                </a:solidFill>
                <a:ea typeface="+mn-ea"/>
              </a:rPr>
              <a:t>[</a:t>
            </a:r>
            <a:r>
              <a:rPr lang="en-US" sz="1600" kern="1200" dirty="0" err="1" smtClean="0">
                <a:solidFill>
                  <a:srgbClr val="000000"/>
                </a:solidFill>
                <a:ea typeface="+mn-ea"/>
              </a:rPr>
              <a:t>Suchanek</a:t>
            </a:r>
            <a:r>
              <a:rPr lang="en-US" sz="1600" kern="1200" dirty="0" smtClean="0">
                <a:solidFill>
                  <a:srgbClr val="000000"/>
                </a:solidFill>
                <a:ea typeface="+mn-ea"/>
              </a:rPr>
              <a:t> et al.: KDD’06]</a:t>
            </a:r>
            <a:br>
              <a:rPr lang="en-US" sz="1600" kern="1200" dirty="0" smtClean="0">
                <a:solidFill>
                  <a:srgbClr val="000000"/>
                </a:solidFill>
                <a:ea typeface="+mn-ea"/>
              </a:rPr>
            </a:br>
            <a:endParaRPr lang="en-US" sz="1600" dirty="0"/>
          </a:p>
        </p:txBody>
      </p:sp>
      <p:sp>
        <p:nvSpPr>
          <p:cNvPr id="1008649" name="Text Box 9"/>
          <p:cNvSpPr txBox="1">
            <a:spLocks noChangeArrowheads="1"/>
          </p:cNvSpPr>
          <p:nvPr/>
        </p:nvSpPr>
        <p:spPr bwMode="auto">
          <a:xfrm>
            <a:off x="76200" y="1935540"/>
            <a:ext cx="77187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Almost-unsupervised statistical learning: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Shortest path of dependency-parse graph as features for classifier.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Bootstrap with positive and negative seed facts.</a:t>
            </a:r>
          </a:p>
          <a:p>
            <a:pPr eaLnBrk="1" hangingPunct="1"/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2971819"/>
            <a:ext cx="9324975" cy="457200"/>
            <a:chOff x="0" y="1794"/>
            <a:chExt cx="5874" cy="288"/>
          </a:xfrm>
        </p:grpSpPr>
        <p:sp>
          <p:nvSpPr>
            <p:cNvPr id="1008651" name="Text Box 11"/>
            <p:cNvSpPr txBox="1">
              <a:spLocks noChangeArrowheads="1"/>
            </p:cNvSpPr>
            <p:nvPr/>
          </p:nvSpPr>
          <p:spPr bwMode="auto">
            <a:xfrm>
              <a:off x="0" y="1842"/>
              <a:ext cx="21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(Cologne, Rhine), (Cairo, Nile), … </a:t>
              </a:r>
              <a:endParaRPr lang="en-US" sz="18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52" name="Text Box 12"/>
            <p:cNvSpPr txBox="1">
              <a:spLocks noChangeArrowheads="1"/>
            </p:cNvSpPr>
            <p:nvPr/>
          </p:nvSpPr>
          <p:spPr bwMode="auto">
            <a:xfrm>
              <a:off x="2517" y="1794"/>
              <a:ext cx="33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(Cairo, Rhine), (Rome, 0911), (</a:t>
              </a:r>
              <a:r>
                <a: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</a:t>
              </a:r>
              <a:r>
                <a:rPr lang="en-US" sz="1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</a:t>
              </a:r>
              <a:r>
                <a:rPr lang="en-US" sz="1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[0..9]*</a:t>
              </a:r>
              <a:r>
                <a: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), …</a:t>
              </a:r>
              <a:endPara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25562" y="4876800"/>
            <a:ext cx="7056438" cy="1428751"/>
            <a:chOff x="929" y="3067"/>
            <a:chExt cx="4445" cy="900"/>
          </a:xfrm>
        </p:grpSpPr>
        <p:sp>
          <p:nvSpPr>
            <p:cNvPr id="1008654" name="Text Box 14"/>
            <p:cNvSpPr txBox="1">
              <a:spLocks noChangeArrowheads="1"/>
            </p:cNvSpPr>
            <p:nvPr/>
          </p:nvSpPr>
          <p:spPr bwMode="auto">
            <a:xfrm>
              <a:off x="929" y="3152"/>
              <a:ext cx="278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90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Paris</a:t>
              </a:r>
              <a:r>
                <a:rPr lang="en-US" sz="1900" smtClean="0">
                  <a:latin typeface="Times New Roman" pitchFamily="18" charset="0"/>
                  <a:cs typeface="Times New Roman" pitchFamily="18" charset="0"/>
                </a:rPr>
                <a:t> was founded on an island in the </a:t>
              </a:r>
              <a:r>
                <a:rPr lang="en-US" sz="190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Seine</a:t>
              </a:r>
              <a:endParaRPr lang="en-US" sz="19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55" name="Text Box 15"/>
            <p:cNvSpPr txBox="1">
              <a:spLocks noChangeArrowheads="1"/>
            </p:cNvSpPr>
            <p:nvPr/>
          </p:nvSpPr>
          <p:spPr bwMode="auto">
            <a:xfrm>
              <a:off x="4422" y="3475"/>
              <a:ext cx="9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(Paris, Seine) </a:t>
              </a:r>
              <a:endParaRPr lang="en-US" sz="18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56" name="Text Box 16"/>
            <p:cNvSpPr txBox="1">
              <a:spLocks noChangeArrowheads="1"/>
            </p:cNvSpPr>
            <p:nvPr/>
          </p:nvSpPr>
          <p:spPr bwMode="auto">
            <a:xfrm>
              <a:off x="1111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57" name="Text Box 17"/>
            <p:cNvSpPr txBox="1">
              <a:spLocks noChangeArrowheads="1"/>
            </p:cNvSpPr>
            <p:nvPr/>
          </p:nvSpPr>
          <p:spPr bwMode="auto">
            <a:xfrm>
              <a:off x="1428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58" name="Text Box 18"/>
            <p:cNvSpPr txBox="1">
              <a:spLocks noChangeArrowheads="1"/>
            </p:cNvSpPr>
            <p:nvPr/>
          </p:nvSpPr>
          <p:spPr bwMode="auto">
            <a:xfrm>
              <a:off x="1791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59" name="Text Box 19"/>
            <p:cNvSpPr txBox="1">
              <a:spLocks noChangeArrowheads="1"/>
            </p:cNvSpPr>
            <p:nvPr/>
          </p:nvSpPr>
          <p:spPr bwMode="auto">
            <a:xfrm>
              <a:off x="1973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60" name="Text Box 20"/>
            <p:cNvSpPr txBox="1">
              <a:spLocks noChangeArrowheads="1"/>
            </p:cNvSpPr>
            <p:nvPr/>
          </p:nvSpPr>
          <p:spPr bwMode="auto">
            <a:xfrm>
              <a:off x="2245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61" name="Text Box 21"/>
            <p:cNvSpPr txBox="1">
              <a:spLocks noChangeArrowheads="1"/>
            </p:cNvSpPr>
            <p:nvPr/>
          </p:nvSpPr>
          <p:spPr bwMode="auto">
            <a:xfrm>
              <a:off x="2471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62" name="Text Box 22"/>
            <p:cNvSpPr txBox="1">
              <a:spLocks noChangeArrowheads="1"/>
            </p:cNvSpPr>
            <p:nvPr/>
          </p:nvSpPr>
          <p:spPr bwMode="auto">
            <a:xfrm>
              <a:off x="2698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63" name="Text Box 23"/>
            <p:cNvSpPr txBox="1">
              <a:spLocks noChangeArrowheads="1"/>
            </p:cNvSpPr>
            <p:nvPr/>
          </p:nvSpPr>
          <p:spPr bwMode="auto">
            <a:xfrm>
              <a:off x="3016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8664" name="AutoShape 24"/>
            <p:cNvCxnSpPr>
              <a:cxnSpLocks noChangeShapeType="1"/>
              <a:stCxn id="1008656" idx="2"/>
              <a:endCxn id="1008657" idx="2"/>
            </p:cNvCxnSpPr>
            <p:nvPr/>
          </p:nvCxnSpPr>
          <p:spPr bwMode="auto">
            <a:xfrm rot="16200000" flipH="1">
              <a:off x="1347" y="3231"/>
              <a:ext cx="1" cy="317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08665" name="AutoShape 25"/>
            <p:cNvCxnSpPr>
              <a:cxnSpLocks noChangeShapeType="1"/>
              <a:stCxn id="1008657" idx="2"/>
              <a:endCxn id="1008658" idx="2"/>
            </p:cNvCxnSpPr>
            <p:nvPr/>
          </p:nvCxnSpPr>
          <p:spPr bwMode="auto">
            <a:xfrm rot="16200000" flipH="1">
              <a:off x="1687" y="3208"/>
              <a:ext cx="1" cy="363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08666" name="AutoShape 26"/>
            <p:cNvCxnSpPr>
              <a:cxnSpLocks noChangeShapeType="1"/>
              <a:stCxn id="1008661" idx="2"/>
              <a:endCxn id="1008662" idx="2"/>
            </p:cNvCxnSpPr>
            <p:nvPr/>
          </p:nvCxnSpPr>
          <p:spPr bwMode="auto">
            <a:xfrm rot="16200000" flipH="1">
              <a:off x="2662" y="3276"/>
              <a:ext cx="1" cy="227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08667" name="AutoShape 27"/>
            <p:cNvCxnSpPr>
              <a:cxnSpLocks noChangeShapeType="1"/>
              <a:stCxn id="1008658" idx="2"/>
              <a:endCxn id="1008660" idx="2"/>
            </p:cNvCxnSpPr>
            <p:nvPr/>
          </p:nvCxnSpPr>
          <p:spPr bwMode="auto">
            <a:xfrm rot="16200000" flipH="1">
              <a:off x="2095" y="3163"/>
              <a:ext cx="1" cy="454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08668" name="Text Box 28"/>
            <p:cNvSpPr txBox="1">
              <a:spLocks noChangeArrowheads="1"/>
            </p:cNvSpPr>
            <p:nvPr/>
          </p:nvSpPr>
          <p:spPr bwMode="auto">
            <a:xfrm>
              <a:off x="1247" y="3521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Ss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69" name="Text Box 29"/>
            <p:cNvSpPr txBox="1">
              <a:spLocks noChangeArrowheads="1"/>
            </p:cNvSpPr>
            <p:nvPr/>
          </p:nvSpPr>
          <p:spPr bwMode="auto">
            <a:xfrm>
              <a:off x="1565" y="3521"/>
              <a:ext cx="2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Pv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70" name="Text Box 30"/>
            <p:cNvSpPr txBox="1">
              <a:spLocks noChangeArrowheads="1"/>
            </p:cNvSpPr>
            <p:nvPr/>
          </p:nvSpPr>
          <p:spPr bwMode="auto">
            <a:xfrm>
              <a:off x="1973" y="3521"/>
              <a:ext cx="3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MVp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71" name="Text Box 31"/>
            <p:cNvSpPr txBox="1">
              <a:spLocks noChangeArrowheads="1"/>
            </p:cNvSpPr>
            <p:nvPr/>
          </p:nvSpPr>
          <p:spPr bwMode="auto">
            <a:xfrm>
              <a:off x="2471" y="3521"/>
              <a:ext cx="2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Ds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72" name="Text Box 32"/>
            <p:cNvSpPr txBox="1">
              <a:spLocks noChangeArrowheads="1"/>
            </p:cNvSpPr>
            <p:nvPr/>
          </p:nvSpPr>
          <p:spPr bwMode="auto">
            <a:xfrm>
              <a:off x="2336" y="3657"/>
              <a:ext cx="1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Js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73" name="Text Box 33"/>
            <p:cNvSpPr txBox="1">
              <a:spLocks noChangeArrowheads="1"/>
            </p:cNvSpPr>
            <p:nvPr/>
          </p:nvSpPr>
          <p:spPr bwMode="auto">
            <a:xfrm>
              <a:off x="3197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74" name="Text Box 34"/>
            <p:cNvSpPr txBox="1">
              <a:spLocks noChangeArrowheads="1"/>
            </p:cNvSpPr>
            <p:nvPr/>
          </p:nvSpPr>
          <p:spPr bwMode="auto">
            <a:xfrm>
              <a:off x="3515" y="3158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i="1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8675" name="AutoShape 35"/>
            <p:cNvCxnSpPr>
              <a:cxnSpLocks noChangeShapeType="1"/>
              <a:stCxn id="1008660" idx="2"/>
              <a:endCxn id="1008662" idx="2"/>
            </p:cNvCxnSpPr>
            <p:nvPr/>
          </p:nvCxnSpPr>
          <p:spPr bwMode="auto">
            <a:xfrm rot="16200000" flipH="1">
              <a:off x="2549" y="3163"/>
              <a:ext cx="1" cy="453"/>
            </a:xfrm>
            <a:prstGeom prst="curvedConnector3">
              <a:avLst>
                <a:gd name="adj1" fmla="val 325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08676" name="AutoShape 36"/>
            <p:cNvCxnSpPr>
              <a:cxnSpLocks noChangeShapeType="1"/>
              <a:stCxn id="1008673" idx="2"/>
              <a:endCxn id="1008674" idx="2"/>
            </p:cNvCxnSpPr>
            <p:nvPr/>
          </p:nvCxnSpPr>
          <p:spPr bwMode="auto">
            <a:xfrm rot="16200000" flipH="1">
              <a:off x="3433" y="3231"/>
              <a:ext cx="1" cy="318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08677" name="Text Box 37"/>
            <p:cNvSpPr txBox="1">
              <a:spLocks noChangeArrowheads="1"/>
            </p:cNvSpPr>
            <p:nvPr/>
          </p:nvSpPr>
          <p:spPr bwMode="auto">
            <a:xfrm>
              <a:off x="3288" y="3521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DG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8678" name="AutoShape 38"/>
            <p:cNvCxnSpPr>
              <a:cxnSpLocks noChangeShapeType="1"/>
              <a:stCxn id="1008663" idx="2"/>
              <a:endCxn id="1008674" idx="2"/>
            </p:cNvCxnSpPr>
            <p:nvPr/>
          </p:nvCxnSpPr>
          <p:spPr bwMode="auto">
            <a:xfrm rot="16200000" flipH="1">
              <a:off x="3343" y="3140"/>
              <a:ext cx="1" cy="499"/>
            </a:xfrm>
            <a:prstGeom prst="curvedConnector3">
              <a:avLst>
                <a:gd name="adj1" fmla="val 36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08679" name="Text Box 39"/>
            <p:cNvSpPr txBox="1">
              <a:spLocks noChangeArrowheads="1"/>
            </p:cNvSpPr>
            <p:nvPr/>
          </p:nvSpPr>
          <p:spPr bwMode="auto">
            <a:xfrm>
              <a:off x="3107" y="3657"/>
              <a:ext cx="1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Js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8680" name="AutoShape 40"/>
            <p:cNvCxnSpPr>
              <a:cxnSpLocks noChangeShapeType="1"/>
              <a:stCxn id="1008658" idx="2"/>
              <a:endCxn id="1008663" idx="2"/>
            </p:cNvCxnSpPr>
            <p:nvPr/>
          </p:nvCxnSpPr>
          <p:spPr bwMode="auto">
            <a:xfrm rot="16200000" flipH="1">
              <a:off x="2481" y="2777"/>
              <a:ext cx="1" cy="1225"/>
            </a:xfrm>
            <a:prstGeom prst="curvedConnector3">
              <a:avLst>
                <a:gd name="adj1" fmla="val 49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08681" name="Text Box 41"/>
            <p:cNvSpPr txBox="1">
              <a:spLocks noChangeArrowheads="1"/>
            </p:cNvSpPr>
            <p:nvPr/>
          </p:nvSpPr>
          <p:spPr bwMode="auto">
            <a:xfrm>
              <a:off x="2653" y="3793"/>
              <a:ext cx="3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MVp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2" name="AutoShape 42"/>
            <p:cNvSpPr>
              <a:spLocks noChangeArrowheads="1"/>
            </p:cNvSpPr>
            <p:nvPr/>
          </p:nvSpPr>
          <p:spPr bwMode="auto">
            <a:xfrm>
              <a:off x="3878" y="3520"/>
              <a:ext cx="453" cy="136"/>
            </a:xfrm>
            <a:prstGeom prst="rightArrow">
              <a:avLst>
                <a:gd name="adj1" fmla="val 50000"/>
                <a:gd name="adj2" fmla="val 832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3" name="Text Box 43"/>
            <p:cNvSpPr txBox="1">
              <a:spLocks noChangeArrowheads="1"/>
            </p:cNvSpPr>
            <p:nvPr/>
          </p:nvSpPr>
          <p:spPr bwMode="auto">
            <a:xfrm>
              <a:off x="1066" y="3067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4" name="Text Box 44"/>
            <p:cNvSpPr txBox="1">
              <a:spLocks noChangeArrowheads="1"/>
            </p:cNvSpPr>
            <p:nvPr/>
          </p:nvSpPr>
          <p:spPr bwMode="auto">
            <a:xfrm>
              <a:off x="1791" y="3067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VP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5" name="Text Box 45"/>
            <p:cNvSpPr txBox="1">
              <a:spLocks noChangeArrowheads="1"/>
            </p:cNvSpPr>
            <p:nvPr/>
          </p:nvSpPr>
          <p:spPr bwMode="auto">
            <a:xfrm>
              <a:off x="1429" y="3067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VP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6" name="Text Box 46"/>
            <p:cNvSpPr txBox="1">
              <a:spLocks noChangeArrowheads="1"/>
            </p:cNvSpPr>
            <p:nvPr/>
          </p:nvSpPr>
          <p:spPr bwMode="auto">
            <a:xfrm>
              <a:off x="2154" y="3067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PP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7" name="Text Box 47"/>
            <p:cNvSpPr txBox="1">
              <a:spLocks noChangeArrowheads="1"/>
            </p:cNvSpPr>
            <p:nvPr/>
          </p:nvSpPr>
          <p:spPr bwMode="auto">
            <a:xfrm>
              <a:off x="2654" y="3067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8" name="Text Box 48"/>
            <p:cNvSpPr txBox="1">
              <a:spLocks noChangeArrowheads="1"/>
            </p:cNvSpPr>
            <p:nvPr/>
          </p:nvSpPr>
          <p:spPr bwMode="auto">
            <a:xfrm>
              <a:off x="3425" y="3067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89" name="Text Box 49"/>
            <p:cNvSpPr txBox="1">
              <a:spLocks noChangeArrowheads="1"/>
            </p:cNvSpPr>
            <p:nvPr/>
          </p:nvSpPr>
          <p:spPr bwMode="auto">
            <a:xfrm>
              <a:off x="2926" y="3067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PP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90" name="Text Box 50"/>
            <p:cNvSpPr txBox="1">
              <a:spLocks noChangeArrowheads="1"/>
            </p:cNvSpPr>
            <p:nvPr/>
          </p:nvSpPr>
          <p:spPr bwMode="auto">
            <a:xfrm>
              <a:off x="3107" y="3067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691" name="Text Box 51"/>
            <p:cNvSpPr txBox="1">
              <a:spLocks noChangeArrowheads="1"/>
            </p:cNvSpPr>
            <p:nvPr/>
          </p:nvSpPr>
          <p:spPr bwMode="auto">
            <a:xfrm>
              <a:off x="2381" y="3067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 smtClean="0">
                  <a:latin typeface="Times New Roman" pitchFamily="18" charset="0"/>
                  <a:cs typeface="Times New Roman" pitchFamily="18" charset="0"/>
                </a:rPr>
                <a:t>NP</a:t>
              </a:r>
              <a:endParaRPr lang="en-US" sz="12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0" y="3624282"/>
            <a:ext cx="8940800" cy="1357313"/>
            <a:chOff x="0" y="2205"/>
            <a:chExt cx="5632" cy="855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0" y="2205"/>
              <a:ext cx="2494" cy="764"/>
              <a:chOff x="0" y="2205"/>
              <a:chExt cx="2494" cy="764"/>
            </a:xfrm>
          </p:grpSpPr>
          <p:sp>
            <p:nvSpPr>
              <p:cNvPr id="1008694" name="Text Box 54"/>
              <p:cNvSpPr txBox="1">
                <a:spLocks noChangeArrowheads="1"/>
              </p:cNvSpPr>
              <p:nvPr/>
            </p:nvSpPr>
            <p:spPr bwMode="auto">
              <a:xfrm>
                <a:off x="0" y="2290"/>
                <a:ext cx="2494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90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Cologne</a:t>
                </a:r>
                <a:r>
                  <a:rPr lang="en-US" sz="1900" smtClean="0">
                    <a:latin typeface="Times New Roman" pitchFamily="18" charset="0"/>
                    <a:cs typeface="Times New Roman" pitchFamily="18" charset="0"/>
                  </a:rPr>
                  <a:t> lies on the banks of the </a:t>
                </a:r>
                <a:r>
                  <a:rPr lang="en-US" sz="190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Rhine</a:t>
                </a:r>
                <a:endParaRPr lang="en-US" sz="190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113" y="2205"/>
                <a:ext cx="2336" cy="764"/>
                <a:chOff x="113" y="2205"/>
                <a:chExt cx="2336" cy="764"/>
              </a:xfrm>
            </p:grpSpPr>
            <p:sp>
              <p:nvSpPr>
                <p:cNvPr id="10086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49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69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657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69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884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69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111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0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429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0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746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0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927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0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290" y="2296"/>
                  <a:ext cx="15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800" i="1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18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08704" name="AutoShape 64"/>
                <p:cNvCxnSpPr>
                  <a:cxnSpLocks noChangeShapeType="1"/>
                  <a:stCxn id="1008696" idx="2"/>
                  <a:endCxn id="1008697" idx="2"/>
                </p:cNvCxnSpPr>
                <p:nvPr/>
              </p:nvCxnSpPr>
              <p:spPr bwMode="auto">
                <a:xfrm rot="16200000" flipH="1">
                  <a:off x="530" y="2324"/>
                  <a:ext cx="1" cy="408"/>
                </a:xfrm>
                <a:prstGeom prst="curvedConnector3">
                  <a:avLst>
                    <a:gd name="adj1" fmla="val 144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08705" name="AutoShape 65"/>
                <p:cNvCxnSpPr>
                  <a:cxnSpLocks noChangeShapeType="1"/>
                  <a:stCxn id="1008697" idx="2"/>
                  <a:endCxn id="1008698" idx="2"/>
                </p:cNvCxnSpPr>
                <p:nvPr/>
              </p:nvCxnSpPr>
              <p:spPr bwMode="auto">
                <a:xfrm rot="16200000" flipH="1">
                  <a:off x="848" y="2414"/>
                  <a:ext cx="1" cy="227"/>
                </a:xfrm>
                <a:prstGeom prst="curvedConnector3">
                  <a:avLst>
                    <a:gd name="adj1" fmla="val 144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08706" name="AutoShape 66"/>
                <p:cNvCxnSpPr>
                  <a:cxnSpLocks noChangeShapeType="1"/>
                  <a:stCxn id="1008702" idx="2"/>
                  <a:endCxn id="1008703" idx="2"/>
                </p:cNvCxnSpPr>
                <p:nvPr/>
              </p:nvCxnSpPr>
              <p:spPr bwMode="auto">
                <a:xfrm rot="16200000" flipH="1">
                  <a:off x="2186" y="2346"/>
                  <a:ext cx="1" cy="363"/>
                </a:xfrm>
                <a:prstGeom prst="curvedConnector3">
                  <a:avLst>
                    <a:gd name="adj1" fmla="val 144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08707" name="AutoShape 67"/>
                <p:cNvCxnSpPr>
                  <a:cxnSpLocks noChangeShapeType="1"/>
                  <a:stCxn id="1008701" idx="2"/>
                  <a:endCxn id="1008703" idx="2"/>
                </p:cNvCxnSpPr>
                <p:nvPr/>
              </p:nvCxnSpPr>
              <p:spPr bwMode="auto">
                <a:xfrm rot="16200000" flipH="1">
                  <a:off x="2095" y="2256"/>
                  <a:ext cx="1" cy="544"/>
                </a:xfrm>
                <a:prstGeom prst="curvedConnector3">
                  <a:avLst>
                    <a:gd name="adj1" fmla="val 331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08708" name="AutoShape 68"/>
                <p:cNvCxnSpPr>
                  <a:cxnSpLocks noChangeShapeType="1"/>
                  <a:stCxn id="1008699" idx="2"/>
                  <a:endCxn id="1008700" idx="2"/>
                </p:cNvCxnSpPr>
                <p:nvPr/>
              </p:nvCxnSpPr>
              <p:spPr bwMode="auto">
                <a:xfrm rot="16200000" flipH="1">
                  <a:off x="1347" y="2369"/>
                  <a:ext cx="1" cy="318"/>
                </a:xfrm>
                <a:prstGeom prst="curvedConnector3">
                  <a:avLst>
                    <a:gd name="adj1" fmla="val 144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08709" name="AutoShape 69"/>
                <p:cNvCxnSpPr>
                  <a:cxnSpLocks noChangeShapeType="1"/>
                  <a:stCxn id="1008700" idx="2"/>
                  <a:endCxn id="1008701" idx="2"/>
                </p:cNvCxnSpPr>
                <p:nvPr/>
              </p:nvCxnSpPr>
              <p:spPr bwMode="auto">
                <a:xfrm rot="16200000" flipH="1">
                  <a:off x="1665" y="2369"/>
                  <a:ext cx="1" cy="317"/>
                </a:xfrm>
                <a:prstGeom prst="curvedConnector3">
                  <a:avLst>
                    <a:gd name="adj1" fmla="val 144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008710" name="AutoShape 70"/>
                <p:cNvCxnSpPr>
                  <a:cxnSpLocks noChangeShapeType="1"/>
                  <a:stCxn id="1008698" idx="2"/>
                  <a:endCxn id="1008700" idx="2"/>
                </p:cNvCxnSpPr>
                <p:nvPr/>
              </p:nvCxnSpPr>
              <p:spPr bwMode="auto">
                <a:xfrm rot="16200000" flipH="1">
                  <a:off x="1234" y="2255"/>
                  <a:ext cx="1" cy="545"/>
                </a:xfrm>
                <a:prstGeom prst="curvedConnector3">
                  <a:avLst>
                    <a:gd name="adj1" fmla="val 3200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100871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5" y="2659"/>
                  <a:ext cx="20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Ss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703" y="2659"/>
                  <a:ext cx="305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MVp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111" y="2659"/>
                  <a:ext cx="31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DMc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519" y="2659"/>
                  <a:ext cx="25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Mp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018" y="2659"/>
                  <a:ext cx="23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Dg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882" y="2795"/>
                  <a:ext cx="197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Js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020" y="2795"/>
                  <a:ext cx="20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Jp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113" y="2205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NP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1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838" y="2205"/>
                  <a:ext cx="24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PP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2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612" y="2205"/>
                  <a:ext cx="24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VP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2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066" y="2205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NP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22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701" y="2205"/>
                  <a:ext cx="24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PP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2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882" y="2205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NP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2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00" y="2205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NP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872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428" y="2205"/>
                  <a:ext cx="24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i="1" smtClean="0">
                      <a:latin typeface="Times New Roman" pitchFamily="18" charset="0"/>
                      <a:cs typeface="Times New Roman" pitchFamily="18" charset="0"/>
                    </a:rPr>
                    <a:t>NP</a:t>
                  </a:r>
                  <a:endParaRPr lang="en-US" sz="12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9" name="Group 86"/>
            <p:cNvGrpSpPr>
              <a:grpSpLocks/>
            </p:cNvGrpSpPr>
            <p:nvPr/>
          </p:nvGrpSpPr>
          <p:grpSpPr bwMode="auto">
            <a:xfrm>
              <a:off x="2580" y="2205"/>
              <a:ext cx="3052" cy="855"/>
              <a:chOff x="2677" y="2205"/>
              <a:chExt cx="3052" cy="855"/>
            </a:xfrm>
          </p:grpSpPr>
          <p:sp>
            <p:nvSpPr>
              <p:cNvPr id="1008727" name="Text Box 87"/>
              <p:cNvSpPr txBox="1">
                <a:spLocks noChangeArrowheads="1"/>
              </p:cNvSpPr>
              <p:nvPr/>
            </p:nvSpPr>
            <p:spPr bwMode="auto">
              <a:xfrm>
                <a:off x="2677" y="2290"/>
                <a:ext cx="3052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900" smtClean="0">
                    <a:latin typeface="Times New Roman" pitchFamily="18" charset="0"/>
                    <a:cs typeface="Times New Roman" pitchFamily="18" charset="0"/>
                  </a:rPr>
                  <a:t>People in </a:t>
                </a:r>
                <a:r>
                  <a:rPr lang="en-US" sz="19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Cairo</a:t>
                </a:r>
                <a:r>
                  <a:rPr lang="en-US" sz="1900" smtClean="0">
                    <a:latin typeface="Times New Roman" pitchFamily="18" charset="0"/>
                    <a:cs typeface="Times New Roman" pitchFamily="18" charset="0"/>
                  </a:rPr>
                  <a:t> like wine from the </a:t>
                </a:r>
                <a:r>
                  <a:rPr lang="en-US" sz="190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Rhine</a:t>
                </a:r>
                <a:r>
                  <a:rPr lang="en-US" sz="1900" smtClean="0">
                    <a:latin typeface="Times New Roman" pitchFamily="18" charset="0"/>
                    <a:cs typeface="Times New Roman" pitchFamily="18" charset="0"/>
                  </a:rPr>
                  <a:t> valley</a:t>
                </a:r>
                <a:endParaRPr lang="en-US" sz="1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28" name="Text Box 88"/>
              <p:cNvSpPr txBox="1">
                <a:spLocks noChangeArrowheads="1"/>
              </p:cNvSpPr>
              <p:nvPr/>
            </p:nvSpPr>
            <p:spPr bwMode="auto">
              <a:xfrm>
                <a:off x="2881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29" name="Text Box 89"/>
              <p:cNvSpPr txBox="1">
                <a:spLocks noChangeArrowheads="1"/>
              </p:cNvSpPr>
              <p:nvPr/>
            </p:nvSpPr>
            <p:spPr bwMode="auto">
              <a:xfrm>
                <a:off x="3199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30" name="Text Box 90"/>
              <p:cNvSpPr txBox="1">
                <a:spLocks noChangeArrowheads="1"/>
              </p:cNvSpPr>
              <p:nvPr/>
            </p:nvSpPr>
            <p:spPr bwMode="auto">
              <a:xfrm>
                <a:off x="3471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31" name="Text Box 91"/>
              <p:cNvSpPr txBox="1">
                <a:spLocks noChangeArrowheads="1"/>
              </p:cNvSpPr>
              <p:nvPr/>
            </p:nvSpPr>
            <p:spPr bwMode="auto">
              <a:xfrm>
                <a:off x="3743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32" name="Text Box 92"/>
              <p:cNvSpPr txBox="1">
                <a:spLocks noChangeArrowheads="1"/>
              </p:cNvSpPr>
              <p:nvPr/>
            </p:nvSpPr>
            <p:spPr bwMode="auto">
              <a:xfrm>
                <a:off x="4423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33" name="Text Box 93"/>
              <p:cNvSpPr txBox="1">
                <a:spLocks noChangeArrowheads="1"/>
              </p:cNvSpPr>
              <p:nvPr/>
            </p:nvSpPr>
            <p:spPr bwMode="auto">
              <a:xfrm>
                <a:off x="5013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08734" name="AutoShape 94"/>
              <p:cNvCxnSpPr>
                <a:cxnSpLocks noChangeShapeType="1"/>
                <a:stCxn id="1008728" idx="2"/>
                <a:endCxn id="1008729" idx="2"/>
              </p:cNvCxnSpPr>
              <p:nvPr/>
            </p:nvCxnSpPr>
            <p:spPr bwMode="auto">
              <a:xfrm rot="16200000" flipH="1">
                <a:off x="3117" y="2369"/>
                <a:ext cx="1" cy="318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08735" name="AutoShape 95"/>
              <p:cNvCxnSpPr>
                <a:cxnSpLocks noChangeShapeType="1"/>
                <a:stCxn id="1008729" idx="2"/>
                <a:endCxn id="1008730" idx="2"/>
              </p:cNvCxnSpPr>
              <p:nvPr/>
            </p:nvCxnSpPr>
            <p:spPr bwMode="auto">
              <a:xfrm rot="16200000" flipH="1">
                <a:off x="3412" y="2392"/>
                <a:ext cx="1" cy="272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08736" name="AutoShape 96"/>
              <p:cNvCxnSpPr>
                <a:cxnSpLocks noChangeShapeType="1"/>
                <a:stCxn id="1008732" idx="2"/>
                <a:endCxn id="1008740" idx="2"/>
              </p:cNvCxnSpPr>
              <p:nvPr/>
            </p:nvCxnSpPr>
            <p:spPr bwMode="auto">
              <a:xfrm rot="16200000" flipH="1">
                <a:off x="4999" y="2029"/>
                <a:ext cx="1" cy="998"/>
              </a:xfrm>
              <a:prstGeom prst="curvedConnector3">
                <a:avLst>
                  <a:gd name="adj1" fmla="val 503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08737" name="Text Box 97"/>
              <p:cNvSpPr txBox="1">
                <a:spLocks noChangeArrowheads="1"/>
              </p:cNvSpPr>
              <p:nvPr/>
            </p:nvSpPr>
            <p:spPr bwMode="auto">
              <a:xfrm>
                <a:off x="4106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38" name="Text Box 98"/>
              <p:cNvSpPr txBox="1">
                <a:spLocks noChangeArrowheads="1"/>
              </p:cNvSpPr>
              <p:nvPr/>
            </p:nvSpPr>
            <p:spPr bwMode="auto">
              <a:xfrm>
                <a:off x="4695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39" name="Text Box 99"/>
              <p:cNvSpPr txBox="1">
                <a:spLocks noChangeArrowheads="1"/>
              </p:cNvSpPr>
              <p:nvPr/>
            </p:nvSpPr>
            <p:spPr bwMode="auto">
              <a:xfrm>
                <a:off x="5013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40" name="Text Box 100"/>
              <p:cNvSpPr txBox="1">
                <a:spLocks noChangeArrowheads="1"/>
              </p:cNvSpPr>
              <p:nvPr/>
            </p:nvSpPr>
            <p:spPr bwMode="auto">
              <a:xfrm>
                <a:off x="5421" y="2296"/>
                <a:ext cx="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i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08741" name="AutoShape 101"/>
              <p:cNvCxnSpPr>
                <a:cxnSpLocks noChangeShapeType="1"/>
                <a:stCxn id="1008731" idx="2"/>
                <a:endCxn id="1008737" idx="2"/>
              </p:cNvCxnSpPr>
              <p:nvPr/>
            </p:nvCxnSpPr>
            <p:spPr bwMode="auto">
              <a:xfrm rot="16200000" flipH="1">
                <a:off x="4002" y="2346"/>
                <a:ext cx="1" cy="363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08742" name="AutoShape 102"/>
              <p:cNvCxnSpPr>
                <a:cxnSpLocks noChangeShapeType="1"/>
                <a:stCxn id="1008739" idx="2"/>
                <a:endCxn id="1008740" idx="2"/>
              </p:cNvCxnSpPr>
              <p:nvPr/>
            </p:nvCxnSpPr>
            <p:spPr bwMode="auto">
              <a:xfrm rot="16200000" flipH="1">
                <a:off x="5294" y="2324"/>
                <a:ext cx="1" cy="408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08743" name="AutoShape 103"/>
              <p:cNvCxnSpPr>
                <a:cxnSpLocks noChangeShapeType="1"/>
                <a:stCxn id="1008728" idx="2"/>
                <a:endCxn id="1008731" idx="2"/>
              </p:cNvCxnSpPr>
              <p:nvPr/>
            </p:nvCxnSpPr>
            <p:spPr bwMode="auto">
              <a:xfrm rot="16200000" flipH="1">
                <a:off x="3389" y="2097"/>
                <a:ext cx="1" cy="862"/>
              </a:xfrm>
              <a:prstGeom prst="curvedConnector3">
                <a:avLst>
                  <a:gd name="adj1" fmla="val 29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08744" name="AutoShape 104"/>
              <p:cNvCxnSpPr>
                <a:cxnSpLocks noChangeShapeType="1"/>
                <a:stCxn id="1008731" idx="2"/>
                <a:endCxn id="1008732" idx="2"/>
              </p:cNvCxnSpPr>
              <p:nvPr/>
            </p:nvCxnSpPr>
            <p:spPr bwMode="auto">
              <a:xfrm rot="16200000" flipH="1">
                <a:off x="4160" y="2188"/>
                <a:ext cx="1" cy="680"/>
              </a:xfrm>
              <a:prstGeom prst="curvedConnector3">
                <a:avLst>
                  <a:gd name="adj1" fmla="val 32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08745" name="AutoShape 105"/>
              <p:cNvCxnSpPr>
                <a:cxnSpLocks noChangeShapeType="1"/>
                <a:stCxn id="1008738" idx="2"/>
                <a:endCxn id="1008740" idx="2"/>
              </p:cNvCxnSpPr>
              <p:nvPr/>
            </p:nvCxnSpPr>
            <p:spPr bwMode="auto">
              <a:xfrm rot="16200000" flipH="1">
                <a:off x="5135" y="2165"/>
                <a:ext cx="1" cy="726"/>
              </a:xfrm>
              <a:prstGeom prst="curvedConnector3">
                <a:avLst>
                  <a:gd name="adj1" fmla="val 339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08746" name="Text Box 106"/>
              <p:cNvSpPr txBox="1">
                <a:spLocks noChangeArrowheads="1"/>
              </p:cNvSpPr>
              <p:nvPr/>
            </p:nvSpPr>
            <p:spPr bwMode="auto">
              <a:xfrm>
                <a:off x="3062" y="2614"/>
                <a:ext cx="25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Mp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47" name="Text Box 107"/>
              <p:cNvSpPr txBox="1">
                <a:spLocks noChangeArrowheads="1"/>
              </p:cNvSpPr>
              <p:nvPr/>
            </p:nvSpPr>
            <p:spPr bwMode="auto">
              <a:xfrm>
                <a:off x="3335" y="2614"/>
                <a:ext cx="19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Js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48" name="Text Box 108"/>
              <p:cNvSpPr txBox="1">
                <a:spLocks noChangeArrowheads="1"/>
              </p:cNvSpPr>
              <p:nvPr/>
            </p:nvSpPr>
            <p:spPr bwMode="auto">
              <a:xfrm>
                <a:off x="3970" y="2614"/>
                <a:ext cx="22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Os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49" name="Text Box 109"/>
              <p:cNvSpPr txBox="1">
                <a:spLocks noChangeArrowheads="1"/>
              </p:cNvSpPr>
              <p:nvPr/>
            </p:nvSpPr>
            <p:spPr bwMode="auto">
              <a:xfrm>
                <a:off x="3244" y="2795"/>
                <a:ext cx="21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Sp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0" name="Text Box 110"/>
              <p:cNvSpPr txBox="1">
                <a:spLocks noChangeArrowheads="1"/>
              </p:cNvSpPr>
              <p:nvPr/>
            </p:nvSpPr>
            <p:spPr bwMode="auto">
              <a:xfrm>
                <a:off x="3924" y="2795"/>
                <a:ext cx="2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Mvp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1" name="Text Box 111"/>
              <p:cNvSpPr txBox="1">
                <a:spLocks noChangeArrowheads="1"/>
              </p:cNvSpPr>
              <p:nvPr/>
            </p:nvSpPr>
            <p:spPr bwMode="auto">
              <a:xfrm>
                <a:off x="4831" y="2795"/>
                <a:ext cx="22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Ds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2" name="Text Box 112"/>
              <p:cNvSpPr txBox="1">
                <a:spLocks noChangeArrowheads="1"/>
              </p:cNvSpPr>
              <p:nvPr/>
            </p:nvSpPr>
            <p:spPr bwMode="auto">
              <a:xfrm>
                <a:off x="4559" y="2886"/>
                <a:ext cx="19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Js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3" name="Text Box 113"/>
              <p:cNvSpPr txBox="1">
                <a:spLocks noChangeArrowheads="1"/>
              </p:cNvSpPr>
              <p:nvPr/>
            </p:nvSpPr>
            <p:spPr bwMode="auto">
              <a:xfrm>
                <a:off x="5058" y="2614"/>
                <a:ext cx="24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AN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4" name="Text Box 114"/>
              <p:cNvSpPr txBox="1">
                <a:spLocks noChangeArrowheads="1"/>
              </p:cNvSpPr>
              <p:nvPr/>
            </p:nvSpPr>
            <p:spPr bwMode="auto">
              <a:xfrm>
                <a:off x="2790" y="220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NP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5" name="Text Box 115"/>
              <p:cNvSpPr txBox="1">
                <a:spLocks noChangeArrowheads="1"/>
              </p:cNvSpPr>
              <p:nvPr/>
            </p:nvSpPr>
            <p:spPr bwMode="auto">
              <a:xfrm>
                <a:off x="3471" y="220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NP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6" name="Text Box 116"/>
              <p:cNvSpPr txBox="1">
                <a:spLocks noChangeArrowheads="1"/>
              </p:cNvSpPr>
              <p:nvPr/>
            </p:nvSpPr>
            <p:spPr bwMode="auto">
              <a:xfrm>
                <a:off x="3153" y="2205"/>
                <a:ext cx="2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PP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7" name="Text Box 117"/>
              <p:cNvSpPr txBox="1">
                <a:spLocks noChangeArrowheads="1"/>
              </p:cNvSpPr>
              <p:nvPr/>
            </p:nvSpPr>
            <p:spPr bwMode="auto">
              <a:xfrm>
                <a:off x="3743" y="2205"/>
                <a:ext cx="2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VP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8" name="Text Box 118"/>
              <p:cNvSpPr txBox="1">
                <a:spLocks noChangeArrowheads="1"/>
              </p:cNvSpPr>
              <p:nvPr/>
            </p:nvSpPr>
            <p:spPr bwMode="auto">
              <a:xfrm>
                <a:off x="4423" y="2205"/>
                <a:ext cx="2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PP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59" name="Text Box 119"/>
              <p:cNvSpPr txBox="1">
                <a:spLocks noChangeArrowheads="1"/>
              </p:cNvSpPr>
              <p:nvPr/>
            </p:nvSpPr>
            <p:spPr bwMode="auto">
              <a:xfrm>
                <a:off x="5376" y="220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NP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60" name="Text Box 120"/>
              <p:cNvSpPr txBox="1">
                <a:spLocks noChangeArrowheads="1"/>
              </p:cNvSpPr>
              <p:nvPr/>
            </p:nvSpPr>
            <p:spPr bwMode="auto">
              <a:xfrm>
                <a:off x="4650" y="220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NP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61" name="Text Box 121"/>
              <p:cNvSpPr txBox="1">
                <a:spLocks noChangeArrowheads="1"/>
              </p:cNvSpPr>
              <p:nvPr/>
            </p:nvSpPr>
            <p:spPr bwMode="auto">
              <a:xfrm>
                <a:off x="4968" y="220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NP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8762" name="Text Box 122"/>
              <p:cNvSpPr txBox="1">
                <a:spLocks noChangeArrowheads="1"/>
              </p:cNvSpPr>
              <p:nvPr/>
            </p:nvSpPr>
            <p:spPr bwMode="auto">
              <a:xfrm>
                <a:off x="4060" y="220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 smtClean="0">
                    <a:latin typeface="Times New Roman" pitchFamily="18" charset="0"/>
                    <a:cs typeface="Times New Roman" pitchFamily="18" charset="0"/>
                  </a:rPr>
                  <a:t>NP</a:t>
                </a:r>
                <a:endParaRPr lang="en-US" sz="12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533400" y="5886448"/>
            <a:ext cx="7694613" cy="706438"/>
            <a:chOff x="431" y="3612"/>
            <a:chExt cx="4847" cy="445"/>
          </a:xfrm>
        </p:grpSpPr>
        <p:sp>
          <p:nvSpPr>
            <p:cNvPr id="1008768" name="Text Box 128"/>
            <p:cNvSpPr txBox="1">
              <a:spLocks noChangeArrowheads="1"/>
            </p:cNvSpPr>
            <p:nvPr/>
          </p:nvSpPr>
          <p:spPr bwMode="auto">
            <a:xfrm>
              <a:off x="431" y="3824"/>
              <a:ext cx="484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We visited </a:t>
              </a:r>
              <a:r>
                <a:rPr lang="en-US" sz="180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Paris</a:t>
              </a:r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 last summer. It has many museums along the banks of the </a:t>
              </a:r>
              <a:r>
                <a:rPr lang="en-US" sz="180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Seine</a:t>
              </a:r>
              <a:r>
                <a:rPr lang="en-US" sz="180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8769" name="AutoShape 129"/>
            <p:cNvSpPr>
              <a:spLocks noChangeArrowheads="1"/>
            </p:cNvSpPr>
            <p:nvPr/>
          </p:nvSpPr>
          <p:spPr bwMode="auto">
            <a:xfrm>
              <a:off x="4830" y="3612"/>
              <a:ext cx="136" cy="227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8766" name="Text Box 126"/>
          <p:cNvSpPr txBox="1">
            <a:spLocks noChangeArrowheads="1"/>
          </p:cNvSpPr>
          <p:nvPr/>
        </p:nvSpPr>
        <p:spPr bwMode="auto">
          <a:xfrm>
            <a:off x="846304" y="1546225"/>
            <a:ext cx="5859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 Gore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funded more work for a better basis of the 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8763" name="Text Box 123"/>
          <p:cNvSpPr txBox="1">
            <a:spLocks noChangeArrowheads="1"/>
          </p:cNvSpPr>
          <p:nvPr/>
        </p:nvSpPr>
        <p:spPr bwMode="auto">
          <a:xfrm>
            <a:off x="76200" y="609600"/>
            <a:ext cx="599721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Limitation of surface patterns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E.g.: W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discovered or invented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what?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Tesla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’s work formed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basis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 electric power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32" name="Date Placeholder 1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5" name="Slide Number Placeholder 1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6" name="Footer Placeholder 1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9" grpId="0"/>
      <p:bldP spid="10087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29784" cy="92867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Rule-based Harvesting of Facts</a:t>
            </a:r>
            <a:br>
              <a:rPr lang="en-US" sz="3600" dirty="0" smtClean="0"/>
            </a:br>
            <a:r>
              <a:rPr lang="en-US" sz="3600" dirty="0" smtClean="0"/>
              <a:t>from </a:t>
            </a:r>
            <a:r>
              <a:rPr lang="en-US" sz="3600" dirty="0" err="1" smtClean="0"/>
              <a:t>Semistructured</a:t>
            </a:r>
            <a:r>
              <a:rPr lang="en-US" sz="3600" dirty="0" smtClean="0"/>
              <a:t> Sources</a:t>
            </a:r>
            <a:endParaRPr lang="en-US" sz="3600" dirty="0"/>
          </a:p>
        </p:txBody>
      </p:sp>
      <p:pic>
        <p:nvPicPr>
          <p:cNvPr id="335877" name="Picture 5" descr="wikipedi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-315913"/>
            <a:ext cx="2662238" cy="7921626"/>
          </a:xfrm>
          <a:prstGeom prst="rect">
            <a:avLst/>
          </a:prstGeom>
          <a:noFill/>
        </p:spPr>
      </p:pic>
      <p:pic>
        <p:nvPicPr>
          <p:cNvPr id="335878" name="Picture 6" descr="wikiped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24175"/>
            <a:ext cx="5470525" cy="2212975"/>
          </a:xfrm>
          <a:prstGeom prst="rect">
            <a:avLst/>
          </a:prstGeom>
          <a:noFill/>
        </p:spPr>
      </p:pic>
      <p:pic>
        <p:nvPicPr>
          <p:cNvPr id="335879" name="Picture 7" descr="wikipedi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7175"/>
            <a:ext cx="9144000" cy="1520825"/>
          </a:xfrm>
          <a:prstGeom prst="rect">
            <a:avLst/>
          </a:prstGeom>
          <a:noFill/>
        </p:spPr>
      </p:pic>
      <p:pic>
        <p:nvPicPr>
          <p:cNvPr id="335880" name="Picture 8" descr="wikipedi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7200"/>
            <a:ext cx="700088" cy="719138"/>
          </a:xfrm>
          <a:prstGeom prst="rect">
            <a:avLst/>
          </a:prstGeom>
          <a:noFill/>
        </p:spPr>
      </p:pic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357158" y="1142984"/>
            <a:ext cx="512646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YAGO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knowledge base from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Wikipedia infoboxes &amp; categories and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integration with WordNet taxonomy</a:t>
            </a:r>
          </a:p>
          <a:p>
            <a:pPr>
              <a:buFont typeface="Arial" pitchFamily="34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DBpedia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collection from infoboxes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YAGO: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Great </a:t>
            </a:r>
            <a:r>
              <a:rPr lang="de-DE" dirty="0" err="1" smtClean="0"/>
              <a:t>Ontology</a:t>
            </a:r>
            <a:r>
              <a:rPr lang="de-DE" dirty="0" smtClean="0"/>
              <a:t> 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 flipV="1">
            <a:off x="7596188" y="3429000"/>
            <a:ext cx="431800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 flipH="1" flipV="1">
            <a:off x="3276600" y="2420938"/>
            <a:ext cx="4319588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 flipH="1" flipV="1">
            <a:off x="4643438" y="2420938"/>
            <a:ext cx="2952750" cy="252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 flipH="1" flipV="1">
            <a:off x="2654300" y="3141663"/>
            <a:ext cx="1439863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4094163" y="3429000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878263" y="3500438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3662363" y="3571875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4237038" y="620713"/>
            <a:ext cx="7620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Entity</a:t>
            </a: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 flipV="1">
            <a:off x="3271838" y="981075"/>
            <a:ext cx="1325562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3935413" y="4894263"/>
            <a:ext cx="1296987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Max_Planck</a:t>
            </a:r>
          </a:p>
        </p:txBody>
      </p:sp>
      <p:sp>
        <p:nvSpPr>
          <p:cNvPr id="336909" name="Text Box 13"/>
          <p:cNvSpPr txBox="1">
            <a:spLocks noChangeArrowheads="1"/>
          </p:cNvSpPr>
          <p:nvPr/>
        </p:nvSpPr>
        <p:spPr bwMode="auto">
          <a:xfrm>
            <a:off x="1547813" y="5302250"/>
            <a:ext cx="1296987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Apr 23, 1858</a:t>
            </a:r>
          </a:p>
        </p:txBody>
      </p:sp>
      <p:sp>
        <p:nvSpPr>
          <p:cNvPr id="336910" name="Text Box 14"/>
          <p:cNvSpPr txBox="1">
            <a:spLocks noChangeArrowheads="1"/>
          </p:cNvSpPr>
          <p:nvPr/>
        </p:nvSpPr>
        <p:spPr bwMode="auto">
          <a:xfrm>
            <a:off x="2767013" y="1341438"/>
            <a:ext cx="938212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Person</a:t>
            </a:r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H="1" flipV="1">
            <a:off x="4740275" y="981075"/>
            <a:ext cx="192087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6084888" y="2852738"/>
            <a:ext cx="67945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City</a:t>
            </a: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7812088" y="1989138"/>
            <a:ext cx="944562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2292350" y="1773238"/>
            <a:ext cx="128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 flipV="1">
            <a:off x="6372225" y="1701800"/>
            <a:ext cx="360363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16" name="Text Box 20"/>
          <p:cNvSpPr txBox="1">
            <a:spLocks noChangeArrowheads="1"/>
          </p:cNvSpPr>
          <p:nvPr/>
        </p:nvSpPr>
        <p:spPr bwMode="auto">
          <a:xfrm>
            <a:off x="6372225" y="1341438"/>
            <a:ext cx="9906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5102225" y="1125538"/>
            <a:ext cx="1174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6011863" y="33575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5724525" y="191770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 flipH="1" flipV="1">
            <a:off x="6877050" y="1701800"/>
            <a:ext cx="503238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21" name="Line 25"/>
          <p:cNvSpPr>
            <a:spLocks noChangeShapeType="1"/>
          </p:cNvSpPr>
          <p:nvPr/>
        </p:nvSpPr>
        <p:spPr bwMode="auto">
          <a:xfrm flipH="1">
            <a:off x="2843213" y="5159375"/>
            <a:ext cx="1106487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2987675" y="53022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bornOn</a:t>
            </a:r>
          </a:p>
        </p:txBody>
      </p:sp>
      <p:sp>
        <p:nvSpPr>
          <p:cNvPr id="336923" name="Text Box 27"/>
          <p:cNvSpPr txBox="1">
            <a:spLocks noChangeArrowheads="1"/>
          </p:cNvSpPr>
          <p:nvPr/>
        </p:nvSpPr>
        <p:spPr bwMode="auto">
          <a:xfrm>
            <a:off x="3132138" y="5949950"/>
            <a:ext cx="1030287" cy="52322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“Max Planck”</a:t>
            </a:r>
          </a:p>
        </p:txBody>
      </p:sp>
      <p:sp>
        <p:nvSpPr>
          <p:cNvPr id="336924" name="Line 28"/>
          <p:cNvSpPr>
            <a:spLocks noChangeShapeType="1"/>
          </p:cNvSpPr>
          <p:nvPr/>
        </p:nvSpPr>
        <p:spPr bwMode="auto">
          <a:xfrm flipV="1">
            <a:off x="3708400" y="5254625"/>
            <a:ext cx="371475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3851275" y="5445125"/>
            <a:ext cx="754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means(</a:t>
            </a:r>
            <a:r>
              <a:rPr lang="de-DE" sz="1400">
                <a:latin typeface="Times New Roman" pitchFamily="18" charset="0"/>
                <a:cs typeface="Times New Roman" pitchFamily="18" charset="0"/>
              </a:rPr>
              <a:t>0.9)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3733800" y="11255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27" name="Line 31"/>
          <p:cNvSpPr>
            <a:spLocks noChangeShapeType="1"/>
          </p:cNvSpPr>
          <p:nvPr/>
        </p:nvSpPr>
        <p:spPr bwMode="auto">
          <a:xfrm flipH="1" flipV="1">
            <a:off x="4765675" y="5230813"/>
            <a:ext cx="22225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1619250" y="4797425"/>
            <a:ext cx="1223963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 4, 1947</a:t>
            </a:r>
          </a:p>
        </p:txBody>
      </p:sp>
      <p:sp>
        <p:nvSpPr>
          <p:cNvPr id="336929" name="Line 33"/>
          <p:cNvSpPr>
            <a:spLocks noChangeShapeType="1"/>
          </p:cNvSpPr>
          <p:nvPr/>
        </p:nvSpPr>
        <p:spPr bwMode="auto">
          <a:xfrm flipH="1" flipV="1">
            <a:off x="2843213" y="5013325"/>
            <a:ext cx="11064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30" name="Text Box 34"/>
          <p:cNvSpPr txBox="1">
            <a:spLocks noChangeArrowheads="1"/>
          </p:cNvSpPr>
          <p:nvPr/>
        </p:nvSpPr>
        <p:spPr bwMode="auto">
          <a:xfrm>
            <a:off x="2916238" y="472598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diedOn</a:t>
            </a:r>
          </a:p>
        </p:txBody>
      </p:sp>
      <p:sp>
        <p:nvSpPr>
          <p:cNvPr id="336931" name="Text Box 35"/>
          <p:cNvSpPr txBox="1">
            <a:spLocks noChangeArrowheads="1"/>
          </p:cNvSpPr>
          <p:nvPr/>
        </p:nvSpPr>
        <p:spPr bwMode="auto">
          <a:xfrm>
            <a:off x="6084888" y="3860800"/>
            <a:ext cx="720725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Kiel</a:t>
            </a:r>
          </a:p>
        </p:txBody>
      </p:sp>
      <p:sp>
        <p:nvSpPr>
          <p:cNvPr id="336932" name="Line 36"/>
          <p:cNvSpPr>
            <a:spLocks noChangeShapeType="1"/>
          </p:cNvSpPr>
          <p:nvPr/>
        </p:nvSpPr>
        <p:spPr bwMode="auto">
          <a:xfrm flipV="1">
            <a:off x="4932363" y="4221163"/>
            <a:ext cx="1223962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33" name="Text Box 37"/>
          <p:cNvSpPr txBox="1">
            <a:spLocks noChangeArrowheads="1"/>
          </p:cNvSpPr>
          <p:nvPr/>
        </p:nvSpPr>
        <p:spPr bwMode="auto">
          <a:xfrm>
            <a:off x="5148263" y="414972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bornIn</a:t>
            </a:r>
          </a:p>
        </p:txBody>
      </p:sp>
      <p:sp>
        <p:nvSpPr>
          <p:cNvPr id="336934" name="Text Box 38"/>
          <p:cNvSpPr txBox="1">
            <a:spLocks noChangeArrowheads="1"/>
          </p:cNvSpPr>
          <p:nvPr/>
        </p:nvSpPr>
        <p:spPr bwMode="auto">
          <a:xfrm>
            <a:off x="1357313" y="4221163"/>
            <a:ext cx="1225550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Nobel Prize</a:t>
            </a:r>
          </a:p>
        </p:txBody>
      </p:sp>
      <p:sp>
        <p:nvSpPr>
          <p:cNvPr id="336935" name="Text Box 39"/>
          <p:cNvSpPr txBox="1">
            <a:spLocks noChangeArrowheads="1"/>
          </p:cNvSpPr>
          <p:nvPr/>
        </p:nvSpPr>
        <p:spPr bwMode="auto">
          <a:xfrm>
            <a:off x="3446463" y="3643313"/>
            <a:ext cx="1439862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Erwin_Planck</a:t>
            </a:r>
          </a:p>
        </p:txBody>
      </p:sp>
      <p:sp>
        <p:nvSpPr>
          <p:cNvPr id="336936" name="Line 40"/>
          <p:cNvSpPr>
            <a:spLocks noChangeShapeType="1"/>
          </p:cNvSpPr>
          <p:nvPr/>
        </p:nvSpPr>
        <p:spPr bwMode="auto">
          <a:xfrm flipV="1">
            <a:off x="4622800" y="3933825"/>
            <a:ext cx="334963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37" name="Line 41"/>
          <p:cNvSpPr>
            <a:spLocks noChangeShapeType="1"/>
          </p:cNvSpPr>
          <p:nvPr/>
        </p:nvSpPr>
        <p:spPr bwMode="auto">
          <a:xfrm flipH="1" flipV="1">
            <a:off x="4597400" y="4005263"/>
            <a:ext cx="23813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38" name="Line 42"/>
          <p:cNvSpPr>
            <a:spLocks noChangeShapeType="1"/>
          </p:cNvSpPr>
          <p:nvPr/>
        </p:nvSpPr>
        <p:spPr bwMode="auto">
          <a:xfrm flipV="1">
            <a:off x="4622800" y="3862388"/>
            <a:ext cx="623888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39" name="Line 43"/>
          <p:cNvSpPr>
            <a:spLocks noChangeShapeType="1"/>
          </p:cNvSpPr>
          <p:nvPr/>
        </p:nvSpPr>
        <p:spPr bwMode="auto">
          <a:xfrm flipV="1">
            <a:off x="4670425" y="3789363"/>
            <a:ext cx="792163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40" name="Text Box 44"/>
          <p:cNvSpPr txBox="1">
            <a:spLocks noChangeArrowheads="1"/>
          </p:cNvSpPr>
          <p:nvPr/>
        </p:nvSpPr>
        <p:spPr bwMode="auto">
          <a:xfrm>
            <a:off x="3733800" y="4078288"/>
            <a:ext cx="1017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FatherOf</a:t>
            </a:r>
          </a:p>
        </p:txBody>
      </p:sp>
      <p:sp>
        <p:nvSpPr>
          <p:cNvPr id="336941" name="Line 45"/>
          <p:cNvSpPr>
            <a:spLocks noChangeShapeType="1"/>
          </p:cNvSpPr>
          <p:nvPr/>
        </p:nvSpPr>
        <p:spPr bwMode="auto">
          <a:xfrm flipH="1" flipV="1">
            <a:off x="2581275" y="4367213"/>
            <a:ext cx="1414463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42" name="Text Box 46"/>
          <p:cNvSpPr txBox="1">
            <a:spLocks noChangeArrowheads="1"/>
          </p:cNvSpPr>
          <p:nvPr/>
        </p:nvSpPr>
        <p:spPr bwMode="auto">
          <a:xfrm>
            <a:off x="2771775" y="422116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hasWon</a:t>
            </a:r>
          </a:p>
        </p:txBody>
      </p:sp>
      <p:sp>
        <p:nvSpPr>
          <p:cNvPr id="336943" name="Text Box 47"/>
          <p:cNvSpPr txBox="1">
            <a:spLocks noChangeArrowheads="1"/>
          </p:cNvSpPr>
          <p:nvPr/>
        </p:nvSpPr>
        <p:spPr bwMode="auto">
          <a:xfrm>
            <a:off x="2581275" y="2060575"/>
            <a:ext cx="1008063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</a:p>
        </p:txBody>
      </p:sp>
      <p:sp>
        <p:nvSpPr>
          <p:cNvPr id="336944" name="Text Box 48"/>
          <p:cNvSpPr txBox="1">
            <a:spLocks noChangeArrowheads="1"/>
          </p:cNvSpPr>
          <p:nvPr/>
        </p:nvSpPr>
        <p:spPr bwMode="auto">
          <a:xfrm>
            <a:off x="4716463" y="55181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</a:t>
            </a:r>
          </a:p>
        </p:txBody>
      </p:sp>
      <p:sp>
        <p:nvSpPr>
          <p:cNvPr id="336945" name="Text Box 49"/>
          <p:cNvSpPr txBox="1">
            <a:spLocks noChangeArrowheads="1"/>
          </p:cNvSpPr>
          <p:nvPr/>
        </p:nvSpPr>
        <p:spPr bwMode="auto">
          <a:xfrm>
            <a:off x="4478338" y="5949950"/>
            <a:ext cx="1584325" cy="52322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“Max Karl Ernst Ludwig Planck”</a:t>
            </a:r>
          </a:p>
        </p:txBody>
      </p:sp>
      <p:sp>
        <p:nvSpPr>
          <p:cNvPr id="336946" name="Text Box 50"/>
          <p:cNvSpPr txBox="1">
            <a:spLocks noChangeArrowheads="1"/>
          </p:cNvSpPr>
          <p:nvPr/>
        </p:nvSpPr>
        <p:spPr bwMode="auto">
          <a:xfrm>
            <a:off x="2292350" y="2781300"/>
            <a:ext cx="1008063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Physicist</a:t>
            </a:r>
          </a:p>
        </p:txBody>
      </p: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2124075" y="32861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336948" name="Text Box 52"/>
          <p:cNvSpPr txBox="1">
            <a:spLocks noChangeArrowheads="1"/>
          </p:cNvSpPr>
          <p:nvPr/>
        </p:nvSpPr>
        <p:spPr bwMode="auto">
          <a:xfrm>
            <a:off x="2124075" y="2420938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49" name="Line 53"/>
          <p:cNvSpPr>
            <a:spLocks noChangeShapeType="1"/>
          </p:cNvSpPr>
          <p:nvPr/>
        </p:nvSpPr>
        <p:spPr bwMode="auto">
          <a:xfrm flipV="1">
            <a:off x="3157538" y="1700213"/>
            <a:ext cx="119062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0" name="Line 54"/>
          <p:cNvSpPr>
            <a:spLocks noChangeShapeType="1"/>
          </p:cNvSpPr>
          <p:nvPr/>
        </p:nvSpPr>
        <p:spPr bwMode="auto">
          <a:xfrm flipV="1">
            <a:off x="3013075" y="2420938"/>
            <a:ext cx="71438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1" name="Text Box 55"/>
          <p:cNvSpPr txBox="1">
            <a:spLocks noChangeArrowheads="1"/>
          </p:cNvSpPr>
          <p:nvPr/>
        </p:nvSpPr>
        <p:spPr bwMode="auto">
          <a:xfrm>
            <a:off x="996950" y="2636838"/>
            <a:ext cx="10795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Biologist</a:t>
            </a:r>
          </a:p>
        </p:txBody>
      </p:sp>
      <p:sp>
        <p:nvSpPr>
          <p:cNvPr id="336952" name="Line 56"/>
          <p:cNvSpPr>
            <a:spLocks noChangeShapeType="1"/>
          </p:cNvSpPr>
          <p:nvPr/>
        </p:nvSpPr>
        <p:spPr bwMode="auto">
          <a:xfrm flipV="1">
            <a:off x="1860550" y="2276475"/>
            <a:ext cx="6477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3" name="Text Box 57"/>
          <p:cNvSpPr txBox="1">
            <a:spLocks noChangeArrowheads="1"/>
          </p:cNvSpPr>
          <p:nvPr/>
        </p:nvSpPr>
        <p:spPr bwMode="auto">
          <a:xfrm>
            <a:off x="1204913" y="220503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54" name="Text Box 58"/>
          <p:cNvSpPr txBox="1">
            <a:spLocks noChangeArrowheads="1"/>
          </p:cNvSpPr>
          <p:nvPr/>
        </p:nvSpPr>
        <p:spPr bwMode="auto">
          <a:xfrm>
            <a:off x="7988300" y="3068638"/>
            <a:ext cx="1081088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5" name="Text Box 59"/>
          <p:cNvSpPr txBox="1">
            <a:spLocks noChangeArrowheads="1"/>
          </p:cNvSpPr>
          <p:nvPr/>
        </p:nvSpPr>
        <p:spPr bwMode="auto">
          <a:xfrm>
            <a:off x="4140200" y="2060575"/>
            <a:ext cx="107950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Politician</a:t>
            </a:r>
            <a:endParaRPr lang="en-US" sz="1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6" name="Text Box 60"/>
          <p:cNvSpPr txBox="1">
            <a:spLocks noChangeArrowheads="1"/>
          </p:cNvSpPr>
          <p:nvPr/>
        </p:nvSpPr>
        <p:spPr bwMode="auto">
          <a:xfrm>
            <a:off x="6443663" y="4941888"/>
            <a:ext cx="1512887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Angela Merkel</a:t>
            </a: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7" name="Line 61"/>
          <p:cNvSpPr>
            <a:spLocks noChangeShapeType="1"/>
          </p:cNvSpPr>
          <p:nvPr/>
        </p:nvSpPr>
        <p:spPr bwMode="auto">
          <a:xfrm flipH="1" flipV="1">
            <a:off x="6516688" y="32131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8" name="Text Box 62"/>
          <p:cNvSpPr txBox="1">
            <a:spLocks noChangeArrowheads="1"/>
          </p:cNvSpPr>
          <p:nvPr/>
        </p:nvSpPr>
        <p:spPr bwMode="auto">
          <a:xfrm>
            <a:off x="7991475" y="3860800"/>
            <a:ext cx="115252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Schleswig-Holstein</a:t>
            </a:r>
            <a:endParaRPr lang="en-US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59" name="Text Box 63"/>
          <p:cNvSpPr txBox="1">
            <a:spLocks noChangeArrowheads="1"/>
          </p:cNvSpPr>
          <p:nvPr/>
        </p:nvSpPr>
        <p:spPr bwMode="auto">
          <a:xfrm>
            <a:off x="7019925" y="2420938"/>
            <a:ext cx="679450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endParaRPr lang="en-US" sz="1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0" name="Text Box 64"/>
          <p:cNvSpPr txBox="1">
            <a:spLocks noChangeArrowheads="1"/>
          </p:cNvSpPr>
          <p:nvPr/>
        </p:nvSpPr>
        <p:spPr bwMode="auto">
          <a:xfrm>
            <a:off x="7451725" y="5949950"/>
            <a:ext cx="1008063" cy="738664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“Angela Dorothea Merkel”</a:t>
            </a:r>
          </a:p>
        </p:txBody>
      </p:sp>
      <p:sp>
        <p:nvSpPr>
          <p:cNvPr id="336961" name="Text Box 65"/>
          <p:cNvSpPr txBox="1">
            <a:spLocks noChangeArrowheads="1"/>
          </p:cNvSpPr>
          <p:nvPr/>
        </p:nvSpPr>
        <p:spPr bwMode="auto">
          <a:xfrm>
            <a:off x="996950" y="3646488"/>
            <a:ext cx="1368425" cy="30777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 23, 1944</a:t>
            </a:r>
          </a:p>
        </p:txBody>
      </p:sp>
      <p:sp>
        <p:nvSpPr>
          <p:cNvPr id="336962" name="Line 66"/>
          <p:cNvSpPr>
            <a:spLocks noChangeShapeType="1"/>
          </p:cNvSpPr>
          <p:nvPr/>
        </p:nvSpPr>
        <p:spPr bwMode="auto">
          <a:xfrm flipH="1">
            <a:off x="2365375" y="3789363"/>
            <a:ext cx="10810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3" name="Text Box 67"/>
          <p:cNvSpPr txBox="1">
            <a:spLocks noChangeArrowheads="1"/>
          </p:cNvSpPr>
          <p:nvPr/>
        </p:nvSpPr>
        <p:spPr bwMode="auto">
          <a:xfrm>
            <a:off x="2365375" y="378936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diedOn</a:t>
            </a:r>
          </a:p>
        </p:txBody>
      </p:sp>
      <p:sp>
        <p:nvSpPr>
          <p:cNvPr id="336964" name="Text Box 68"/>
          <p:cNvSpPr txBox="1">
            <a:spLocks noChangeArrowheads="1"/>
          </p:cNvSpPr>
          <p:nvPr/>
        </p:nvSpPr>
        <p:spPr bwMode="auto">
          <a:xfrm>
            <a:off x="349250" y="1341438"/>
            <a:ext cx="1368425" cy="30777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endParaRPr lang="en-US" sz="1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5" name="Line 69"/>
          <p:cNvSpPr>
            <a:spLocks noChangeShapeType="1"/>
          </p:cNvSpPr>
          <p:nvPr/>
        </p:nvSpPr>
        <p:spPr bwMode="auto">
          <a:xfrm flipV="1">
            <a:off x="1357313" y="909638"/>
            <a:ext cx="28797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6" name="Text Box 70"/>
          <p:cNvSpPr txBox="1">
            <a:spLocks noChangeArrowheads="1"/>
          </p:cNvSpPr>
          <p:nvPr/>
        </p:nvSpPr>
        <p:spPr bwMode="auto">
          <a:xfrm>
            <a:off x="1212850" y="981075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67" name="Text Box 71"/>
          <p:cNvSpPr txBox="1">
            <a:spLocks noChangeArrowheads="1"/>
          </p:cNvSpPr>
          <p:nvPr/>
        </p:nvSpPr>
        <p:spPr bwMode="auto">
          <a:xfrm>
            <a:off x="107950" y="4870450"/>
            <a:ext cx="1296988" cy="52322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Max_Planck Society</a:t>
            </a:r>
          </a:p>
        </p:txBody>
      </p:sp>
      <p:sp>
        <p:nvSpPr>
          <p:cNvPr id="336968" name="Line 72"/>
          <p:cNvSpPr>
            <a:spLocks noChangeShapeType="1"/>
          </p:cNvSpPr>
          <p:nvPr/>
        </p:nvSpPr>
        <p:spPr bwMode="auto">
          <a:xfrm flipV="1">
            <a:off x="395288" y="1701800"/>
            <a:ext cx="431800" cy="316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69" name="Text Box 73"/>
          <p:cNvSpPr txBox="1">
            <a:spLocks noChangeArrowheads="1"/>
          </p:cNvSpPr>
          <p:nvPr/>
        </p:nvSpPr>
        <p:spPr bwMode="auto">
          <a:xfrm>
            <a:off x="0" y="43656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336970" name="Line 74"/>
          <p:cNvSpPr>
            <a:spLocks noChangeShapeType="1"/>
          </p:cNvSpPr>
          <p:nvPr/>
        </p:nvSpPr>
        <p:spPr bwMode="auto">
          <a:xfrm flipH="1" flipV="1">
            <a:off x="395288" y="5445125"/>
            <a:ext cx="22225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71" name="Line 75"/>
          <p:cNvSpPr>
            <a:spLocks noChangeShapeType="1"/>
          </p:cNvSpPr>
          <p:nvPr/>
        </p:nvSpPr>
        <p:spPr bwMode="auto">
          <a:xfrm>
            <a:off x="395288" y="616585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72" name="Text Box 76"/>
          <p:cNvSpPr txBox="1">
            <a:spLocks noChangeArrowheads="1"/>
          </p:cNvSpPr>
          <p:nvPr/>
        </p:nvSpPr>
        <p:spPr bwMode="auto">
          <a:xfrm>
            <a:off x="1835150" y="5878513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means(</a:t>
            </a:r>
            <a:r>
              <a:rPr lang="de-DE" sz="1400">
                <a:latin typeface="Times New Roman" pitchFamily="18" charset="0"/>
                <a:cs typeface="Times New Roman" pitchFamily="18" charset="0"/>
              </a:rPr>
              <a:t>0.1)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73" name="Line 77"/>
          <p:cNvSpPr>
            <a:spLocks noChangeShapeType="1"/>
          </p:cNvSpPr>
          <p:nvPr/>
        </p:nvSpPr>
        <p:spPr bwMode="auto">
          <a:xfrm flipH="1" flipV="1">
            <a:off x="7235825" y="1701800"/>
            <a:ext cx="9366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74" name="Text Box 78"/>
          <p:cNvSpPr txBox="1">
            <a:spLocks noChangeArrowheads="1"/>
          </p:cNvSpPr>
          <p:nvPr/>
        </p:nvSpPr>
        <p:spPr bwMode="auto">
          <a:xfrm>
            <a:off x="4427538" y="2493963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336975" name="Text Box 79"/>
          <p:cNvSpPr txBox="1">
            <a:spLocks noChangeArrowheads="1"/>
          </p:cNvSpPr>
          <p:nvPr/>
        </p:nvSpPr>
        <p:spPr bwMode="auto">
          <a:xfrm>
            <a:off x="3276600" y="24939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336976" name="Text Box 80"/>
          <p:cNvSpPr txBox="1">
            <a:spLocks noChangeArrowheads="1"/>
          </p:cNvSpPr>
          <p:nvPr/>
        </p:nvSpPr>
        <p:spPr bwMode="auto">
          <a:xfrm>
            <a:off x="7596188" y="1557338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77" name="Text Box 81"/>
          <p:cNvSpPr txBox="1">
            <a:spLocks noChangeArrowheads="1"/>
          </p:cNvSpPr>
          <p:nvPr/>
        </p:nvSpPr>
        <p:spPr bwMode="auto">
          <a:xfrm>
            <a:off x="6732588" y="191770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336978" name="Line 82"/>
          <p:cNvSpPr>
            <a:spLocks noChangeShapeType="1"/>
          </p:cNvSpPr>
          <p:nvPr/>
        </p:nvSpPr>
        <p:spPr bwMode="auto">
          <a:xfrm flipV="1">
            <a:off x="7785100" y="5302250"/>
            <a:ext cx="1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79" name="Text Box 83"/>
          <p:cNvSpPr txBox="1">
            <a:spLocks noChangeArrowheads="1"/>
          </p:cNvSpPr>
          <p:nvPr/>
        </p:nvSpPr>
        <p:spPr bwMode="auto">
          <a:xfrm>
            <a:off x="7786688" y="55181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</a:t>
            </a:r>
          </a:p>
        </p:txBody>
      </p:sp>
      <p:sp>
        <p:nvSpPr>
          <p:cNvPr id="336980" name="Text Box 84"/>
          <p:cNvSpPr txBox="1">
            <a:spLocks noChangeArrowheads="1"/>
          </p:cNvSpPr>
          <p:nvPr/>
        </p:nvSpPr>
        <p:spPr bwMode="auto">
          <a:xfrm>
            <a:off x="6324600" y="5949950"/>
            <a:ext cx="1008063" cy="523220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“Angela Merkel”</a:t>
            </a:r>
          </a:p>
        </p:txBody>
      </p:sp>
      <p:sp>
        <p:nvSpPr>
          <p:cNvPr id="336981" name="Line 85"/>
          <p:cNvSpPr>
            <a:spLocks noChangeShapeType="1"/>
          </p:cNvSpPr>
          <p:nvPr/>
        </p:nvSpPr>
        <p:spPr bwMode="auto">
          <a:xfrm flipV="1">
            <a:off x="6657975" y="5302250"/>
            <a:ext cx="1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82" name="Text Box 86"/>
          <p:cNvSpPr txBox="1">
            <a:spLocks noChangeArrowheads="1"/>
          </p:cNvSpPr>
          <p:nvPr/>
        </p:nvSpPr>
        <p:spPr bwMode="auto">
          <a:xfrm>
            <a:off x="6659563" y="551815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means</a:t>
            </a:r>
          </a:p>
        </p:txBody>
      </p:sp>
      <p:sp>
        <p:nvSpPr>
          <p:cNvPr id="336983" name="Text Box 87"/>
          <p:cNvSpPr txBox="1">
            <a:spLocks noChangeArrowheads="1"/>
          </p:cNvSpPr>
          <p:nvPr/>
        </p:nvSpPr>
        <p:spPr bwMode="auto">
          <a:xfrm>
            <a:off x="7596188" y="4510088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 citizenOf</a:t>
            </a:r>
          </a:p>
        </p:txBody>
      </p:sp>
      <p:sp>
        <p:nvSpPr>
          <p:cNvPr id="336984" name="Line 88"/>
          <p:cNvSpPr>
            <a:spLocks noChangeShapeType="1"/>
          </p:cNvSpPr>
          <p:nvPr/>
        </p:nvSpPr>
        <p:spPr bwMode="auto">
          <a:xfrm flipH="1" flipV="1">
            <a:off x="8243888" y="234950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85" name="Line 89"/>
          <p:cNvSpPr>
            <a:spLocks noChangeShapeType="1"/>
          </p:cNvSpPr>
          <p:nvPr/>
        </p:nvSpPr>
        <p:spPr bwMode="auto">
          <a:xfrm flipH="1" flipV="1">
            <a:off x="7380288" y="2781300"/>
            <a:ext cx="72072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86" name="Text Box 90"/>
          <p:cNvSpPr txBox="1">
            <a:spLocks noChangeArrowheads="1"/>
          </p:cNvSpPr>
          <p:nvPr/>
        </p:nvSpPr>
        <p:spPr bwMode="auto">
          <a:xfrm>
            <a:off x="7920038" y="2636838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336987" name="Text Box 91"/>
          <p:cNvSpPr txBox="1">
            <a:spLocks noChangeArrowheads="1"/>
          </p:cNvSpPr>
          <p:nvPr/>
        </p:nvSpPr>
        <p:spPr bwMode="auto">
          <a:xfrm>
            <a:off x="6804025" y="285273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instanceOf</a:t>
            </a:r>
          </a:p>
        </p:txBody>
      </p:sp>
      <p:sp>
        <p:nvSpPr>
          <p:cNvPr id="336988" name="Line 92"/>
          <p:cNvSpPr>
            <a:spLocks noChangeShapeType="1"/>
          </p:cNvSpPr>
          <p:nvPr/>
        </p:nvSpPr>
        <p:spPr bwMode="auto">
          <a:xfrm flipH="1" flipV="1">
            <a:off x="8243888" y="34290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89" name="Line 93"/>
          <p:cNvSpPr>
            <a:spLocks noChangeShapeType="1"/>
          </p:cNvSpPr>
          <p:nvPr/>
        </p:nvSpPr>
        <p:spPr bwMode="auto">
          <a:xfrm rot="5400000" flipH="1" flipV="1">
            <a:off x="7416007" y="3466306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90" name="Text Box 94"/>
          <p:cNvSpPr txBox="1">
            <a:spLocks noChangeArrowheads="1"/>
          </p:cNvSpPr>
          <p:nvPr/>
        </p:nvSpPr>
        <p:spPr bwMode="auto">
          <a:xfrm>
            <a:off x="6804025" y="37893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locatedIn</a:t>
            </a:r>
          </a:p>
        </p:txBody>
      </p:sp>
      <p:sp>
        <p:nvSpPr>
          <p:cNvPr id="336991" name="Text Box 95"/>
          <p:cNvSpPr txBox="1">
            <a:spLocks noChangeArrowheads="1"/>
          </p:cNvSpPr>
          <p:nvPr/>
        </p:nvSpPr>
        <p:spPr bwMode="auto">
          <a:xfrm>
            <a:off x="8172450" y="35020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 locatedIn</a:t>
            </a:r>
          </a:p>
        </p:txBody>
      </p:sp>
      <p:sp>
        <p:nvSpPr>
          <p:cNvPr id="336992" name="Line 96"/>
          <p:cNvSpPr>
            <a:spLocks noChangeShapeType="1"/>
          </p:cNvSpPr>
          <p:nvPr/>
        </p:nvSpPr>
        <p:spPr bwMode="auto">
          <a:xfrm flipV="1">
            <a:off x="4643438" y="981075"/>
            <a:ext cx="0" cy="1081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93" name="Text Box 97"/>
          <p:cNvSpPr txBox="1">
            <a:spLocks noChangeArrowheads="1"/>
          </p:cNvSpPr>
          <p:nvPr/>
        </p:nvSpPr>
        <p:spPr bwMode="auto">
          <a:xfrm>
            <a:off x="4643438" y="15573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subclass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54167" y="457200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Suchanek et al.: WWW’07]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4" name="Footer Placeholder 1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Reading: “Fast and Furious IE”</a:t>
            </a:r>
            <a:endParaRPr lang="en-US" dirty="0"/>
          </a:p>
        </p:txBody>
      </p:sp>
      <p:sp>
        <p:nvSpPr>
          <p:cNvPr id="980998" name="Text Box 6"/>
          <p:cNvSpPr txBox="1">
            <a:spLocks noChangeArrowheads="1"/>
          </p:cNvSpPr>
          <p:nvPr/>
        </p:nvSpPr>
        <p:spPr bwMode="auto">
          <a:xfrm>
            <a:off x="179388" y="1773238"/>
            <a:ext cx="4877233" cy="4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TextRunner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 2007]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0999" name="Text Box 7"/>
          <p:cNvSpPr txBox="1">
            <a:spLocks noChangeArrowheads="1"/>
          </p:cNvSpPr>
          <p:nvPr/>
        </p:nvSpPr>
        <p:spPr bwMode="auto">
          <a:xfrm>
            <a:off x="179388" y="771537"/>
            <a:ext cx="694132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Aim to extract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instances of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conceivable relations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 one pass 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IE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1003" name="Text Box 11"/>
          <p:cNvSpPr txBox="1">
            <a:spLocks noChangeArrowheads="1"/>
          </p:cNvSpPr>
          <p:nvPr/>
        </p:nvSpPr>
        <p:spPr bwMode="auto">
          <a:xfrm>
            <a:off x="179388" y="6076890"/>
            <a:ext cx="78752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Collections and demos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http://www.cs.washington.edu/research/textrunner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1004" name="Text Box 12"/>
          <p:cNvSpPr txBox="1">
            <a:spLocks noChangeArrowheads="1"/>
          </p:cNvSpPr>
          <p:nvPr/>
        </p:nvSpPr>
        <p:spPr bwMode="auto">
          <a:xfrm>
            <a:off x="179388" y="5718115"/>
            <a:ext cx="6945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0.04 CPU seconds per sentence, 9 Mio. Web pages in 3 CPU days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1005" name="Text Box 13"/>
          <p:cNvSpPr txBox="1">
            <a:spLocks noChangeArrowheads="1"/>
          </p:cNvSpPr>
          <p:nvPr/>
        </p:nvSpPr>
        <p:spPr bwMode="auto">
          <a:xfrm>
            <a:off x="536575" y="2276475"/>
            <a:ext cx="805444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Rationale: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Apply light-weight techniques to all sentences of all docs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in large corpus or Web crawl.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Cannot afford deep parsing or advanced statistics for scalability.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Key ideas: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View each (noun, verb, noun) triple as candidate.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Use simple classifier, self-supervised on bootstrap samples.</a:t>
            </a: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Group fact candidates by verbal phrase.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4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TextRunner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 [</a:t>
            </a:r>
            <a:r>
              <a:rPr lang="en-US" sz="2200" dirty="0" err="1" smtClean="0">
                <a:solidFill>
                  <a:schemeClr val="tx1"/>
                </a:solidFill>
              </a:rPr>
              <a:t>Banko</a:t>
            </a:r>
            <a:r>
              <a:rPr lang="en-US" sz="2200" dirty="0" smtClean="0">
                <a:solidFill>
                  <a:schemeClr val="tx1"/>
                </a:solidFill>
              </a:rPr>
              <a:t> et al.: IJCAI’07]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12744" name="Text Box 8"/>
          <p:cNvSpPr txBox="1">
            <a:spLocks noChangeArrowheads="1"/>
          </p:cNvSpPr>
          <p:nvPr/>
        </p:nvSpPr>
        <p:spPr bwMode="auto">
          <a:xfrm>
            <a:off x="152400" y="1032808"/>
            <a:ext cx="74895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Self-supervised learner: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All triples (noun, verb, noun) in same sentence are candidates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Positive examples: candidates generated by dependency parser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there is dependency path between two nouns of length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</a:t>
            </a:r>
            <a:r>
              <a:rPr lang="el-GR" sz="2000" b="0" dirty="0" smtClean="0">
                <a:latin typeface="Times New Roman"/>
                <a:cs typeface="Times New Roman"/>
                <a:sym typeface="Symbol" pitchFamily="18" charset="2"/>
              </a:rPr>
              <a:t>δ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…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Train NB classifier on word/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-level features with positive examples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2745" name="Text Box 9"/>
          <p:cNvSpPr txBox="1">
            <a:spLocks noChangeArrowheads="1"/>
          </p:cNvSpPr>
          <p:nvPr/>
        </p:nvSpPr>
        <p:spPr bwMode="auto">
          <a:xfrm>
            <a:off x="179388" y="2971800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Single-pass extractor: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Use light-weight noun-phrase chunk parser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Classify all pairs of entities for some (undetermined) relation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Heuristically generate relation name for accepted pairs (from verbal phrase)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2746" name="Text Box 10"/>
          <p:cNvSpPr txBox="1">
            <a:spLocks noChangeArrowheads="1"/>
          </p:cNvSpPr>
          <p:nvPr/>
        </p:nvSpPr>
        <p:spPr bwMode="auto">
          <a:xfrm>
            <a:off x="179388" y="4572000"/>
            <a:ext cx="8812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assessor: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Group &amp; count normalized extractions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Estimate probability that extraction is correct using simple urn model (with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indep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assumption):   </a:t>
            </a:r>
            <a:r>
              <a:rPr lang="en-US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P[fact is true/false | fact was seen in k independent sentences]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(simpler than PMI, often more robust)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2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2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12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2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1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1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1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12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Entity Reconciliation Techniques</a:t>
            </a:r>
            <a:endParaRPr lang="en-US"/>
          </a:p>
        </p:txBody>
      </p:sp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266163" y="1143000"/>
            <a:ext cx="8039637" cy="48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Edit distance measures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(both strings and records)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Exploit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context information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higher-confidence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matchings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(e.g., publications and co-authors of Dave Dewitt vs. David J. DeWitt)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Exploit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 dictionaries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as ground truth</a:t>
            </a:r>
          </a:p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(e.g., for address cleaning)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Propagate matching confidence values </a:t>
            </a:r>
          </a:p>
          <a:p>
            <a:pPr>
              <a:lnSpc>
                <a:spcPct val="13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in link-/reference-based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graph structure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Statistical learning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 (probabilistic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graphical models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(also: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joint disambiguation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multiple mentions onto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most compact/most consistent set of entities)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NELL: Never-Ending Language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12" y="1066800"/>
            <a:ext cx="8754888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Constantly online since January 2010</a:t>
            </a:r>
          </a:p>
          <a:p>
            <a:pPr lvl="1"/>
            <a:r>
              <a:rPr lang="en-US" dirty="0" smtClean="0"/>
              <a:t>Many </a:t>
            </a:r>
            <a:r>
              <a:rPr lang="en-US" b="1" dirty="0" smtClean="0">
                <a:solidFill>
                  <a:srgbClr val="002060"/>
                </a:solidFill>
              </a:rPr>
              <a:t>hundreds of bootstrapping iterations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More than </a:t>
            </a:r>
            <a:r>
              <a:rPr lang="en-US" b="1" dirty="0" smtClean="0">
                <a:solidFill>
                  <a:srgbClr val="002060"/>
                </a:solidFill>
              </a:rPr>
              <a:t>800,000 beliefs </a:t>
            </a:r>
            <a:r>
              <a:rPr lang="en-US" dirty="0" smtClean="0"/>
              <a:t>extracted from large Web corpus</a:t>
            </a:r>
          </a:p>
          <a:p>
            <a:endParaRPr lang="en-US" sz="1800" dirty="0" smtClean="0"/>
          </a:p>
          <a:p>
            <a:r>
              <a:rPr lang="en-US" dirty="0" smtClean="0"/>
              <a:t>Coupled Pattern &amp; Rule Learners</a:t>
            </a:r>
          </a:p>
          <a:p>
            <a:pPr lvl="1"/>
            <a:r>
              <a:rPr lang="en-US" dirty="0" smtClean="0"/>
              <a:t>Coupled Pattern Learner</a:t>
            </a:r>
          </a:p>
          <a:p>
            <a:pPr lvl="1">
              <a:buNone/>
            </a:pPr>
            <a:r>
              <a:rPr lang="en-US" dirty="0" smtClean="0"/>
              <a:t>	  </a:t>
            </a:r>
            <a:r>
              <a:rPr lang="en-US" sz="2600" dirty="0" smtClean="0"/>
              <a:t>(e.g.,</a:t>
            </a:r>
            <a:r>
              <a:rPr lang="en-US" sz="2600" b="1" dirty="0" smtClean="0"/>
              <a:t> </a:t>
            </a:r>
            <a:r>
              <a:rPr lang="en-US" sz="2600" b="1" i="1" dirty="0" smtClean="0">
                <a:solidFill>
                  <a:srgbClr val="0000FF"/>
                </a:solidFill>
              </a:rPr>
              <a:t>mayor of X</a:t>
            </a:r>
            <a:r>
              <a:rPr lang="en-US" sz="2600" dirty="0" smtClean="0"/>
              <a:t>, </a:t>
            </a:r>
            <a:r>
              <a:rPr lang="en-US" sz="2600" b="1" i="1" dirty="0" smtClean="0">
                <a:solidFill>
                  <a:srgbClr val="0000FF"/>
                </a:solidFill>
              </a:rPr>
              <a:t>X plays for Y </a:t>
            </a:r>
            <a:r>
              <a:rPr lang="en-US" sz="2600" dirty="0" smtClean="0"/>
              <a:t>)</a:t>
            </a:r>
          </a:p>
          <a:p>
            <a:pPr lvl="1"/>
            <a:r>
              <a:rPr lang="en-US" dirty="0" smtClean="0"/>
              <a:t>Coupled SEAL</a:t>
            </a:r>
          </a:p>
          <a:p>
            <a:pPr lvl="2">
              <a:buNone/>
            </a:pPr>
            <a:r>
              <a:rPr lang="en-US" sz="2600" dirty="0" smtClean="0"/>
              <a:t>Set expansion &amp; wrapper induction algorithm</a:t>
            </a:r>
          </a:p>
          <a:p>
            <a:pPr lvl="1"/>
            <a:r>
              <a:rPr lang="en-US" dirty="0" smtClean="0"/>
              <a:t>Coupled Morphological Classifier</a:t>
            </a:r>
          </a:p>
          <a:p>
            <a:pPr lvl="2">
              <a:buNone/>
            </a:pPr>
            <a:r>
              <a:rPr lang="en-US" sz="2600" dirty="0" smtClean="0"/>
              <a:t>Regression model for morphological features of noun phrases</a:t>
            </a:r>
          </a:p>
          <a:p>
            <a:pPr lvl="1"/>
            <a:r>
              <a:rPr lang="en-US" dirty="0" smtClean="0"/>
              <a:t>First-order Rule Learner (based on Inductive Logic Programming)</a:t>
            </a:r>
          </a:p>
          <a:p>
            <a:pPr lvl="2">
              <a:buNone/>
            </a:pPr>
            <a:r>
              <a:rPr lang="en-US" sz="2600" dirty="0" smtClean="0"/>
              <a:t>(e.g.,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athleteInLeague</a:t>
            </a:r>
            <a:r>
              <a:rPr lang="en-US" sz="2600" b="1" i="1" dirty="0" smtClean="0">
                <a:solidFill>
                  <a:srgbClr val="0000FF"/>
                </a:solidFill>
              </a:rPr>
              <a:t>(X, NBA) </a:t>
            </a:r>
            <a:r>
              <a:rPr lang="en-US" sz="2600" b="1" i="1" dirty="0" smtClean="0">
                <a:solidFill>
                  <a:srgbClr val="0000FF"/>
                </a:solidFill>
                <a:sym typeface="Symbol" pitchFamily="16" charset="2"/>
              </a:rPr>
              <a:t>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athletePlaysSport</a:t>
            </a:r>
            <a:r>
              <a:rPr lang="en-US" sz="2600" b="1" i="1" dirty="0" smtClean="0">
                <a:solidFill>
                  <a:srgbClr val="0000FF"/>
                </a:solidFill>
              </a:rPr>
              <a:t>(X, </a:t>
            </a:r>
            <a:r>
              <a:rPr lang="en-US" sz="2600" b="1" i="1" dirty="0" err="1" smtClean="0">
                <a:solidFill>
                  <a:srgbClr val="0000FF"/>
                </a:solidFill>
              </a:rPr>
              <a:t>basketbal</a:t>
            </a:r>
            <a:r>
              <a:rPr lang="en-US" sz="2600" b="1" i="1" dirty="0" smtClean="0">
                <a:solidFill>
                  <a:srgbClr val="0000FF"/>
                </a:solidFill>
              </a:rPr>
              <a:t>)</a:t>
            </a:r>
            <a:r>
              <a:rPr lang="en-US" sz="2600" b="1" i="1" dirty="0" smtClean="0">
                <a:solidFill>
                  <a:srgbClr val="3333FF"/>
                </a:solidFill>
              </a:rPr>
              <a:t> </a:t>
            </a:r>
            <a:r>
              <a:rPr lang="en-US" sz="2600" dirty="0" smtClean="0"/>
              <a:t> )</a:t>
            </a:r>
          </a:p>
          <a:p>
            <a:pPr lvl="2">
              <a:buNone/>
            </a:pPr>
            <a:endParaRPr lang="en-US" sz="1800" dirty="0" smtClean="0"/>
          </a:p>
          <a:p>
            <a:r>
              <a:rPr lang="en-US" dirty="0" smtClean="0"/>
              <a:t>More </a:t>
            </a:r>
            <a:r>
              <a:rPr lang="en-US" b="1" dirty="0" smtClean="0">
                <a:solidFill>
                  <a:srgbClr val="002060"/>
                </a:solidFill>
              </a:rPr>
              <a:t>mutual-exclusion</a:t>
            </a:r>
            <a:r>
              <a:rPr lang="en-US" dirty="0" smtClean="0"/>
              <a:t> constraints using seeds/counter seeds and specifically assigned “</a:t>
            </a:r>
            <a:r>
              <a:rPr lang="en-US" dirty="0" err="1" smtClean="0"/>
              <a:t>mutex</a:t>
            </a:r>
            <a:r>
              <a:rPr lang="en-US" dirty="0" smtClean="0"/>
              <a:t>-relations”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4252" y="621268"/>
            <a:ext cx="345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[Carlson, Mitchell et al: AAAI‘10]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09" y="1006624"/>
            <a:ext cx="6838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09" y="2354560"/>
            <a:ext cx="62912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429" y="4730824"/>
            <a:ext cx="3494971" cy="148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05250"/>
            <a:ext cx="2895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10009" y="1870720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Wrappers learned SEAL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0009" y="3362672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First-order Deduction rules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609" y="3794720"/>
            <a:ext cx="36004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Morphological features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&amp; weights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04048" y="6172200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Extraction patterns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NELL: Never-Ending Language Learning</a:t>
            </a:r>
            <a:endParaRPr lang="en-U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84252" y="621268"/>
            <a:ext cx="3454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[Carlson, Mitchell et al: AAAI‘10]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144000" cy="692150"/>
          </a:xfrm>
        </p:spPr>
        <p:txBody>
          <a:bodyPr>
            <a:normAutofit/>
          </a:bodyPr>
          <a:lstStyle/>
          <a:p>
            <a:pPr defTabSz="893763" eaLnBrk="1" hangingPunct="1">
              <a:defRPr/>
            </a:pPr>
            <a:r>
              <a:rPr lang="en-US" sz="3600" dirty="0" smtClean="0"/>
              <a:t>Spectrum of Machine Knowledge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101655" y="609600"/>
            <a:ext cx="8661345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Factual:  </a:t>
            </a:r>
            <a:r>
              <a:rPr lang="en-US" sz="2000" b="1" dirty="0" smtClean="0">
                <a:solidFill>
                  <a:srgbClr val="002060"/>
                </a:solidFill>
              </a:rPr>
              <a:t>					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bornIn</a:t>
            </a:r>
            <a:r>
              <a:rPr lang="en-US" sz="1800" dirty="0" smtClean="0"/>
              <a:t> (</a:t>
            </a:r>
            <a:r>
              <a:rPr lang="en-US" sz="1800" dirty="0" err="1" smtClean="0"/>
              <a:t>GretaGarbo</a:t>
            </a:r>
            <a:r>
              <a:rPr lang="en-US" sz="1800" dirty="0" smtClean="0"/>
              <a:t>, Stockholm), </a:t>
            </a:r>
            <a:r>
              <a:rPr lang="en-US" sz="1800" dirty="0" err="1" smtClean="0"/>
              <a:t>hasWon</a:t>
            </a:r>
            <a:r>
              <a:rPr lang="en-US" sz="1800" dirty="0" smtClean="0"/>
              <a:t> (</a:t>
            </a:r>
            <a:r>
              <a:rPr lang="en-US" sz="1800" dirty="0" err="1" smtClean="0"/>
              <a:t>GretaGarbo</a:t>
            </a:r>
            <a:r>
              <a:rPr lang="en-US" sz="1800" dirty="0" smtClean="0"/>
              <a:t>, </a:t>
            </a:r>
            <a:r>
              <a:rPr lang="en-US" sz="1800" dirty="0" err="1" smtClean="0"/>
              <a:t>AcademyAward</a:t>
            </a:r>
            <a:r>
              <a:rPr lang="en-US" sz="1800" dirty="0" smtClean="0"/>
              <a:t>),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playedRole</a:t>
            </a:r>
            <a:r>
              <a:rPr lang="en-US" sz="1800" dirty="0" smtClean="0"/>
              <a:t> (</a:t>
            </a:r>
            <a:r>
              <a:rPr lang="en-US" sz="1800" dirty="0" err="1" smtClean="0"/>
              <a:t>GretaGarbo</a:t>
            </a:r>
            <a:r>
              <a:rPr lang="en-US" sz="1800" dirty="0" smtClean="0"/>
              <a:t>, </a:t>
            </a:r>
            <a:r>
              <a:rPr lang="en-US" sz="1800" dirty="0" err="1" smtClean="0"/>
              <a:t>MataHari</a:t>
            </a:r>
            <a:r>
              <a:rPr lang="en-US" sz="1800" dirty="0" smtClean="0"/>
              <a:t>), </a:t>
            </a:r>
            <a:r>
              <a:rPr lang="en-US" sz="1800" dirty="0" err="1" smtClean="0"/>
              <a:t>livedIn</a:t>
            </a:r>
            <a:r>
              <a:rPr lang="en-US" sz="1800" dirty="0" smtClean="0"/>
              <a:t> (</a:t>
            </a:r>
            <a:r>
              <a:rPr lang="en-US" sz="1800" dirty="0" err="1" smtClean="0"/>
              <a:t>GretaGarbo</a:t>
            </a:r>
            <a:r>
              <a:rPr lang="en-US" sz="1800" dirty="0" smtClean="0"/>
              <a:t>, </a:t>
            </a:r>
            <a:r>
              <a:rPr lang="en-US" sz="1800" dirty="0" err="1" smtClean="0"/>
              <a:t>Klosters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Taxonomic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ontology): 						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instanceOf</a:t>
            </a:r>
            <a:r>
              <a:rPr lang="en-US" sz="1800" dirty="0" smtClean="0"/>
              <a:t> (</a:t>
            </a:r>
            <a:r>
              <a:rPr lang="en-US" sz="1800" dirty="0" err="1" smtClean="0"/>
              <a:t>GretaGarbo</a:t>
            </a:r>
            <a:r>
              <a:rPr lang="en-US" sz="1800" dirty="0" smtClean="0"/>
              <a:t>, actress), </a:t>
            </a:r>
            <a:r>
              <a:rPr lang="en-US" sz="1800" dirty="0" err="1" smtClean="0"/>
              <a:t>subclassOf</a:t>
            </a:r>
            <a:r>
              <a:rPr lang="en-US" sz="1800" dirty="0" smtClean="0"/>
              <a:t> (actress, artist)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Lexical (terminology): </a:t>
            </a:r>
            <a:r>
              <a:rPr lang="en-US" sz="2000" b="1" dirty="0" smtClean="0">
                <a:solidFill>
                  <a:srgbClr val="002060"/>
                </a:solidFill>
              </a:rPr>
              <a:t>					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 smtClean="0"/>
              <a:t>means (“Big Apple“, </a:t>
            </a:r>
            <a:r>
              <a:rPr lang="en-US" sz="1800" dirty="0" err="1" smtClean="0"/>
              <a:t>NewYorkCity</a:t>
            </a:r>
            <a:r>
              <a:rPr lang="en-US" sz="1800" dirty="0" smtClean="0"/>
              <a:t>), means (“Apple“, </a:t>
            </a:r>
            <a:r>
              <a:rPr lang="en-US" sz="1800" dirty="0" err="1" smtClean="0"/>
              <a:t>AppleComputerCorp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 smtClean="0"/>
              <a:t>means (“MS“, Microsoft) , means (“MS“, </a:t>
            </a:r>
            <a:r>
              <a:rPr lang="en-US" sz="1800" dirty="0" err="1" smtClean="0"/>
              <a:t>MultipleSclerosis</a:t>
            </a:r>
            <a:r>
              <a:rPr lang="en-US" sz="1800" dirty="0" smtClean="0"/>
              <a:t>) 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Multi-lingual: </a:t>
            </a:r>
            <a:r>
              <a:rPr lang="en-US" sz="2000" b="1" dirty="0" smtClean="0">
                <a:solidFill>
                  <a:srgbClr val="002060"/>
                </a:solidFill>
              </a:rPr>
              <a:t>					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meansInChinese</a:t>
            </a:r>
            <a:r>
              <a:rPr lang="en-US" sz="1800" dirty="0" smtClean="0"/>
              <a:t> („</a:t>
            </a:r>
            <a:r>
              <a:rPr lang="ja-JP" altLang="en-US" sz="1800" smtClean="0"/>
              <a:t>乔戈里峰</a:t>
            </a:r>
            <a:r>
              <a:rPr lang="en-US" altLang="ja-JP" sz="1800" dirty="0" smtClean="0"/>
              <a:t>“, K2), </a:t>
            </a:r>
            <a:r>
              <a:rPr lang="en-US" altLang="ja-JP" sz="1800" dirty="0" err="1" smtClean="0"/>
              <a:t>meansInUrdu</a:t>
            </a:r>
            <a:r>
              <a:rPr lang="en-US" altLang="ja-JP" sz="1800" dirty="0" smtClean="0"/>
              <a:t> („</a:t>
            </a:r>
            <a:r>
              <a:rPr lang="en-US" sz="1800" dirty="0" err="1" smtClean="0"/>
              <a:t>کے</a:t>
            </a:r>
            <a:r>
              <a:rPr lang="en-US" sz="1800" dirty="0" smtClean="0"/>
              <a:t> </a:t>
            </a:r>
            <a:r>
              <a:rPr lang="en-US" sz="1800" dirty="0" err="1" smtClean="0"/>
              <a:t>ٹو</a:t>
            </a:r>
            <a:r>
              <a:rPr lang="en-US" sz="1800" dirty="0" smtClean="0"/>
              <a:t>“, K2</a:t>
            </a:r>
            <a:r>
              <a:rPr lang="en-US" altLang="ja-JP" sz="1800" dirty="0" smtClean="0"/>
              <a:t>)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meansInFr</a:t>
            </a:r>
            <a:r>
              <a:rPr lang="en-US" sz="1800" dirty="0" smtClean="0"/>
              <a:t> („</a:t>
            </a:r>
            <a:r>
              <a:rPr lang="en-US" sz="1800" dirty="0" err="1" smtClean="0">
                <a:cs typeface="Arial" pitchFamily="34" charset="0"/>
              </a:rPr>
              <a:t>école</a:t>
            </a:r>
            <a:r>
              <a:rPr lang="en-US" sz="1800" dirty="0" smtClean="0">
                <a:cs typeface="Arial" pitchFamily="34" charset="0"/>
              </a:rPr>
              <a:t>“, school (institution)), </a:t>
            </a:r>
            <a:r>
              <a:rPr lang="en-US" sz="1800" dirty="0" err="1" smtClean="0">
                <a:cs typeface="Arial" pitchFamily="34" charset="0"/>
              </a:rPr>
              <a:t>meansInFr</a:t>
            </a:r>
            <a:r>
              <a:rPr lang="en-US" sz="1800" dirty="0" smtClean="0">
                <a:cs typeface="Arial" pitchFamily="34" charset="0"/>
              </a:rPr>
              <a:t> („banc“, school (of fish))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Temporal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fluents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000" dirty="0" smtClean="0">
                <a:solidFill>
                  <a:srgbClr val="002060"/>
                </a:solidFill>
              </a:rPr>
              <a:t>			</a:t>
            </a:r>
            <a:endParaRPr lang="en-US" sz="16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hasWon</a:t>
            </a:r>
            <a:r>
              <a:rPr lang="en-US" sz="1800" dirty="0" smtClean="0"/>
              <a:t> (</a:t>
            </a:r>
            <a:r>
              <a:rPr lang="en-US" sz="1800" dirty="0" err="1" smtClean="0"/>
              <a:t>GretaGarbo</a:t>
            </a:r>
            <a:r>
              <a:rPr lang="en-US" sz="1800" dirty="0" smtClean="0"/>
              <a:t>, </a:t>
            </a:r>
            <a:r>
              <a:rPr lang="en-US" sz="1800" dirty="0" err="1" smtClean="0"/>
              <a:t>AcademyAward</a:t>
            </a:r>
            <a:r>
              <a:rPr lang="en-US" sz="1800" dirty="0" smtClean="0"/>
              <a:t>)@1955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marriedTo</a:t>
            </a:r>
            <a:r>
              <a:rPr lang="en-US" sz="1800" dirty="0" smtClean="0"/>
              <a:t> (</a:t>
            </a:r>
            <a:r>
              <a:rPr lang="en-US" sz="1800" dirty="0" err="1" smtClean="0"/>
              <a:t>AlbertEinstein</a:t>
            </a:r>
            <a:r>
              <a:rPr lang="en-US" sz="1800" dirty="0" smtClean="0"/>
              <a:t>, </a:t>
            </a:r>
            <a:r>
              <a:rPr lang="en-US" sz="1800" dirty="0" err="1" smtClean="0"/>
              <a:t>MilevaMaric</a:t>
            </a:r>
            <a:r>
              <a:rPr lang="en-US" sz="1800" dirty="0" smtClean="0"/>
              <a:t>)@[6-Jan-1903, 14-Feb-1919]</a:t>
            </a:r>
          </a:p>
          <a:p>
            <a:pPr eaLnBrk="1" hangingPunct="1">
              <a:lnSpc>
                <a:spcPts val="24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Common-sense (properties): </a:t>
            </a:r>
            <a:r>
              <a:rPr lang="en-US" sz="2000" dirty="0" smtClean="0">
                <a:solidFill>
                  <a:srgbClr val="002060"/>
                </a:solidFill>
              </a:rPr>
              <a:t>					</a:t>
            </a:r>
            <a:endParaRPr lang="en-US" sz="16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hasAbility</a:t>
            </a:r>
            <a:r>
              <a:rPr lang="en-US" sz="1800" dirty="0" smtClean="0"/>
              <a:t> (Fish, swim), </a:t>
            </a:r>
            <a:r>
              <a:rPr lang="en-US" sz="1800" dirty="0" err="1" smtClean="0"/>
              <a:t>hasAbility</a:t>
            </a:r>
            <a:r>
              <a:rPr lang="en-US" sz="1800" dirty="0" smtClean="0"/>
              <a:t> (Human, write), </a:t>
            </a:r>
          </a:p>
          <a:p>
            <a:pPr eaLnBrk="1" hangingPunct="1">
              <a:lnSpc>
                <a:spcPts val="2400"/>
              </a:lnSpc>
            </a:pPr>
            <a:r>
              <a:rPr lang="en-US" sz="1800" dirty="0" err="1" smtClean="0"/>
              <a:t>hasShape</a:t>
            </a:r>
            <a:r>
              <a:rPr lang="en-US" sz="1800" dirty="0" smtClean="0"/>
              <a:t> (Apple, round), </a:t>
            </a:r>
            <a:r>
              <a:rPr lang="en-US" sz="1800" dirty="0" err="1" smtClean="0"/>
              <a:t>hasProperty</a:t>
            </a:r>
            <a:r>
              <a:rPr lang="en-US" sz="1800" dirty="0" smtClean="0"/>
              <a:t> (Apple, juicy)</a:t>
            </a:r>
          </a:p>
          <a:p>
            <a:pPr eaLnBrk="1" hangingPunct="1">
              <a:lnSpc>
                <a:spcPts val="2400"/>
              </a:lnSpc>
            </a:pPr>
            <a:endParaRPr lang="en-US" sz="1800" b="1" dirty="0" smtClean="0">
              <a:cs typeface="Arial" pitchFamily="34" charset="0"/>
            </a:endParaRPr>
          </a:p>
          <a:p>
            <a:pPr eaLnBrk="1" hangingPunct="1">
              <a:lnSpc>
                <a:spcPts val="2400"/>
              </a:lnSpc>
            </a:pPr>
            <a:endParaRPr lang="en-US" sz="18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9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8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8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8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8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8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8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68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8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8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ight Arrow 9"/>
          <p:cNvSpPr/>
          <p:nvPr/>
        </p:nvSpPr>
        <p:spPr bwMode="auto">
          <a:xfrm>
            <a:off x="1043608" y="917534"/>
            <a:ext cx="7560840" cy="527271"/>
          </a:xfrm>
          <a:prstGeom prst="rightArrow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9999"/>
              </a:gs>
              <a:gs pos="100000">
                <a:srgbClr val="336699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3366CC"/>
                </a:gs>
                <a:gs pos="34000">
                  <a:srgbClr val="006699"/>
                </a:gs>
                <a:gs pos="71000">
                  <a:srgbClr val="00CC99"/>
                </a:gs>
                <a:gs pos="100000">
                  <a:srgbClr val="0099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9" name="Right Arrow 9"/>
          <p:cNvSpPr/>
          <p:nvPr/>
        </p:nvSpPr>
        <p:spPr bwMode="auto">
          <a:xfrm rot="5400000">
            <a:off x="-1801054" y="3307161"/>
            <a:ext cx="5064463" cy="527271"/>
          </a:xfrm>
          <a:prstGeom prst="rightArrow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9999"/>
              </a:gs>
              <a:gs pos="100000">
                <a:srgbClr val="336699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3366CC"/>
                </a:gs>
                <a:gs pos="34000">
                  <a:srgbClr val="006699"/>
                </a:gs>
                <a:gs pos="71000">
                  <a:srgbClr val="00CC99"/>
                </a:gs>
                <a:gs pos="100000">
                  <a:srgbClr val="0099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611" name="Textfeld 8"/>
          <p:cNvSpPr txBox="1">
            <a:spLocks noChangeArrowheads="1"/>
          </p:cNvSpPr>
          <p:nvPr/>
        </p:nvSpPr>
        <p:spPr bwMode="auto">
          <a:xfrm>
            <a:off x="5932488" y="609600"/>
            <a:ext cx="2416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9900"/>
                </a:solidFill>
              </a:rPr>
              <a:t>ontological rigor</a:t>
            </a:r>
            <a:endParaRPr lang="en-US" sz="2200" b="1">
              <a:solidFill>
                <a:srgbClr val="009900"/>
              </a:solidFill>
            </a:endParaRPr>
          </a:p>
        </p:txBody>
      </p:sp>
      <p:sp>
        <p:nvSpPr>
          <p:cNvPr id="25612" name="Textfeld 9"/>
          <p:cNvSpPr txBox="1">
            <a:spLocks noChangeArrowheads="1"/>
          </p:cNvSpPr>
          <p:nvPr/>
        </p:nvSpPr>
        <p:spPr bwMode="auto">
          <a:xfrm>
            <a:off x="0" y="6030913"/>
            <a:ext cx="27767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9900"/>
                </a:solidFill>
              </a:rPr>
              <a:t>human supervision</a:t>
            </a:r>
            <a:endParaRPr lang="en-US" sz="2200" b="1">
              <a:solidFill>
                <a:srgbClr val="009900"/>
              </a:solidFill>
            </a:endParaRPr>
          </a:p>
        </p:txBody>
      </p:sp>
      <p:sp>
        <p:nvSpPr>
          <p:cNvPr id="25613" name="Rechteck 10"/>
          <p:cNvSpPr>
            <a:spLocks noChangeArrowheads="1"/>
          </p:cNvSpPr>
          <p:nvPr/>
        </p:nvSpPr>
        <p:spPr bwMode="auto">
          <a:xfrm>
            <a:off x="2843213" y="1998663"/>
            <a:ext cx="5926137" cy="42005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23000">
                <a:srgbClr val="00FFFF"/>
              </a:gs>
              <a:gs pos="100000">
                <a:srgbClr val="66FF33"/>
              </a:gs>
            </a:gsLst>
            <a:lin ang="27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614" name="Gerade Verbindung 12"/>
          <p:cNvCxnSpPr>
            <a:cxnSpLocks noChangeShapeType="1"/>
            <a:stCxn id="25613" idx="1"/>
            <a:endCxn id="25613" idx="3"/>
          </p:cNvCxnSpPr>
          <p:nvPr/>
        </p:nvCxnSpPr>
        <p:spPr bwMode="auto">
          <a:xfrm rot="10800000" flipH="1">
            <a:off x="2843213" y="4098925"/>
            <a:ext cx="5926137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Gerade Verbindung 14"/>
          <p:cNvCxnSpPr>
            <a:cxnSpLocks noChangeShapeType="1"/>
            <a:stCxn id="25613" idx="0"/>
            <a:endCxn id="25613" idx="2"/>
          </p:cNvCxnSpPr>
          <p:nvPr/>
        </p:nvCxnSpPr>
        <p:spPr bwMode="auto">
          <a:xfrm rot="16200000" flipH="1">
            <a:off x="3706812" y="4098926"/>
            <a:ext cx="4200525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6" name="Textfeld 25"/>
          <p:cNvSpPr txBox="1">
            <a:spLocks noChangeArrowheads="1"/>
          </p:cNvSpPr>
          <p:nvPr/>
        </p:nvSpPr>
        <p:spPr bwMode="auto">
          <a:xfrm>
            <a:off x="2987675" y="1565275"/>
            <a:ext cx="2600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/>
              <a:t>Names &amp; Patterns</a:t>
            </a:r>
            <a:endParaRPr lang="en-US" sz="2200" b="1"/>
          </a:p>
        </p:txBody>
      </p:sp>
      <p:sp>
        <p:nvSpPr>
          <p:cNvPr id="25617" name="Textfeld 26"/>
          <p:cNvSpPr txBox="1">
            <a:spLocks noChangeArrowheads="1"/>
          </p:cNvSpPr>
          <p:nvPr/>
        </p:nvSpPr>
        <p:spPr bwMode="auto">
          <a:xfrm>
            <a:off x="5724525" y="1565275"/>
            <a:ext cx="2838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/>
              <a:t>Entities &amp; Relations</a:t>
            </a:r>
            <a:endParaRPr lang="en-US" sz="2200" b="1"/>
          </a:p>
        </p:txBody>
      </p:sp>
      <p:sp>
        <p:nvSpPr>
          <p:cNvPr id="25618" name="Textfeld 27"/>
          <p:cNvSpPr txBox="1">
            <a:spLocks noChangeArrowheads="1"/>
          </p:cNvSpPr>
          <p:nvPr/>
        </p:nvSpPr>
        <p:spPr bwMode="auto">
          <a:xfrm>
            <a:off x="1420813" y="2279650"/>
            <a:ext cx="15017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Open-</a:t>
            </a:r>
          </a:p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Domain </a:t>
            </a:r>
            <a:r>
              <a:rPr lang="en-US" sz="2200" b="1" smtClean="0"/>
              <a:t>&amp;</a:t>
            </a:r>
          </a:p>
          <a:p>
            <a:pPr eaLnBrk="1" hangingPunct="1"/>
            <a:r>
              <a:rPr lang="en-US" sz="2200" b="1" smtClean="0"/>
              <a:t>Unsuper-</a:t>
            </a:r>
          </a:p>
          <a:p>
            <a:pPr eaLnBrk="1" hangingPunct="1"/>
            <a:r>
              <a:rPr lang="en-US" sz="2200" b="1" smtClean="0"/>
              <a:t>vised</a:t>
            </a:r>
            <a:endParaRPr lang="en-US" sz="2200" b="1"/>
          </a:p>
        </p:txBody>
      </p:sp>
      <p:sp>
        <p:nvSpPr>
          <p:cNvPr id="25619" name="Textfeld 28"/>
          <p:cNvSpPr txBox="1">
            <a:spLocks noChangeArrowheads="1"/>
          </p:cNvSpPr>
          <p:nvPr/>
        </p:nvSpPr>
        <p:spPr bwMode="auto">
          <a:xfrm>
            <a:off x="1420813" y="4151313"/>
            <a:ext cx="1393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Domain-</a:t>
            </a:r>
          </a:p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Specific</a:t>
            </a:r>
          </a:p>
          <a:p>
            <a:pPr eaLnBrk="1" hangingPunct="1"/>
            <a:r>
              <a:rPr lang="en-US" sz="2200" b="1" smtClean="0"/>
              <a:t>Model</a:t>
            </a:r>
          </a:p>
          <a:p>
            <a:pPr eaLnBrk="1" hangingPunct="1"/>
            <a:r>
              <a:rPr lang="en-US" sz="2200" b="1" smtClean="0"/>
              <a:t>w/ Seeds</a:t>
            </a:r>
            <a:endParaRPr lang="en-US" sz="2200" b="1"/>
          </a:p>
        </p:txBody>
      </p:sp>
      <p:sp>
        <p:nvSpPr>
          <p:cNvPr id="25620" name="TextBox 1"/>
          <p:cNvSpPr txBox="1">
            <a:spLocks noChangeArrowheads="1"/>
          </p:cNvSpPr>
          <p:nvPr/>
        </p:nvSpPr>
        <p:spPr bwMode="auto">
          <a:xfrm>
            <a:off x="2843213" y="2006600"/>
            <a:ext cx="2670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  <a:sym typeface="Symbol" pitchFamily="18" charset="2"/>
              </a:rPr>
              <a:t>  </a:t>
            </a:r>
            <a:r>
              <a:rPr lang="en-US" sz="1600" b="1" smtClean="0">
                <a:cs typeface="Arial" pitchFamily="34" charset="0"/>
              </a:rPr>
              <a:t>&lt; „N. Portman“, 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„honored with“,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„Academy Award“&gt;,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&lt; „Jeff Bridges“,  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„expected to win“,  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„Oscar“ &gt;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&lt; „Bridges“,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„nominated for“,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„Academy Award“&gt;</a:t>
            </a:r>
            <a:endParaRPr lang="en-US" sz="1600" b="1">
              <a:cs typeface="Arial" pitchFamily="34" charset="0"/>
            </a:endParaRPr>
          </a:p>
        </p:txBody>
      </p:sp>
      <p:sp>
        <p:nvSpPr>
          <p:cNvPr id="25621" name="TextBox 27"/>
          <p:cNvSpPr txBox="1">
            <a:spLocks noChangeArrowheads="1"/>
          </p:cNvSpPr>
          <p:nvPr/>
        </p:nvSpPr>
        <p:spPr bwMode="auto">
          <a:xfrm>
            <a:off x="5770563" y="4087813"/>
            <a:ext cx="31051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wonAward: Person </a:t>
            </a:r>
            <a:r>
              <a:rPr lang="en-US" sz="1600" b="1" smtClean="0">
                <a:cs typeface="Arial" pitchFamily="34" charset="0"/>
                <a:sym typeface="Symbol" pitchFamily="18" charset="2"/>
              </a:rPr>
              <a:t></a:t>
            </a:r>
            <a:r>
              <a:rPr lang="en-US" sz="1600" b="1" smtClean="0">
                <a:cs typeface="Arial" pitchFamily="34" charset="0"/>
              </a:rPr>
              <a:t> Prize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type (Meryl_Streep, Actor)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wonAward (Meryl_Streep,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            Academy_Award)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  <a:sym typeface="Symbol" pitchFamily="18" charset="2"/>
              </a:rPr>
              <a:t> </a:t>
            </a:r>
            <a:endParaRPr lang="en-US" sz="1600" b="1" smtClean="0">
              <a:cs typeface="Arial" pitchFamily="34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wonAward (Natalie_Portman,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            Academy_Award)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wonAward (Ethan_Coen,</a:t>
            </a:r>
          </a:p>
          <a:p>
            <a:pPr eaLnBrk="1" hangingPunct="1">
              <a:lnSpc>
                <a:spcPts val="1600"/>
              </a:lnSpc>
            </a:pPr>
            <a:r>
              <a:rPr lang="en-US" sz="1600" b="1" smtClean="0">
                <a:cs typeface="Arial" pitchFamily="34" charset="0"/>
              </a:rPr>
              <a:t>                     Palme_d‘Or)</a:t>
            </a:r>
          </a:p>
          <a:p>
            <a:pPr eaLnBrk="1" hangingPunct="1">
              <a:lnSpc>
                <a:spcPts val="1600"/>
              </a:lnSpc>
            </a:pP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286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IE Landscape (I)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9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hteck 10"/>
          <p:cNvSpPr>
            <a:spLocks noChangeArrowheads="1"/>
          </p:cNvSpPr>
          <p:nvPr/>
        </p:nvSpPr>
        <p:spPr bwMode="auto">
          <a:xfrm>
            <a:off x="2843213" y="1998663"/>
            <a:ext cx="5926137" cy="42005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23000">
                <a:srgbClr val="00FFFF"/>
              </a:gs>
              <a:gs pos="100000">
                <a:srgbClr val="66FF33"/>
              </a:gs>
            </a:gsLst>
            <a:lin ang="27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ight Arrow 9"/>
          <p:cNvSpPr/>
          <p:nvPr/>
        </p:nvSpPr>
        <p:spPr bwMode="auto">
          <a:xfrm>
            <a:off x="1043608" y="917534"/>
            <a:ext cx="7560840" cy="527271"/>
          </a:xfrm>
          <a:prstGeom prst="rightArrow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9999"/>
              </a:gs>
              <a:gs pos="100000">
                <a:srgbClr val="336699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3366CC"/>
                </a:gs>
                <a:gs pos="34000">
                  <a:srgbClr val="006699"/>
                </a:gs>
                <a:gs pos="71000">
                  <a:srgbClr val="00CC99"/>
                </a:gs>
                <a:gs pos="100000">
                  <a:srgbClr val="0099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9" name="Right Arrow 9"/>
          <p:cNvSpPr/>
          <p:nvPr/>
        </p:nvSpPr>
        <p:spPr bwMode="auto">
          <a:xfrm rot="5400000">
            <a:off x="-1801054" y="3307161"/>
            <a:ext cx="5064463" cy="527271"/>
          </a:xfrm>
          <a:prstGeom prst="rightArrow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9999"/>
              </a:gs>
              <a:gs pos="100000">
                <a:srgbClr val="336699"/>
              </a:gs>
            </a:gsLst>
            <a:lin ang="10800000" scaled="1"/>
            <a:tileRect/>
          </a:gradFill>
          <a:ln w="9525" cap="flat" cmpd="sng" algn="ctr">
            <a:gradFill flip="none" rotWithShape="1">
              <a:gsLst>
                <a:gs pos="0">
                  <a:srgbClr val="3366CC"/>
                </a:gs>
                <a:gs pos="34000">
                  <a:srgbClr val="006699"/>
                </a:gs>
                <a:gs pos="71000">
                  <a:srgbClr val="00CC99"/>
                </a:gs>
                <a:gs pos="100000">
                  <a:srgbClr val="0099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36" name="Textfeld 8"/>
          <p:cNvSpPr txBox="1">
            <a:spLocks noChangeArrowheads="1"/>
          </p:cNvSpPr>
          <p:nvPr/>
        </p:nvSpPr>
        <p:spPr bwMode="auto">
          <a:xfrm>
            <a:off x="5932488" y="609600"/>
            <a:ext cx="2416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9900"/>
                </a:solidFill>
              </a:rPr>
              <a:t>ontological rigor</a:t>
            </a:r>
            <a:endParaRPr lang="en-US" sz="2200" b="1">
              <a:solidFill>
                <a:srgbClr val="009900"/>
              </a:solidFill>
            </a:endParaRPr>
          </a:p>
        </p:txBody>
      </p:sp>
      <p:sp>
        <p:nvSpPr>
          <p:cNvPr id="26637" name="Textfeld 9"/>
          <p:cNvSpPr txBox="1">
            <a:spLocks noChangeArrowheads="1"/>
          </p:cNvSpPr>
          <p:nvPr/>
        </p:nvSpPr>
        <p:spPr bwMode="auto">
          <a:xfrm>
            <a:off x="0" y="6030913"/>
            <a:ext cx="27767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9900"/>
                </a:solidFill>
              </a:rPr>
              <a:t>human supervision</a:t>
            </a:r>
            <a:endParaRPr lang="en-US" sz="2200" b="1">
              <a:solidFill>
                <a:srgbClr val="009900"/>
              </a:solidFill>
            </a:endParaRPr>
          </a:p>
        </p:txBody>
      </p:sp>
      <p:cxnSp>
        <p:nvCxnSpPr>
          <p:cNvPr id="26638" name="Gerade Verbindung 12"/>
          <p:cNvCxnSpPr>
            <a:cxnSpLocks noChangeShapeType="1"/>
            <a:stCxn id="26626" idx="1"/>
            <a:endCxn id="26626" idx="3"/>
          </p:cNvCxnSpPr>
          <p:nvPr/>
        </p:nvCxnSpPr>
        <p:spPr bwMode="auto">
          <a:xfrm rot="10800000" flipH="1">
            <a:off x="2843213" y="4098925"/>
            <a:ext cx="5926137" cy="0"/>
          </a:xfrm>
          <a:prstGeom prst="line">
            <a:avLst/>
          </a:prstGeom>
          <a:noFill/>
          <a:ln w="9525" algn="ctr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Gerade Verbindung 14"/>
          <p:cNvCxnSpPr>
            <a:cxnSpLocks noChangeShapeType="1"/>
            <a:stCxn id="26626" idx="0"/>
            <a:endCxn id="26626" idx="2"/>
          </p:cNvCxnSpPr>
          <p:nvPr/>
        </p:nvCxnSpPr>
        <p:spPr bwMode="auto">
          <a:xfrm rot="16200000" flipH="1">
            <a:off x="3706812" y="4098926"/>
            <a:ext cx="4200525" cy="0"/>
          </a:xfrm>
          <a:prstGeom prst="line">
            <a:avLst/>
          </a:prstGeom>
          <a:noFill/>
          <a:ln w="9525" algn="ctr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40" name="Textfeld 25"/>
          <p:cNvSpPr txBox="1">
            <a:spLocks noChangeArrowheads="1"/>
          </p:cNvSpPr>
          <p:nvPr/>
        </p:nvSpPr>
        <p:spPr bwMode="auto">
          <a:xfrm>
            <a:off x="2987675" y="1565275"/>
            <a:ext cx="2600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/>
              <a:t>Names &amp; Patterns</a:t>
            </a:r>
            <a:endParaRPr lang="en-US" sz="2200" b="1"/>
          </a:p>
        </p:txBody>
      </p:sp>
      <p:sp>
        <p:nvSpPr>
          <p:cNvPr id="26641" name="Textfeld 26"/>
          <p:cNvSpPr txBox="1">
            <a:spLocks noChangeArrowheads="1"/>
          </p:cNvSpPr>
          <p:nvPr/>
        </p:nvSpPr>
        <p:spPr bwMode="auto">
          <a:xfrm>
            <a:off x="5724525" y="1565275"/>
            <a:ext cx="2838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/>
              <a:t>Entities &amp; Relations</a:t>
            </a:r>
            <a:endParaRPr lang="en-US" sz="2200" b="1"/>
          </a:p>
        </p:txBody>
      </p:sp>
      <p:sp>
        <p:nvSpPr>
          <p:cNvPr id="26642" name="Textfeld 27"/>
          <p:cNvSpPr txBox="1">
            <a:spLocks noChangeArrowheads="1"/>
          </p:cNvSpPr>
          <p:nvPr/>
        </p:nvSpPr>
        <p:spPr bwMode="auto">
          <a:xfrm>
            <a:off x="1420813" y="2279650"/>
            <a:ext cx="15017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Open-</a:t>
            </a:r>
          </a:p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Domain </a:t>
            </a:r>
            <a:r>
              <a:rPr lang="en-US" sz="2200" b="1" smtClean="0"/>
              <a:t>&amp;</a:t>
            </a:r>
          </a:p>
          <a:p>
            <a:pPr eaLnBrk="1" hangingPunct="1"/>
            <a:r>
              <a:rPr lang="en-US" sz="2200" b="1" smtClean="0"/>
              <a:t>Unsuper-</a:t>
            </a:r>
          </a:p>
          <a:p>
            <a:pPr eaLnBrk="1" hangingPunct="1"/>
            <a:r>
              <a:rPr lang="en-US" sz="2200" b="1" smtClean="0"/>
              <a:t>vised</a:t>
            </a:r>
            <a:endParaRPr lang="en-US" sz="2200" b="1"/>
          </a:p>
        </p:txBody>
      </p:sp>
      <p:sp>
        <p:nvSpPr>
          <p:cNvPr id="26643" name="Textfeld 28"/>
          <p:cNvSpPr txBox="1">
            <a:spLocks noChangeArrowheads="1"/>
          </p:cNvSpPr>
          <p:nvPr/>
        </p:nvSpPr>
        <p:spPr bwMode="auto">
          <a:xfrm>
            <a:off x="1420813" y="4151313"/>
            <a:ext cx="1393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Domain-</a:t>
            </a:r>
          </a:p>
          <a:p>
            <a:pPr eaLnBrk="1" hangingPunct="1"/>
            <a:r>
              <a:rPr lang="en-US" sz="2200" b="1" smtClean="0">
                <a:solidFill>
                  <a:srgbClr val="0000FF"/>
                </a:solidFill>
              </a:rPr>
              <a:t>Specific</a:t>
            </a:r>
          </a:p>
          <a:p>
            <a:pPr eaLnBrk="1" hangingPunct="1"/>
            <a:r>
              <a:rPr lang="en-US" sz="2200" b="1" smtClean="0"/>
              <a:t>Model</a:t>
            </a:r>
          </a:p>
          <a:p>
            <a:pPr eaLnBrk="1" hangingPunct="1"/>
            <a:r>
              <a:rPr lang="en-US" sz="2200" b="1" smtClean="0"/>
              <a:t>w/ Seeds</a:t>
            </a:r>
            <a:endParaRPr lang="en-US" sz="2200" b="1"/>
          </a:p>
        </p:txBody>
      </p:sp>
      <p:sp>
        <p:nvSpPr>
          <p:cNvPr id="26644" name="Textfeld 29"/>
          <p:cNvSpPr txBox="1">
            <a:spLocks noChangeArrowheads="1"/>
          </p:cNvSpPr>
          <p:nvPr/>
        </p:nvSpPr>
        <p:spPr bwMode="auto">
          <a:xfrm>
            <a:off x="2987675" y="2070100"/>
            <a:ext cx="145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smtClean="0">
                <a:solidFill>
                  <a:srgbClr val="0070C0"/>
                </a:solidFill>
              </a:rPr>
              <a:t>TextRunner</a:t>
            </a:r>
            <a:endParaRPr lang="en-US" b="1" i="1">
              <a:solidFill>
                <a:srgbClr val="0070C0"/>
              </a:solidFill>
            </a:endParaRPr>
          </a:p>
        </p:txBody>
      </p:sp>
      <p:sp>
        <p:nvSpPr>
          <p:cNvPr id="26645" name="Textfeld 30"/>
          <p:cNvSpPr txBox="1">
            <a:spLocks noChangeArrowheads="1"/>
          </p:cNvSpPr>
          <p:nvPr/>
        </p:nvSpPr>
        <p:spPr bwMode="auto">
          <a:xfrm>
            <a:off x="6042025" y="3725863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smtClean="0">
                <a:solidFill>
                  <a:srgbClr val="0070C0"/>
                </a:solidFill>
              </a:rPr>
              <a:t>ReadTheWeb</a:t>
            </a:r>
            <a:endParaRPr lang="en-US" b="1" i="1">
              <a:solidFill>
                <a:srgbClr val="0070C0"/>
              </a:solidFill>
            </a:endParaRPr>
          </a:p>
        </p:txBody>
      </p:sp>
      <p:sp>
        <p:nvSpPr>
          <p:cNvPr id="26646" name="Textfeld 31"/>
          <p:cNvSpPr txBox="1">
            <a:spLocks noChangeArrowheads="1"/>
          </p:cNvSpPr>
          <p:nvPr/>
        </p:nvSpPr>
        <p:spPr bwMode="auto">
          <a:xfrm>
            <a:off x="2987675" y="2501900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dirty="0" err="1" smtClean="0">
                <a:solidFill>
                  <a:srgbClr val="0070C0"/>
                </a:solidFill>
              </a:rPr>
              <a:t>Probase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6647" name="Textfeld 32"/>
          <p:cNvSpPr txBox="1">
            <a:spLocks noChangeArrowheads="1"/>
          </p:cNvSpPr>
          <p:nvPr/>
        </p:nvSpPr>
        <p:spPr bwMode="auto">
          <a:xfrm>
            <a:off x="6516688" y="5094288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0070C0"/>
                </a:solidFill>
              </a:rPr>
              <a:t>Freebase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6648" name="Textfeld 33"/>
          <p:cNvSpPr txBox="1">
            <a:spLocks noChangeArrowheads="1"/>
          </p:cNvSpPr>
          <p:nvPr/>
        </p:nvSpPr>
        <p:spPr bwMode="auto">
          <a:xfrm>
            <a:off x="7596188" y="545465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smtClean="0">
                <a:solidFill>
                  <a:srgbClr val="0070C0"/>
                </a:solidFill>
              </a:rPr>
              <a:t>YAGO</a:t>
            </a:r>
            <a:endParaRPr lang="en-US" b="1" i="1">
              <a:solidFill>
                <a:srgbClr val="0070C0"/>
              </a:solidFill>
            </a:endParaRPr>
          </a:p>
        </p:txBody>
      </p:sp>
      <p:sp>
        <p:nvSpPr>
          <p:cNvPr id="26649" name="Textfeld 34"/>
          <p:cNvSpPr txBox="1">
            <a:spLocks noChangeArrowheads="1"/>
          </p:cNvSpPr>
          <p:nvPr/>
        </p:nvSpPr>
        <p:spPr bwMode="auto">
          <a:xfrm>
            <a:off x="5867400" y="5454650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dirty="0" err="1" smtClean="0">
                <a:solidFill>
                  <a:srgbClr val="0070C0"/>
                </a:solidFill>
              </a:rPr>
              <a:t>DBpedia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6650" name="Textfeld 35"/>
          <p:cNvSpPr txBox="1">
            <a:spLocks noChangeArrowheads="1"/>
          </p:cNvSpPr>
          <p:nvPr/>
        </p:nvSpPr>
        <p:spPr bwMode="auto">
          <a:xfrm>
            <a:off x="7164388" y="4302125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dirty="0" smtClean="0">
                <a:solidFill>
                  <a:srgbClr val="0070C0"/>
                </a:solidFill>
              </a:rPr>
              <a:t>Leila / </a:t>
            </a:r>
            <a:r>
              <a:rPr lang="en-US" b="1" i="1" dirty="0" err="1" smtClean="0">
                <a:solidFill>
                  <a:srgbClr val="0070C0"/>
                </a:solidFill>
              </a:rPr>
              <a:t>Sofie</a:t>
            </a:r>
            <a:r>
              <a:rPr lang="en-US" b="1" i="1" dirty="0" smtClean="0">
                <a:solidFill>
                  <a:srgbClr val="0070C0"/>
                </a:solidFill>
              </a:rPr>
              <a:t> /</a:t>
            </a:r>
          </a:p>
          <a:p>
            <a:pPr eaLnBrk="1" hangingPunct="1"/>
            <a:r>
              <a:rPr lang="en-US" b="1" i="1" dirty="0" err="1" smtClean="0">
                <a:solidFill>
                  <a:srgbClr val="0070C0"/>
                </a:solidFill>
              </a:rPr>
              <a:t>Prospera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6651" name="Textfeld 36"/>
          <p:cNvSpPr txBox="1">
            <a:spLocks noChangeArrowheads="1"/>
          </p:cNvSpPr>
          <p:nvPr/>
        </p:nvSpPr>
        <p:spPr bwMode="auto">
          <a:xfrm>
            <a:off x="3960813" y="3214688"/>
            <a:ext cx="1762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dirty="0" err="1" smtClean="0">
                <a:solidFill>
                  <a:srgbClr val="0070C0"/>
                </a:solidFill>
              </a:rPr>
              <a:t>StatSnowball</a:t>
            </a:r>
            <a:r>
              <a:rPr lang="en-US" b="1" i="1" dirty="0" smtClean="0">
                <a:solidFill>
                  <a:srgbClr val="0070C0"/>
                </a:solidFill>
              </a:rPr>
              <a:t> /</a:t>
            </a:r>
          </a:p>
          <a:p>
            <a:pPr eaLnBrk="1" hangingPunct="1"/>
            <a:r>
              <a:rPr lang="en-US" b="1" i="1" dirty="0" err="1" smtClean="0">
                <a:solidFill>
                  <a:srgbClr val="0070C0"/>
                </a:solidFill>
              </a:rPr>
              <a:t>EntityCube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6652" name="Textfeld 37"/>
          <p:cNvSpPr txBox="1">
            <a:spLocks noChangeArrowheads="1"/>
          </p:cNvSpPr>
          <p:nvPr/>
        </p:nvSpPr>
        <p:spPr bwMode="auto">
          <a:xfrm>
            <a:off x="7600950" y="2001838"/>
            <a:ext cx="747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200" b="1" smtClean="0">
                <a:solidFill>
                  <a:srgbClr val="9966FF"/>
                </a:solidFill>
              </a:rPr>
              <a:t>?</a:t>
            </a:r>
            <a:endParaRPr lang="en-US" sz="7200" b="1">
              <a:solidFill>
                <a:srgbClr val="9966FF"/>
              </a:solidFill>
            </a:endParaRPr>
          </a:p>
        </p:txBody>
      </p:sp>
      <p:sp>
        <p:nvSpPr>
          <p:cNvPr id="26653" name="Textfeld 38"/>
          <p:cNvSpPr txBox="1">
            <a:spLocks noChangeArrowheads="1"/>
          </p:cNvSpPr>
          <p:nvPr/>
        </p:nvSpPr>
        <p:spPr bwMode="auto">
          <a:xfrm>
            <a:off x="3995738" y="4662488"/>
            <a:ext cx="657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smtClean="0">
                <a:solidFill>
                  <a:srgbClr val="0070C0"/>
                </a:solidFill>
              </a:rPr>
              <a:t>-----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26654" name="Textfeld 36"/>
          <p:cNvSpPr txBox="1">
            <a:spLocks noChangeArrowheads="1"/>
          </p:cNvSpPr>
          <p:nvPr/>
        </p:nvSpPr>
        <p:spPr bwMode="auto">
          <a:xfrm>
            <a:off x="4949825" y="2547938"/>
            <a:ext cx="1663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i="1" dirty="0" err="1" smtClean="0">
                <a:solidFill>
                  <a:srgbClr val="0070C0"/>
                </a:solidFill>
              </a:rPr>
              <a:t>WebTables</a:t>
            </a:r>
            <a:r>
              <a:rPr lang="en-US" b="1" i="1" dirty="0" smtClean="0">
                <a:solidFill>
                  <a:srgbClr val="0070C0"/>
                </a:solidFill>
              </a:rPr>
              <a:t> /</a:t>
            </a:r>
          </a:p>
          <a:p>
            <a:pPr eaLnBrk="1" hangingPunct="1"/>
            <a:r>
              <a:rPr lang="en-US" b="1" i="1" dirty="0" err="1" smtClean="0">
                <a:solidFill>
                  <a:srgbClr val="0070C0"/>
                </a:solidFill>
              </a:rPr>
              <a:t>FusionTables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26655" name="TextBox 1"/>
          <p:cNvSpPr txBox="1">
            <a:spLocks noChangeArrowheads="1"/>
          </p:cNvSpPr>
          <p:nvPr/>
        </p:nvSpPr>
        <p:spPr bwMode="auto">
          <a:xfrm>
            <a:off x="2874850" y="6272768"/>
            <a:ext cx="6131807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9900CC"/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Challenge: integrate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domain-specific &amp; open-domain IE!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-252536" y="0"/>
            <a:ext cx="957706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93763" eaLnBrk="1" hangingPunct="1">
              <a:defRPr/>
            </a:pPr>
            <a:endParaRPr lang="en-US" sz="3100" smtClean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2286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IE Landscape (II)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4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Chapter VI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" y="1143000"/>
            <a:ext cx="9005222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IE: lift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unstructured text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(and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semistructure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Web pages) 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onto value-added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structured records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(entities, attributes, relations).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HMMs (and CRFs) is principled and mature solution for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named entities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part-of-speech tags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(see, e.g., Stanford parser).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Rule/pattern-based methods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require more manual engineering.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Relational fact extraction at large scale leverages basic IE techniques, 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can be combined with seed-driven almost-unsupervised learning.</a:t>
            </a:r>
          </a:p>
          <a:p>
            <a:pPr>
              <a:lnSpc>
                <a:spcPct val="120000"/>
              </a:lnSpc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Major challenge: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combine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techniques from both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closed-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open-domain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IE for high precision and high recall.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Literature for Chapter VI.1/2</a:t>
            </a:r>
            <a:endParaRPr lang="en-US" dirty="0"/>
          </a:p>
        </p:txBody>
      </p:sp>
      <p:sp>
        <p:nvSpPr>
          <p:cNvPr id="1009667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8424614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95000"/>
              </a:lnSpc>
            </a:pPr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IE Overview Material: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Sarawagi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Information Extraction, Foundations &amp; Trends in Databases 1(3), 2008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H. Cunningham: Information Extraction, Automatic.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	in: Encyclopedia of Language and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Linguistics, 2005, http://www.gate.ac.uk/ie/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W.W. Cohen: Information Extraction and Integration: an Overview, 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Tutorial Slides,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http://www.cs.cmu.edu/~wcohen/ie-survey.ppt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 C. Wang, W. W. Cohen: Character-level Analysis of Semi-Structured Documents</a:t>
            </a:r>
          </a:p>
          <a:p>
            <a:pPr marL="457200" indent="-457200">
              <a:lnSpc>
                <a:spcPct val="95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for Set Expansion. EMNLP 2009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Agichtein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Towards Web-Scale Information Extraction, KDD Webcast, 2007,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0" dirty="0">
                <a:latin typeface="Times New Roman" pitchFamily="18" charset="0"/>
                <a:cs typeface="Times New Roman" pitchFamily="18" charset="0"/>
                <a:hlinkClick r:id="rId3"/>
              </a:rPr>
              <a:t>http://www.mathcs.emory.edu/~eugene/kdd-webinar/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IBM Systems Journal 43(3), Special Issue on 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	Unstructured Information Management (UIMA), 2004</a:t>
            </a:r>
          </a:p>
          <a:p>
            <a:pPr marL="457200" indent="-457200">
              <a:lnSpc>
                <a:spcPct val="95000"/>
              </a:lnSpc>
              <a:spcBef>
                <a:spcPct val="60000"/>
              </a:spcBef>
            </a:pPr>
            <a:r>
              <a:rPr lang="en-US" b="0" u="sng" dirty="0">
                <a:latin typeface="Times New Roman" pitchFamily="18" charset="0"/>
                <a:cs typeface="Times New Roman" pitchFamily="18" charset="0"/>
              </a:rPr>
              <a:t>HMMs </a:t>
            </a:r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 and CRFs:</a:t>
            </a:r>
            <a:endParaRPr lang="en-US" b="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C. Manning, H.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Schütze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: Foundations of Statistical Natural Language Processing,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	MIT Press, 2000, Chapter 9: Markov Models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R.O.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Duda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, P.E. Hart, D.G. Stork: Pattern Classification, Wiley, 2000, 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	Section 3.10: Hidden Markov Models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L.R.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Rabiner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A Tutorial on Hidden Markov Models, Proc. IEEE 77(2), 1989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H.M. Wallach: Conditional Random Fields: an Introduction,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TechRep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Upenn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pPr marL="457200" indent="-457200">
              <a:lnSpc>
                <a:spcPct val="95000"/>
              </a:lnSpc>
              <a:buFontTx/>
              <a:buChar char="•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C. Sutton, A. McCallum: An Introduction to Conditional Random Fields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for Relational Learning. </a:t>
            </a:r>
          </a:p>
          <a:p>
            <a:pPr marL="457200" indent="-457200">
              <a:lnSpc>
                <a:spcPct val="95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	In: L.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Getoor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Taskar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(Eds.), Introduction to Statistical Relational Learning, 2006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1" name="Text Box 3"/>
          <p:cNvSpPr txBox="1">
            <a:spLocks noChangeArrowheads="1"/>
          </p:cNvSpPr>
          <p:nvPr/>
        </p:nvSpPr>
        <p:spPr bwMode="auto">
          <a:xfrm>
            <a:off x="0" y="2895600"/>
            <a:ext cx="9135578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ts val="1900"/>
              </a:lnSpc>
            </a:pPr>
            <a:r>
              <a:rPr lang="en-US" sz="1800" b="0" u="sng" dirty="0" smtClean="0">
                <a:latin typeface="Times New Roman" pitchFamily="18" charset="0"/>
                <a:cs typeface="Times New Roman" pitchFamily="18" charset="0"/>
              </a:rPr>
              <a:t>Knowledge Base Construction &amp; Open IE:</a:t>
            </a:r>
          </a:p>
          <a:p>
            <a:pPr marL="457200" indent="-457200">
              <a:lnSpc>
                <a:spcPts val="1900"/>
              </a:lnSpc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Brin</a:t>
            </a:r>
            <a:r>
              <a:rPr 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Extracting Patterns and Relations from the World Wide Web, </a:t>
            </a:r>
            <a:r>
              <a:rPr lang="en-US" sz="1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WebDB</a:t>
            </a:r>
            <a:r>
              <a:rPr 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1998</a:t>
            </a:r>
          </a:p>
          <a:p>
            <a:pPr marL="457200" indent="-457200">
              <a:lnSpc>
                <a:spcPts val="1900"/>
              </a:lnSpc>
              <a:buFontTx/>
              <a:buChar char="•"/>
            </a:pPr>
            <a:r>
              <a:rPr 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1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Agichtein</a:t>
            </a:r>
            <a:r>
              <a:rPr 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L. </a:t>
            </a:r>
            <a:r>
              <a:rPr lang="en-US" sz="18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Gravano</a:t>
            </a:r>
            <a:r>
              <a:rPr 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Snowball: Extracting Relations from Large Plain-Text </a:t>
            </a:r>
          </a:p>
          <a:p>
            <a:pPr marL="457200" indent="-457200">
              <a:lnSpc>
                <a:spcPts val="19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Collections,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ICDL 2000</a:t>
            </a:r>
          </a:p>
          <a:p>
            <a:pPr marL="457200" indent="-457200">
              <a:lnSpc>
                <a:spcPts val="1900"/>
              </a:lnSpc>
              <a:buFontTx/>
              <a:buChar char="•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Suchanek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Ifrim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Combining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linguistic and statistical analysis </a:t>
            </a:r>
          </a:p>
          <a:p>
            <a:pPr marL="457200" indent="-457200">
              <a:lnSpc>
                <a:spcPts val="1900"/>
              </a:lnSpc>
            </a:pP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	to extract relations from web documents. KDD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2006</a:t>
            </a:r>
          </a:p>
          <a:p>
            <a:pPr marL="457200" indent="-457200">
              <a:lnSpc>
                <a:spcPts val="1900"/>
              </a:lnSpc>
              <a:buFontTx/>
              <a:buChar char="•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Suchanek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Kasneci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YAGO: a Core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Semantic 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nowledge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WWW 2007</a:t>
            </a:r>
          </a:p>
          <a:p>
            <a:pPr marL="457200" indent="-457200">
              <a:lnSpc>
                <a:spcPts val="1900"/>
              </a:lnSpc>
              <a:buFontTx/>
              <a:buChar char="•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S. Auer, C.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Bizer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Kobilarov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J. Lehmann, R.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Cyganiak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Z.G. Ives: </a:t>
            </a:r>
          </a:p>
          <a:p>
            <a:pPr marL="457200" indent="-457200">
              <a:lnSpc>
                <a:spcPts val="1900"/>
              </a:lnSpc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DBpedia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A Nucleus for a Web of Open Data. ISWC 2007</a:t>
            </a: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1900"/>
              </a:lnSpc>
              <a:buFontTx/>
              <a:buChar char="•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Banko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M.J.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Cafarella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Soderland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Broadhead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O.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Etzioni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lnSpc>
                <a:spcPts val="1900"/>
              </a:lnSpc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	Open Information Extraction from the Web. IJCAI 2007</a:t>
            </a:r>
          </a:p>
          <a:p>
            <a:pPr marL="457200" indent="-457200">
              <a:lnSpc>
                <a:spcPts val="1900"/>
              </a:lnSpc>
              <a:buFont typeface="Arial" pitchFamily="34" charset="0"/>
              <a:buChar char="•"/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A. Carlson, J.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Betteridge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R.C. Wang, E.R.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Hruschka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, T.M. Mitchell: </a:t>
            </a:r>
          </a:p>
          <a:p>
            <a:pPr marL="457200" indent="-457200">
              <a:lnSpc>
                <a:spcPts val="1900"/>
              </a:lnSpc>
            </a:pP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	Coupled Semi-Supervised Learning for Information 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Extraction,WSDM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2010	</a:t>
            </a:r>
          </a:p>
          <a:p>
            <a:pPr marL="457200" indent="-457200">
              <a:lnSpc>
                <a:spcPts val="19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Theobald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From information to knowledge: harvesting entities</a:t>
            </a:r>
          </a:p>
          <a:p>
            <a:pPr marL="457200" indent="-457200">
              <a:lnSpc>
                <a:spcPts val="19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and relationships from web sources. PODS 2010</a:t>
            </a:r>
            <a:endParaRPr lang="en-US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Additional Literature for Chapter VI.3/4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09600"/>
            <a:ext cx="85590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b="0" u="sng" smtClean="0">
                <a:latin typeface="Times New Roman" pitchFamily="18" charset="0"/>
                <a:cs typeface="Times New Roman" pitchFamily="18" charset="0"/>
              </a:rPr>
              <a:t>Entity Reconciliation:</a:t>
            </a:r>
          </a:p>
          <a:p>
            <a:pPr marL="457200" indent="-457200">
              <a:buFontTx/>
              <a:buChar char="•"/>
            </a:pP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W.W. Cohen: An Overview of Information Integration, Keynote Slides, </a:t>
            </a:r>
          </a:p>
          <a:p>
            <a:pPr marL="457200" indent="-457200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	WebDB 2005, </a:t>
            </a:r>
            <a:r>
              <a:rPr lang="en-US" b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http://www.cs.cmu.edu/~wcohen/webdb-talk.ppt</a:t>
            </a:r>
            <a:endParaRPr lang="en-US" b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N. Koudas, S. Sarawagi, D. Srivastava: Record </a:t>
            </a:r>
            <a:r>
              <a:rPr lang="en-US" b="0">
                <a:latin typeface="Times New Roman" pitchFamily="18" charset="0"/>
                <a:cs typeface="Times New Roman" pitchFamily="18" charset="0"/>
              </a:rPr>
              <a:t>Linkage: Similarity Measures and</a:t>
            </a:r>
          </a:p>
          <a:p>
            <a:pPr marL="457200" indent="-457200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	Algorithms, Tutorial SIGMOD‘06, </a:t>
            </a:r>
            <a:r>
              <a:rPr lang="en-US" b="0" smtClean="0">
                <a:latin typeface="Times New Roman" pitchFamily="18" charset="0"/>
                <a:cs typeface="Times New Roman" pitchFamily="18" charset="0"/>
                <a:hlinkClick r:id="rId3"/>
              </a:rPr>
              <a:t>http://queens.db.toronto.edu/~koudas/docs/aj.pdf</a:t>
            </a:r>
            <a:endParaRPr lang="en-US" b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H. Poon, P. Domingos: Joint Inference in Information Extraction, AAAI 2007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P. Domingos, S. Kok, H. Poon, M. Richardson, P. Singla: Markov Logic Networks,</a:t>
            </a:r>
          </a:p>
          <a:p>
            <a:pPr marL="457200" indent="-457200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	Probabilistic Inductive Logic Programming, Springer, 2008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smtClean="0"/>
              <a:t>Entity Reconciliation by Matching Functions</a:t>
            </a:r>
            <a:endParaRPr lang="en-US" sz="3600"/>
          </a:p>
        </p:txBody>
      </p:sp>
      <p:sp>
        <p:nvSpPr>
          <p:cNvPr id="9" name="Textfeld 8"/>
          <p:cNvSpPr txBox="1"/>
          <p:nvPr/>
        </p:nvSpPr>
        <p:spPr>
          <a:xfrm>
            <a:off x="179704" y="827306"/>
            <a:ext cx="804989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Framework: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Fellegi-Sunter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</a:p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[Journal of American Statistical Association 1969]</a:t>
            </a:r>
          </a:p>
          <a:p>
            <a:endParaRPr lang="en-US" sz="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Input: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Two sets A, B of strings or records, 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each with features (e.g., N-grams, attributes, window N-grams, etc.).</a:t>
            </a:r>
          </a:p>
          <a:p>
            <a:endParaRPr lang="en-US" sz="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Define family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: A×B  {0,1}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=1..k)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 of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attribute comparisons</a:t>
            </a:r>
            <a:r>
              <a:rPr lang="en-US" sz="22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or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similarity tests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(matching functions).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Identify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matching pairs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 A×B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non-matching pairs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 A×B,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 and compute m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=P[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)=1|(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)M] and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:=P[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)=1|(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)U] .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For pairs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 A×B(MU), consider a and b equivalent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 if  m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 * 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x,y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) is above threshold (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linkage rule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212140"/>
            <a:ext cx="79977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Extensions: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Compute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clusters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(equivalence classes) of matching strings/records.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Exploit a set of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 entities</a:t>
            </a:r>
            <a:r>
              <a:rPr lang="en-US" sz="22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(ground-truth dictionary).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Entity Reconciliation by Matching Functions</a:t>
            </a:r>
            <a:endParaRPr lang="en-US" sz="3600"/>
          </a:p>
        </p:txBody>
      </p:sp>
      <p:sp>
        <p:nvSpPr>
          <p:cNvPr id="9" name="Textfeld 8"/>
          <p:cNvSpPr txBox="1"/>
          <p:nvPr/>
        </p:nvSpPr>
        <p:spPr>
          <a:xfrm>
            <a:off x="285720" y="1126153"/>
            <a:ext cx="8371202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Similarity tests in the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Fellegi-Sunter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model and for clustering:</a:t>
            </a:r>
          </a:p>
          <a:p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Edit-distance measures</a:t>
            </a:r>
            <a:r>
              <a:rPr lang="en-US" sz="2400" b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Levenshtein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Jaro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-Winkler, etc.)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Jaro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-Winkler distance: </a:t>
            </a: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where m is #matching tokens in 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within max(|s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|,|s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|)/2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 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and t is #transpositions (matching but reversed ordering)</a:t>
            </a: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where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the length of the common prefix of s1, s2</a:t>
            </a:r>
          </a:p>
          <a:p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Token-based similarity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idf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cosine,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Jaccard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coefficient, etc.)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7192" y="2590800"/>
          <a:ext cx="4466755" cy="857256"/>
        </p:xfrm>
        <a:graphic>
          <a:graphicData uri="http://schemas.openxmlformats.org/presentationml/2006/ole">
            <p:oleObj spid="_x0000_s80898" name="Equation" r:id="rId3" imgW="2514600" imgH="482400" progId="Equation.3">
              <p:embed/>
            </p:oleObj>
          </a:graphicData>
        </a:graphic>
      </p:graphicFrame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838200" y="4699000"/>
          <a:ext cx="7173913" cy="406400"/>
        </p:xfrm>
        <a:graphic>
          <a:graphicData uri="http://schemas.openxmlformats.org/presentationml/2006/ole">
            <p:oleObj spid="_x0000_s80899" name="Equation" r:id="rId4" imgW="4038480" imgH="228600" progId="Equation.3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Entity Reconciliation via Graphical Model</a:t>
            </a:r>
            <a:endParaRPr lang="en-US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1428736"/>
            <a:ext cx="78897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sng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P1: </a:t>
            </a:r>
            <a:r>
              <a:rPr lang="en-US" sz="1800" b="0" i="1" smtClean="0">
                <a:latin typeface="Times New Roman" pitchFamily="18" charset="0"/>
                <a:cs typeface="Times New Roman" pitchFamily="18" charset="0"/>
              </a:rPr>
              <a:t>Jeffrey Heer, Joseph M. Hellerstein: Data visualization &amp; social data analysis. </a:t>
            </a:r>
          </a:p>
          <a:p>
            <a:r>
              <a:rPr lang="en-US" sz="1800" b="0" i="1" smtClean="0">
                <a:latin typeface="Times New Roman" pitchFamily="18" charset="0"/>
                <a:cs typeface="Times New Roman" pitchFamily="18" charset="0"/>
              </a:rPr>
              <a:t>      Proceedings of the VLDB 2(2): 1656-1657, Lyon, France, 2009.</a:t>
            </a:r>
          </a:p>
          <a:p>
            <a:r>
              <a:rPr lang="en-US" sz="1800" b="0" u="sng" smtClean="0">
                <a:latin typeface="Times New Roman" pitchFamily="18" charset="0"/>
                <a:cs typeface="Times New Roman" pitchFamily="18" charset="0"/>
              </a:rPr>
              <a:t>vs.</a:t>
            </a:r>
          </a:p>
          <a:p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>P2: </a:t>
            </a:r>
            <a:r>
              <a:rPr lang="en-US" sz="1800" b="0" i="1" smtClean="0">
                <a:latin typeface="Times New Roman" pitchFamily="18" charset="0"/>
                <a:cs typeface="Times New Roman" pitchFamily="18" charset="0"/>
              </a:rPr>
              <a:t>Joe Hellerstein, Jeff Heer: Data Visualisation and Social Data Analysis.</a:t>
            </a:r>
          </a:p>
          <a:p>
            <a:r>
              <a:rPr lang="en-US" sz="1800" b="0" i="1" smtClean="0">
                <a:latin typeface="Times New Roman" pitchFamily="18" charset="0"/>
                <a:cs typeface="Times New Roman" pitchFamily="18" charset="0"/>
              </a:rPr>
              <a:t>      VLDB Conference, Lyon, August 2009.</a:t>
            </a:r>
            <a:endParaRPr lang="en-US" sz="18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2844" y="642918"/>
            <a:ext cx="9203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Model logical consistency between hypotheses as rules over predicates.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Compute predicate-truth probabilities to maximize rule validity.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2886" y="3214686"/>
            <a:ext cx="542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similarTitle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sameVenue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samePaper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x,y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2886" y="3440668"/>
            <a:ext cx="647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samePaper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authors(x, 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authors(y, b)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2886" y="3962400"/>
            <a:ext cx="58160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x,y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,z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x,z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2000"/>
              </a:lnSpc>
            </a:pP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4282" y="4582180"/>
            <a:ext cx="603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Instantiate rules for all hypotheses (grounding):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4800" y="4986570"/>
            <a:ext cx="8014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samePaper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(P1,P2) 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authors(P1,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{Jeffrey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Heer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Joseph M.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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authors(P2, …)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({Jeffrey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Heer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Joseph M.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}, {Joe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Jeff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Heer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})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4800" y="5496580"/>
            <a:ext cx="7034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samePaper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(P3,P4) 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({Joseph M.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}, {Joseph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})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4800" y="58013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85720" y="5767626"/>
            <a:ext cx="8621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samePaper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(P5,P6) 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({Peter J. Haas, Joseph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}, {Peter Haas, Joe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})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77000" y="3886200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transitivity/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bgerundetes Rechteck 58"/>
          <p:cNvSpPr/>
          <p:nvPr/>
        </p:nvSpPr>
        <p:spPr bwMode="auto">
          <a:xfrm>
            <a:off x="3438516" y="4205302"/>
            <a:ext cx="2214578" cy="830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4795838" y="2990856"/>
            <a:ext cx="221457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2295508" y="2990856"/>
            <a:ext cx="2143140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867276" y="299085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(Joseph M.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Joseph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295508" y="299085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(Joseph M.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Joe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3438516" y="420530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(Joseph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Joe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Hellerstein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7296104" y="2990856"/>
            <a:ext cx="157166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3081326" y="2133600"/>
            <a:ext cx="1714512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5295904" y="2133600"/>
            <a:ext cx="178595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866748" y="2133600"/>
            <a:ext cx="1785950" cy="357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366682" y="2990856"/>
            <a:ext cx="1428760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38120" y="299085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(…)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367574" y="299085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sameAuthors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(…)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295904" y="2133600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samePaper(P5,P6)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009888" y="2133600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samePaper(P3,P4)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66748" y="213360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samePaper(P1,P2)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52400" y="609600"/>
            <a:ext cx="63337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Markov Logic Network (MLN):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View each instantiated predicate as a binary RV.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Construct dependency graph.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Postulate conditional independence among non-neighbors.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Gerade Verbindung 37"/>
          <p:cNvCxnSpPr>
            <a:stCxn id="22" idx="2"/>
            <a:endCxn id="25" idx="0"/>
          </p:cNvCxnSpPr>
          <p:nvPr/>
        </p:nvCxnSpPr>
        <p:spPr bwMode="auto">
          <a:xfrm rot="5400000">
            <a:off x="1170360" y="2401493"/>
            <a:ext cx="500066" cy="6786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>
            <a:stCxn id="22" idx="2"/>
            <a:endCxn id="27" idx="0"/>
          </p:cNvCxnSpPr>
          <p:nvPr/>
        </p:nvCxnSpPr>
        <p:spPr bwMode="auto">
          <a:xfrm rot="16200000" flipH="1">
            <a:off x="2313367" y="1937145"/>
            <a:ext cx="500066" cy="1607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>
            <a:stCxn id="27" idx="0"/>
            <a:endCxn id="28" idx="2"/>
          </p:cNvCxnSpPr>
          <p:nvPr/>
        </p:nvCxnSpPr>
        <p:spPr bwMode="auto">
          <a:xfrm rot="5400000" flipH="1" flipV="1">
            <a:off x="3402797" y="2455071"/>
            <a:ext cx="500066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>
            <a:stCxn id="29" idx="2"/>
            <a:endCxn id="26" idx="0"/>
          </p:cNvCxnSpPr>
          <p:nvPr/>
        </p:nvCxnSpPr>
        <p:spPr bwMode="auto">
          <a:xfrm rot="5400000">
            <a:off x="5795970" y="2597947"/>
            <a:ext cx="500066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Gerade Verbindung 45"/>
          <p:cNvCxnSpPr>
            <a:stCxn id="29" idx="2"/>
          </p:cNvCxnSpPr>
          <p:nvPr/>
        </p:nvCxnSpPr>
        <p:spPr bwMode="auto">
          <a:xfrm>
            <a:off x="6188879" y="2490790"/>
            <a:ext cx="1888321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>
            <a:stCxn id="27" idx="2"/>
            <a:endCxn id="59" idx="0"/>
          </p:cNvCxnSpPr>
          <p:nvPr/>
        </p:nvCxnSpPr>
        <p:spPr bwMode="auto">
          <a:xfrm>
            <a:off x="3367078" y="3848112"/>
            <a:ext cx="1178727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65"/>
          <p:cNvCxnSpPr>
            <a:stCxn id="59" idx="0"/>
            <a:endCxn id="26" idx="2"/>
          </p:cNvCxnSpPr>
          <p:nvPr/>
        </p:nvCxnSpPr>
        <p:spPr bwMode="auto">
          <a:xfrm flipV="1">
            <a:off x="4545805" y="3848112"/>
            <a:ext cx="1357322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feld 70"/>
          <p:cNvSpPr txBox="1"/>
          <p:nvPr/>
        </p:nvSpPr>
        <p:spPr>
          <a:xfrm>
            <a:off x="214282" y="5153561"/>
            <a:ext cx="6716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Map to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Markov Random Field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(MRF) with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potential functions describing the strength of the dependencies.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Solve by Markov-Chain-Monte-Carlo (MCMC) methods: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belief propagation, Gibbs sampling, etc.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Entity Reconciliation via Graphical Model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4191000"/>
            <a:ext cx="219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(Assuming a single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author for simplicity.)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6" grpId="0" animBg="1"/>
      <p:bldP spid="27" grpId="0" animBg="1"/>
      <p:bldP spid="33" grpId="0"/>
      <p:bldP spid="32" grpId="0"/>
      <p:bldP spid="60" grpId="0"/>
      <p:bldP spid="34" grpId="0" animBg="1"/>
      <p:bldP spid="28" grpId="0" animBg="1"/>
      <p:bldP spid="29" grpId="0" animBg="1"/>
      <p:bldP spid="22" grpId="0" animBg="1"/>
      <p:bldP spid="25" grpId="0" animBg="1"/>
      <p:bldP spid="30" grpId="0"/>
      <p:bldP spid="31" grpId="0"/>
      <p:bldP spid="21" grpId="0"/>
      <p:bldP spid="20" grpId="0"/>
      <p:bldP spid="19" grpId="0"/>
      <p:bldP spid="7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1"/>
            <a:ext cx="9144000" cy="103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VII.4 Large-Scale Knowledge Base Construction </a:t>
            </a:r>
            <a:br>
              <a:rPr lang="en-US" sz="3200" dirty="0" smtClean="0"/>
            </a:br>
            <a:r>
              <a:rPr lang="en-US" sz="3200" dirty="0" smtClean="0"/>
              <a:t>	 &amp; Open-Domain Information Extraction</a:t>
            </a:r>
            <a:endParaRPr lang="en-US" sz="3200" dirty="0"/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285720" y="1205805"/>
            <a:ext cx="67169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Domain-oriented IE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instances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of a given (unary, binary, or N-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 relation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(or a given set of such relations) in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large corpus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(Web, Wikipedia, newspaper archive, etc.) with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precision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612218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Example targets:</a:t>
            </a:r>
          </a:p>
          <a:p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Cities(.), Rivers(.), Countries(.), Movies(.), Actors(.), Singers(.),</a:t>
            </a:r>
          </a:p>
          <a:p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Headquarters(</a:t>
            </a:r>
            <a:r>
              <a:rPr lang="en-US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Company,City</a:t>
            </a:r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Musicians(Person, Instrument),</a:t>
            </a:r>
          </a:p>
          <a:p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Invented (Person, Invention), Catalyzes (Enzyme, Reaction),</a:t>
            </a:r>
          </a:p>
          <a:p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Synonyms(.,.), </a:t>
            </a:r>
            <a:r>
              <a:rPr lang="en-US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ProteinSynonyms</a:t>
            </a:r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(.,.), ISA(.,.), </a:t>
            </a:r>
            <a:r>
              <a:rPr lang="en-US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IsInstanceOf</a:t>
            </a:r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(.,.), </a:t>
            </a:r>
          </a:p>
          <a:p>
            <a:r>
              <a:rPr lang="en-US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SportsEvents</a:t>
            </a:r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Name,City,Date</a:t>
            </a:r>
            <a:r>
              <a:rPr lang="en-US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etc.</a:t>
            </a:r>
            <a:endParaRPr lang="en-US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1542" name="Text Box 6"/>
          <p:cNvSpPr txBox="1">
            <a:spLocks noChangeArrowheads="1"/>
          </p:cNvSpPr>
          <p:nvPr/>
        </p:nvSpPr>
        <p:spPr bwMode="auto">
          <a:xfrm>
            <a:off x="304800" y="5943600"/>
            <a:ext cx="6697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Online demos: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http://dewild.cs.ualberta.ca/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http://rtw.ml.cmu.edu/rtw/</a:t>
            </a:r>
            <a:endParaRPr lang="en-US" b="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http://www.cs.washington.edu/research/textrunner/</a:t>
            </a:r>
            <a:endParaRPr lang="en-US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IR&amp;DM, WS'11/12</a:t>
            </a:r>
            <a:endParaRPr 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99179" y="2667000"/>
            <a:ext cx="80618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Open-domain IE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Extract as many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assertions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beliefs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(candidates of relations, or a given set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such relations) as possible between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entities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large corpus 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(Web, Wikipedia, newspaper archive, etc.) with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recall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Fixed Phrase Patterns for IsInstanceOf</a:t>
            </a:r>
            <a:endParaRPr lang="en-US"/>
          </a:p>
        </p:txBody>
      </p:sp>
      <p:sp>
        <p:nvSpPr>
          <p:cNvPr id="963587" name="Text Box 3"/>
          <p:cNvSpPr txBox="1">
            <a:spLocks noChangeArrowheads="1"/>
          </p:cNvSpPr>
          <p:nvPr/>
        </p:nvSpPr>
        <p:spPr bwMode="auto">
          <a:xfrm>
            <a:off x="261938" y="950913"/>
            <a:ext cx="6762172" cy="54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Hearst patterns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(M. Hearst 1992):</a:t>
            </a:r>
          </a:p>
          <a:p>
            <a:pPr marL="457200" indent="-457200">
              <a:lnSpc>
                <a:spcPct val="110000"/>
              </a:lnSpc>
            </a:pPr>
            <a:endParaRPr lang="en-US" sz="24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H1: CONCEPTs such as INSTANCE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H2: such CONCEPT as INSTANCE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H3: CONCEPTs, (especially | including) INSTANCE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H4: INSTANCE (and | or) other CONCEPTs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u="sng" dirty="0" err="1" smtClean="0">
                <a:latin typeface="Times New Roman" pitchFamily="18" charset="0"/>
                <a:cs typeface="Times New Roman" pitchFamily="18" charset="0"/>
              </a:rPr>
              <a:t>Definites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 patterns: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D1: the INSTANCE CONCEPT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D2: the CONCEPT INSTANCE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Apposition and copula patterns: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A: INSTANCE, a CONCEPT</a:t>
            </a:r>
          </a:p>
          <a:p>
            <a:pPr marL="457200" indent="-457200"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C: INSTANCE is a CONCEPT</a:t>
            </a:r>
          </a:p>
          <a:p>
            <a:pPr marL="457200" indent="-457200">
              <a:lnSpc>
                <a:spcPct val="110000"/>
              </a:lnSpc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7900" y="5445125"/>
            <a:ext cx="3975100" cy="936625"/>
            <a:chOff x="3016" y="3430"/>
            <a:chExt cx="2504" cy="590"/>
          </a:xfrm>
        </p:grpSpPr>
        <p:sp>
          <p:nvSpPr>
            <p:cNvPr id="963589" name="Rectangle 5"/>
            <p:cNvSpPr>
              <a:spLocks noChangeArrowheads="1"/>
            </p:cNvSpPr>
            <p:nvPr/>
          </p:nvSpPr>
          <p:spPr bwMode="auto">
            <a:xfrm>
              <a:off x="3016" y="3430"/>
              <a:ext cx="2504" cy="59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3590" name="Text Box 6"/>
            <p:cNvSpPr txBox="1">
              <a:spLocks noChangeArrowheads="1"/>
            </p:cNvSpPr>
            <p:nvPr/>
          </p:nvSpPr>
          <p:spPr bwMode="auto">
            <a:xfrm>
              <a:off x="3042" y="3461"/>
              <a:ext cx="23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Unfortunately, this approach</a:t>
              </a: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is not very robust.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Pattern-Relation Duality (</a:t>
            </a:r>
            <a:r>
              <a:rPr lang="en-US" dirty="0" err="1" smtClean="0"/>
              <a:t>Brin</a:t>
            </a:r>
            <a:r>
              <a:rPr lang="en-US" dirty="0" smtClean="0"/>
              <a:t> 1998)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14282" y="928670"/>
            <a:ext cx="7917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Can use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 facts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(known instances for relation of interest)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finding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patterns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Can use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patterns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(characteristic for relation of interest)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for detecting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facts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4282" y="2643182"/>
            <a:ext cx="75990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u="sng" smtClean="0">
                <a:latin typeface="Times New Roman" pitchFamily="18" charset="0"/>
                <a:cs typeface="Times New Roman" pitchFamily="18" charset="0"/>
              </a:rPr>
              <a:t>Example – AlmaMater relation: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Jeff Ullman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gradudated at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Princeton University.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Barbara Liskov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graduated at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Stanford University.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Barbara Liskov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obtained her doctoral degree from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Stanford University.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Albert Einstein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obtained his doctoral degree from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 the University of Zurich.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Albert Einstein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joined the faculty of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Princeton University.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Albert Einstein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became a professor at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Princeton University.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Kurt Mehlhorn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obtained his doctoral degree from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Cornell University.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Kurt Mehlhorn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became a professor at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Saarland University.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Kurt Mehlhorn </a:t>
            </a:r>
            <a:r>
              <a:rPr lang="en-US" b="0" i="1" smtClean="0">
                <a:latin typeface="Times New Roman" pitchFamily="18" charset="0"/>
                <a:cs typeface="Times New Roman" pitchFamily="18" charset="0"/>
              </a:rPr>
              <a:t>gave a distinguished lecture at 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ETH Zurich.</a:t>
            </a:r>
          </a:p>
          <a:p>
            <a:pPr lvl="1"/>
            <a:r>
              <a:rPr lang="en-US" b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b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15, 2011</a:t>
            </a:r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VI.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2992</Words>
  <Application>Microsoft Office PowerPoint</Application>
  <PresentationFormat>On-screen Show (4:3)</PresentationFormat>
  <Paragraphs>683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Times New Roman</vt:lpstr>
      <vt:lpstr>Symbol</vt:lpstr>
      <vt:lpstr>ＭＳ Ｐゴシック</vt:lpstr>
      <vt:lpstr>Calibri</vt:lpstr>
      <vt:lpstr>Office Theme</vt:lpstr>
      <vt:lpstr>Equation</vt:lpstr>
      <vt:lpstr>VI.3 Named Entity Reconciliation</vt:lpstr>
      <vt:lpstr>Entity Reconciliation Techniques</vt:lpstr>
      <vt:lpstr>Entity Reconciliation by Matching Functions</vt:lpstr>
      <vt:lpstr>Entity Reconciliation by Matching Functions</vt:lpstr>
      <vt:lpstr>Entity Reconciliation via Graphical Model</vt:lpstr>
      <vt:lpstr>Slide 6</vt:lpstr>
      <vt:lpstr>VII.4 Large-Scale Knowledge Base Construction    &amp; Open-Domain Information Extraction</vt:lpstr>
      <vt:lpstr>Fixed Phrase Patterns for IsInstanceOf</vt:lpstr>
      <vt:lpstr>Pattern-Relation Duality (Brin 1998)</vt:lpstr>
      <vt:lpstr>Pattern-Relation Duality [S. Brin: “DIPRE”, WebDB’98] </vt:lpstr>
      <vt:lpstr>Simple Pattern-based Extraction Workflow</vt:lpstr>
      <vt:lpstr>Example Results for Extraction based on Simple Phrase Patterns</vt:lpstr>
      <vt:lpstr>SNOWBALL: Bootstrapped  Pattern-based Extraction [Agichtein et al.: ICDL’00]</vt:lpstr>
      <vt:lpstr>QXtract: Quickly Finding Useful Documents</vt:lpstr>
      <vt:lpstr>Deep Patterns with LEILA [Suchanek et al.: KDD’06] </vt:lpstr>
      <vt:lpstr>Rule-based Harvesting of Facts from Semistructured Sources</vt:lpstr>
      <vt:lpstr>YAGO: Yet Another Great Ontology   </vt:lpstr>
      <vt:lpstr>Machine Reading: “Fast and Furious IE”</vt:lpstr>
      <vt:lpstr>TextRunner   [Banko et al.: IJCAI’07]</vt:lpstr>
      <vt:lpstr>NELL: Never-Ending Language Learning</vt:lpstr>
      <vt:lpstr>NELL: Never-Ending Language Learning</vt:lpstr>
      <vt:lpstr>Spectrum of Machine Knowledge</vt:lpstr>
      <vt:lpstr>Slide 23</vt:lpstr>
      <vt:lpstr>Slide 24</vt:lpstr>
      <vt:lpstr>Summary of Chapter VI</vt:lpstr>
      <vt:lpstr>Additional Literature for Chapter VI.1/2</vt:lpstr>
      <vt:lpstr>Slide 27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383</cp:revision>
  <dcterms:created xsi:type="dcterms:W3CDTF">2011-09-27T11:16:58Z</dcterms:created>
  <dcterms:modified xsi:type="dcterms:W3CDTF">2011-12-18T07:33:17Z</dcterms:modified>
</cp:coreProperties>
</file>