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56" r:id="rId4"/>
    <p:sldId id="361" r:id="rId5"/>
    <p:sldId id="362" r:id="rId6"/>
    <p:sldId id="363" r:id="rId7"/>
    <p:sldId id="349" r:id="rId8"/>
    <p:sldId id="350" r:id="rId9"/>
    <p:sldId id="364" r:id="rId10"/>
    <p:sldId id="376" r:id="rId11"/>
    <p:sldId id="377" r:id="rId12"/>
    <p:sldId id="372" r:id="rId13"/>
    <p:sldId id="385" r:id="rId14"/>
    <p:sldId id="386" r:id="rId15"/>
    <p:sldId id="374" r:id="rId16"/>
    <p:sldId id="375" r:id="rId17"/>
    <p:sldId id="360" r:id="rId18"/>
    <p:sldId id="371" r:id="rId19"/>
    <p:sldId id="373" r:id="rId20"/>
    <p:sldId id="365" r:id="rId21"/>
    <p:sldId id="351" r:id="rId22"/>
    <p:sldId id="383" r:id="rId23"/>
    <p:sldId id="384" r:id="rId24"/>
    <p:sldId id="352" r:id="rId25"/>
    <p:sldId id="358" r:id="rId26"/>
    <p:sldId id="353" r:id="rId27"/>
    <p:sldId id="354" r:id="rId28"/>
    <p:sldId id="355" r:id="rId29"/>
    <p:sldId id="381" r:id="rId30"/>
    <p:sldId id="366" r:id="rId31"/>
    <p:sldId id="379" r:id="rId32"/>
    <p:sldId id="380" r:id="rId33"/>
    <p:sldId id="359" r:id="rId34"/>
    <p:sldId id="367" r:id="rId35"/>
    <p:sldId id="368" r:id="rId36"/>
    <p:sldId id="382" r:id="rId37"/>
    <p:sldId id="387" r:id="rId38"/>
  </p:sldIdLst>
  <p:sldSz cx="9144000" cy="6858000" type="screen4x3"/>
  <p:notesSz cx="6797675" cy="9928225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Times" pitchFamily="18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  <a:srgbClr val="0000FF"/>
    <a:srgbClr val="00B050"/>
    <a:srgbClr val="4F81BD"/>
    <a:srgbClr val="FF9900"/>
    <a:srgbClr val="003399"/>
    <a:srgbClr val="66FF33"/>
    <a:srgbClr val="FFFF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79" d="100"/>
          <a:sy n="79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22,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22,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22,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VII:</a:t>
            </a:r>
            <a:br>
              <a:rPr lang="en-US" b="1" dirty="0" smtClean="0"/>
            </a:br>
            <a:r>
              <a:rPr lang="en-US" b="1" dirty="0" smtClean="0"/>
              <a:t>Frequent </a:t>
            </a:r>
            <a:r>
              <a:rPr lang="en-US" b="1" dirty="0" err="1" smtClean="0"/>
              <a:t>Itemsets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&amp; Association Rules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Just One Pass over the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833021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not use the database for counting support after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pass anymore!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Instead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use data structure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for counting support in every step: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= {&lt;TID, 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}&gt; |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potentially frequent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k-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transaction with id=TID}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’: corresponds to the original database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member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corresponding to transaction t is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defined as &lt;t.TID,  {c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| c is contained in t}&gt;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AprioriTID</a:t>
            </a:r>
            <a:r>
              <a:rPr lang="en-US" dirty="0" smtClean="0"/>
              <a:t> Algorithm: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692150"/>
            <a:ext cx="7239000" cy="45656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7125669" cy="44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(D, min-support):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= frequent 1-itemsets(D);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 = D;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(k=2;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; k++)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apriori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-gen (L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min-support);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 = </a:t>
            </a:r>
            <a:endParaRPr lang="en-US" sz="22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for each t 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 {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linear scan of </a:t>
            </a:r>
            <a:r>
              <a:rPr lang="en-US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20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  instead of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{c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| t[c – c[k]]=1 and t[c – c[k-1]]=1}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for each candidate c 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{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c.count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++};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(C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 {C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 =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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}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end for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{c 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c.count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min-support}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};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end for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return L = 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returns all frequent item sets</a:t>
            </a:r>
            <a:endParaRPr lang="en-US" sz="2200" b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1" y="5334000"/>
            <a:ext cx="7239000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900" y="5546669"/>
            <a:ext cx="49936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-gen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min-support):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…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as before</a:t>
            </a:r>
            <a:endParaRPr lang="en-US" sz="2200" b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Mining Maximal and Closed Frequent </a:t>
            </a:r>
            <a:br>
              <a:rPr lang="en-US" sz="3600" dirty="0" smtClean="0"/>
            </a:br>
            <a:r>
              <a:rPr lang="en-US" sz="3600" dirty="0" err="1" smtClean="0"/>
              <a:t>Itemsets</a:t>
            </a:r>
            <a:r>
              <a:rPr lang="en-US" sz="3600" dirty="0" smtClean="0"/>
              <a:t> with </a:t>
            </a:r>
            <a:r>
              <a:rPr lang="en-US" sz="3600" dirty="0" err="1" smtClean="0"/>
              <a:t>Apriori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644908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Naïve Algorithm: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Bottum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-Up Approach)</a:t>
            </a:r>
          </a:p>
          <a:p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 all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frequent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arenR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 all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checking all subsets of frequent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found in 1).</a:t>
            </a:r>
          </a:p>
          <a:p>
            <a:pPr marL="514350" indent="-51435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3) Compute all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maximal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itemsets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checking all subsets of closed and frequent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found in 2).</a:t>
            </a:r>
          </a:p>
          <a:p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211" y="228600"/>
            <a:ext cx="2279389" cy="20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CHARM Algorithm (I)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Mining Closed Frequent </a:t>
            </a:r>
            <a:r>
              <a:rPr lang="en-US" sz="2800" dirty="0" err="1" smtClean="0"/>
              <a:t>Itemsets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Zaki</a:t>
            </a:r>
            <a:r>
              <a:rPr lang="en-US" sz="2000" dirty="0" smtClean="0">
                <a:solidFill>
                  <a:schemeClr val="tx1"/>
                </a:solidFill>
              </a:rPr>
              <a:t>, Hsiao: SIAM’02]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773734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Basic Properties of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-TID-Pairs:</a:t>
            </a:r>
          </a:p>
          <a:p>
            <a:endParaRPr lang="en-US" sz="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Let t(X) denote the transaction ids associated with X.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≤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(for under any suitable order function, e.g., lexical order).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1) If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then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 → Replace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remove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from further consideration.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2) If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 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, then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/>
                <a:cs typeface="Times New Roman"/>
              </a:rPr>
              <a:t>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→ Replace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/>
                <a:cs typeface="Times New Roman"/>
              </a:rPr>
              <a:t>Keep X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, as it leads to a different closure.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3) If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 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, then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/>
                <a:cs typeface="Times New Roman"/>
              </a:rPr>
              <a:t>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→ Replace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/>
                <a:cs typeface="Times New Roman"/>
              </a:rPr>
              <a:t>Keep X</a:t>
            </a:r>
            <a:r>
              <a:rPr lang="en-US" sz="2200" baseline="-25000" dirty="0" smtClean="0"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latin typeface="Times New Roman"/>
                <a:cs typeface="Times New Roman"/>
              </a:rPr>
              <a:t>, as it leads to a different closure.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4) Else if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, then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/>
                <a:cs typeface="Times New Roman"/>
              </a:rPr>
              <a:t>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/>
                <a:cs typeface="Times New Roman"/>
              </a:rPr>
              <a:t>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t(X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→ Do not replace any </a:t>
            </a:r>
            <a:r>
              <a:rPr lang="en-US" sz="2200" dirty="0" err="1" smtClean="0">
                <a:latin typeface="Times New Roman"/>
                <a:cs typeface="Times New Roman"/>
              </a:rPr>
              <a:t>itemsets</a:t>
            </a:r>
            <a:r>
              <a:rPr lang="en-US" sz="2200" dirty="0" smtClean="0">
                <a:latin typeface="Times New Roman"/>
                <a:cs typeface="Times New Roman"/>
              </a:rPr>
              <a:t>. Both X</a:t>
            </a:r>
            <a:r>
              <a:rPr lang="en-US" sz="2200" baseline="-25000" dirty="0" smtClean="0"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latin typeface="Times New Roman"/>
                <a:cs typeface="Times New Roman"/>
              </a:rPr>
              <a:t> and X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 lead to different closures.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534" y="1414046"/>
            <a:ext cx="185865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Items: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C D T 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411" y="2344341"/>
            <a:ext cx="1281120" cy="18466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Transactions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ACTW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CDW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ACTW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ACDW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ACDTW</a:t>
            </a:r>
          </a:p>
          <a:p>
            <a:pPr marL="342900" indent="-342900">
              <a:buAutoNum type="arabicPlain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CDT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86" y="4782741"/>
            <a:ext cx="3303533" cy="18466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Frequent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endParaRPr lang="en-US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100% 	C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84%	W, CW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67% 	A, D, T,  AC, AW,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CD, CT, ACW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50% 	AT, DW, TW, ACT, ATW,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CDW, CTW, ACTW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3716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450068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x 1345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4500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x 123456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6405" y="24500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x 2456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205" y="2450068"/>
            <a:ext cx="101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x 1356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0463" y="2438400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 x 12345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7548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 x 1345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059668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ACW x 1345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8978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ACD x 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5325" y="389786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x 135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725" y="41910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ACTW x 135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2" idx="1"/>
            <a:endCxn id="13" idx="0"/>
          </p:cNvCxnSpPr>
          <p:nvPr/>
        </p:nvCxnSpPr>
        <p:spPr>
          <a:xfrm flipH="1">
            <a:off x="3411158" y="1556266"/>
            <a:ext cx="1922842" cy="8938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14" idx="0"/>
          </p:cNvCxnSpPr>
          <p:nvPr/>
        </p:nvCxnSpPr>
        <p:spPr>
          <a:xfrm flipH="1">
            <a:off x="4745742" y="1740932"/>
            <a:ext cx="791198" cy="7091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5" idx="0"/>
          </p:cNvCxnSpPr>
          <p:nvPr/>
        </p:nvCxnSpPr>
        <p:spPr>
          <a:xfrm>
            <a:off x="5536940" y="1740932"/>
            <a:ext cx="461403" cy="7091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6" idx="0"/>
          </p:cNvCxnSpPr>
          <p:nvPr/>
        </p:nvCxnSpPr>
        <p:spPr>
          <a:xfrm>
            <a:off x="5739880" y="1556266"/>
            <a:ext cx="1310355" cy="8938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  <a:endCxn id="17" idx="0"/>
          </p:cNvCxnSpPr>
          <p:nvPr/>
        </p:nvCxnSpPr>
        <p:spPr>
          <a:xfrm>
            <a:off x="5739880" y="1556266"/>
            <a:ext cx="2503794" cy="8821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95600" y="26670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0" idx="0"/>
          </p:cNvCxnSpPr>
          <p:nvPr/>
        </p:nvCxnSpPr>
        <p:spPr>
          <a:xfrm flipH="1">
            <a:off x="2624222" y="3059668"/>
            <a:ext cx="553653" cy="838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77875" y="3059668"/>
            <a:ext cx="479725" cy="838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48000" y="29718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28623" y="41148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57400" y="41148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76405" y="26670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32785" y="26670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35040" y="26670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33003" y="38978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 x 2456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>
            <a:stCxn id="14" idx="2"/>
            <a:endCxn id="55" idx="0"/>
          </p:cNvCxnSpPr>
          <p:nvPr/>
        </p:nvCxnSpPr>
        <p:spPr>
          <a:xfrm>
            <a:off x="4745742" y="2819400"/>
            <a:ext cx="886143" cy="10784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2"/>
            <a:endCxn id="60" idx="0"/>
          </p:cNvCxnSpPr>
          <p:nvPr/>
        </p:nvCxnSpPr>
        <p:spPr>
          <a:xfrm>
            <a:off x="4745742" y="2819400"/>
            <a:ext cx="2242835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04603" y="388620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 x 1356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53041" y="3886200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CW x 12345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14" idx="2"/>
            <a:endCxn id="61" idx="0"/>
          </p:cNvCxnSpPr>
          <p:nvPr/>
        </p:nvCxnSpPr>
        <p:spPr>
          <a:xfrm>
            <a:off x="4745742" y="2819400"/>
            <a:ext cx="3487454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19600" y="5421868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CDT x 56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38800" y="5410200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CDW x 245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19012" y="5421868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CTW x 245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>
            <a:stCxn id="55" idx="2"/>
            <a:endCxn id="67" idx="0"/>
          </p:cNvCxnSpPr>
          <p:nvPr/>
        </p:nvCxnSpPr>
        <p:spPr>
          <a:xfrm flipH="1">
            <a:off x="4971514" y="4267200"/>
            <a:ext cx="660371" cy="11546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5" idx="2"/>
            <a:endCxn id="68" idx="0"/>
          </p:cNvCxnSpPr>
          <p:nvPr/>
        </p:nvCxnSpPr>
        <p:spPr>
          <a:xfrm>
            <a:off x="5631885" y="4267200"/>
            <a:ext cx="655010" cy="1143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0" idx="2"/>
            <a:endCxn id="69" idx="0"/>
          </p:cNvCxnSpPr>
          <p:nvPr/>
        </p:nvCxnSpPr>
        <p:spPr>
          <a:xfrm>
            <a:off x="6988577" y="4255532"/>
            <a:ext cx="665706" cy="1166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19600" y="56388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144974" y="5638800"/>
            <a:ext cx="99097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own Arrow 80"/>
          <p:cNvSpPr/>
          <p:nvPr/>
        </p:nvSpPr>
        <p:spPr bwMode="auto">
          <a:xfrm>
            <a:off x="533400" y="1828800"/>
            <a:ext cx="609600" cy="4498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Down Arrow 81"/>
          <p:cNvSpPr/>
          <p:nvPr/>
        </p:nvSpPr>
        <p:spPr bwMode="auto">
          <a:xfrm>
            <a:off x="533400" y="4274522"/>
            <a:ext cx="609600" cy="4498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CHARM Algorithm </a:t>
            </a:r>
            <a:r>
              <a:rPr lang="en-US" sz="3200" smtClean="0"/>
              <a:t>(II)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Mining Closed Frequent </a:t>
            </a:r>
            <a:r>
              <a:rPr lang="en-US" sz="2800" dirty="0" err="1" smtClean="0"/>
              <a:t>Itemsets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Zaki</a:t>
            </a:r>
            <a:r>
              <a:rPr lang="en-US" sz="2000" dirty="0" smtClean="0">
                <a:solidFill>
                  <a:schemeClr val="tx1"/>
                </a:solidFill>
              </a:rPr>
              <a:t>, Hsiao: SIAM’02]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9059" y="5999202"/>
            <a:ext cx="532874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Done in 10 steps, found 7 closed &amp; frequent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419600" y="4560332"/>
            <a:ext cx="2819400" cy="84986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5" grpId="0"/>
      <p:bldP spid="60" grpId="0"/>
      <p:bldP spid="61" grpId="0"/>
      <p:bldP spid="67" grpId="0"/>
      <p:bldP spid="68" grpId="0"/>
      <p:bldP spid="69" grpId="0"/>
      <p:bldP spid="6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Text Box 3"/>
          <p:cNvSpPr txBox="1">
            <a:spLocks noChangeArrowheads="1"/>
          </p:cNvSpPr>
          <p:nvPr/>
        </p:nvSpPr>
        <p:spPr bwMode="auto">
          <a:xfrm>
            <a:off x="211399" y="762000"/>
            <a:ext cx="56845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Given: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 set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I = {x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 set (bag) D={t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} 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(transactions)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= {x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I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0932" name="Text Box 4"/>
          <p:cNvSpPr txBox="1">
            <a:spLocks noChangeArrowheads="1"/>
          </p:cNvSpPr>
          <p:nvPr/>
        </p:nvSpPr>
        <p:spPr bwMode="auto">
          <a:xfrm>
            <a:off x="176426" y="2209800"/>
            <a:ext cx="79871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Wanted: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Association rules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of the form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X  I and Y I such that 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is sufficiently often a subset of the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when X 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then most frequently Y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holds as well.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246063" y="3855660"/>
            <a:ext cx="8821737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support (X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Y)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=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absolute frequency of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that contain X and Y</a:t>
            </a:r>
          </a:p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frequency (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Y) = support(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Y) / |D| =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P[XY]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relative frequency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       frequency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that contain X and Y</a:t>
            </a:r>
          </a:p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confidence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(X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Y)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P[Y|X]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relative frequency of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that contain Y provided they contain X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229272" y="5715000"/>
            <a:ext cx="8759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Support is usually chosen to be low (in the range of 0.1% to 1% frequency),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confidence (aka. strength) in the range of 90% or higher.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VII.3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Mining </a:t>
            </a: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Association Rules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2" grpId="0"/>
      <p:bldP spid="1020933" grpId="0" animBg="1"/>
      <p:bldP spid="10209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Rules: Example</a:t>
            </a:r>
            <a:endParaRPr lang="en-US" dirty="0"/>
          </a:p>
        </p:txBody>
      </p:sp>
      <p:sp>
        <p:nvSpPr>
          <p:cNvPr id="102195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Market basket data (“sales transactions”):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457200" y="1217613"/>
            <a:ext cx="33528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t1 = {Bread, Coffee, Wine}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t2 = {Coffee, Milk}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t3 = {Coffee, Jelly}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t4 = {Bread, Coffee, Milk}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t5 = {Bread, Jelly}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t6 = {Coffee, Jelly}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t7 = {Bread, Jelly}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t8 = {Bread, Coffee, Jelly, Wine}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t9 = {Bread, Coffee, Jelly}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1957" name="Text Box 5"/>
          <p:cNvSpPr txBox="1">
            <a:spLocks noChangeArrowheads="1"/>
          </p:cNvSpPr>
          <p:nvPr/>
        </p:nvSpPr>
        <p:spPr bwMode="auto">
          <a:xfrm>
            <a:off x="457200" y="3884613"/>
            <a:ext cx="39812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frequency (Bread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Jelly) = 4/9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(Coffee  Milk) = 2/9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(Bread, Coffee  Jelly) = 2/9</a:t>
            </a:r>
            <a:endParaRPr lang="en-US" sz="1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1958" name="Text Box 6"/>
          <p:cNvSpPr txBox="1">
            <a:spLocks noChangeArrowheads="1"/>
          </p:cNvSpPr>
          <p:nvPr/>
        </p:nvSpPr>
        <p:spPr bwMode="auto">
          <a:xfrm>
            <a:off x="4572000" y="3884613"/>
            <a:ext cx="4114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confidence (Bread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Jelly) = 4/6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confidence (Coffee  Milk) = 2/7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confidence (Bread, Coffee  Jelly) = 2/4</a:t>
            </a:r>
            <a:endParaRPr lang="en-US" sz="18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1959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3986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Other applications:</a:t>
            </a:r>
          </a:p>
          <a:p>
            <a:pPr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book/CD/DVD purchases or rentals</a:t>
            </a:r>
          </a:p>
          <a:p>
            <a:pPr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Web-page clicks and other online usage</a:t>
            </a:r>
          </a:p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etc. etc.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Mining Association Rules with </a:t>
            </a:r>
            <a:r>
              <a:rPr lang="en-US" dirty="0" err="1" smtClean="0"/>
              <a:t>Apriori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161633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a frequent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X, find all non-empty subsets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such that 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– Y satisfies the minimum confidence requirement.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{A,B,C,D} is a frequent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candidate rules are: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D, ABD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C, ACD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 BCD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BCD,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ACD, 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ABD, 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ABC, 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CD, 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BD,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BC, BC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AD, BD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AC, CD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If |X| = k, then there are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–2 candidate association rules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(ignoring L 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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 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Mining Association Rules with </a:t>
            </a:r>
            <a:r>
              <a:rPr lang="en-US" dirty="0" err="1" smtClean="0"/>
              <a:t>Apriori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061621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to efficiently generate rules from frequent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general, confidence does not have an anti-monotone property.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conf(ABC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D) can be larger or smaller than conf(AB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confidence of rules generated from the same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an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anti-monotone property!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X = {A,B,C,D}: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conf(ABC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D) ≥ conf(AB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CD) ≥ conf(A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BCD)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Why?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"/>
                <a:cs typeface="Times"/>
              </a:rPr>
              <a:t>→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Confidence is anti-monotone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number of items on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the RHS of the rule!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0102" y="4343400"/>
            <a:ext cx="817809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Apriori</a:t>
            </a:r>
            <a:r>
              <a:rPr lang="en-US" dirty="0" smtClean="0"/>
              <a:t> Algorithm For Association Rules</a:t>
            </a:r>
            <a:endParaRPr lang="en-US" dirty="0"/>
          </a:p>
        </p:txBody>
      </p:sp>
      <p:sp>
        <p:nvSpPr>
          <p:cNvPr id="1022980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1018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Proceed in phases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=1, 2, ..., each making a single pass over D,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and generate rules X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Y w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ith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frequent item set X  (sufficient support) and |X|=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phase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Use phase i-1 results to limit work in phase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monotonicity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property (downward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closedness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-item-set X to be frequent,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each subset X’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X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|X’|=i-1 must be frequent, too;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Generate rules from frequent item sets;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Test confidence of rules in final pass over D;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2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2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91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VII: </a:t>
            </a:r>
            <a:br>
              <a:rPr lang="en-US" sz="3600" b="1" dirty="0" smtClean="0"/>
            </a:br>
            <a:r>
              <a:rPr lang="en-US" sz="3600" b="1" dirty="0" smtClean="0"/>
              <a:t>Frequent </a:t>
            </a:r>
            <a:r>
              <a:rPr lang="en-US" sz="3600" b="1" dirty="0" err="1" smtClean="0"/>
              <a:t>Itemsets</a:t>
            </a:r>
            <a:r>
              <a:rPr lang="en-US" sz="3600" b="1" dirty="0" smtClean="0"/>
              <a:t> &amp; Association Rules</a:t>
            </a:r>
            <a:endParaRPr lang="en-US" sz="36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7239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VII.1 Definitions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Transaction data, frequent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closed and maximal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association rules</a:t>
            </a: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VII.2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Algorithm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Monotonicity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and candidate pruning, mining closed and maximal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VII.3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Mininig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Association Rules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hash-based counting &amp; extensions</a:t>
            </a: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VII.4 Other measures for Association Rules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Properties of measures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715000"/>
            <a:ext cx="786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Chapter 6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Mohammed J.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Wagner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Jr.: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Fundamentals of Data Mining Algorithms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Illustration for Association Rule Mining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83930" cy="54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Algorithmic Extensions and Improvements</a:t>
            </a:r>
            <a:endParaRPr lang="en-US" sz="3600" dirty="0"/>
          </a:p>
        </p:txBody>
      </p:sp>
      <p:sp>
        <p:nvSpPr>
          <p:cNvPr id="102502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79118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Hash-based counting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(computed during very first pass):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map k-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candidates (e.g., for k=2) into hash table and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maintain one count per cell; drop candidates with low count early.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Remove transactions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that don’t contain frequent k-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for phases k+1, ...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Partition transactions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frequent only if it is frequent in at least one partition.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Exploit parallelism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scanning D.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Randomized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approximative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algorithms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Find all frequent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 high probability (using hashing, etc.).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 a randomly chosen subset of D, then correct 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mple.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Mostly concerned about reducing disk I/O cost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TByte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databases of large wholesalers or phone companies).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Hash-based Counting of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8077200" cy="434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5229761"/>
            <a:ext cx="880741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During the main loop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support of candidate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calculated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by matching each candidate against each transaction.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This step can be accelerated by matching a candidate only against transactions that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are relevant for this candidate (i.e., the ones that are contained in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same bucket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Hash-Tree Index for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4350" y="4267200"/>
            <a:ext cx="7239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1 4 5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0550" y="5397907"/>
            <a:ext cx="723900" cy="7052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1 2 4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4 5 7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66850" y="5395317"/>
            <a:ext cx="7239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1 2 5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4 5 8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305050" y="5398293"/>
            <a:ext cx="7239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1 5 9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19350" y="4267200"/>
            <a:ext cx="7239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1 3 6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257550" y="3505200"/>
            <a:ext cx="70485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2 3 4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5 6 7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19550" y="4256543"/>
            <a:ext cx="70485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3 4 5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47965" y="4470737"/>
            <a:ext cx="704850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3 5 6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3 5 7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6 8 9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819515" y="4253567"/>
            <a:ext cx="70485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3 6 7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3 6 8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504950" y="3313629"/>
            <a:ext cx="647700" cy="5626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504950" y="4314170"/>
            <a:ext cx="647700" cy="5626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38500" y="2438400"/>
            <a:ext cx="647700" cy="5626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7" idx="0"/>
          </p:cNvCxnSpPr>
          <p:nvPr/>
        </p:nvCxnSpPr>
        <p:spPr>
          <a:xfrm flipH="1">
            <a:off x="952500" y="4794405"/>
            <a:ext cx="647304" cy="6035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  <a:endCxn id="9" idx="0"/>
          </p:cNvCxnSpPr>
          <p:nvPr/>
        </p:nvCxnSpPr>
        <p:spPr>
          <a:xfrm>
            <a:off x="1828800" y="4876800"/>
            <a:ext cx="0" cy="5185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5"/>
            <a:endCxn id="11" idx="0"/>
          </p:cNvCxnSpPr>
          <p:nvPr/>
        </p:nvCxnSpPr>
        <p:spPr>
          <a:xfrm>
            <a:off x="2057796" y="4794405"/>
            <a:ext cx="609204" cy="6038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4"/>
            <a:endCxn id="22" idx="0"/>
          </p:cNvCxnSpPr>
          <p:nvPr/>
        </p:nvCxnSpPr>
        <p:spPr>
          <a:xfrm>
            <a:off x="1828800" y="3876259"/>
            <a:ext cx="0" cy="437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  <a:endCxn id="6" idx="0"/>
          </p:cNvCxnSpPr>
          <p:nvPr/>
        </p:nvCxnSpPr>
        <p:spPr>
          <a:xfrm flipH="1">
            <a:off x="876300" y="3793864"/>
            <a:ext cx="723504" cy="473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3" idx="3"/>
            <a:endCxn id="21" idx="7"/>
          </p:cNvCxnSpPr>
          <p:nvPr/>
        </p:nvCxnSpPr>
        <p:spPr>
          <a:xfrm flipH="1">
            <a:off x="2057796" y="2918635"/>
            <a:ext cx="1275558" cy="4773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 bwMode="auto">
          <a:xfrm>
            <a:off x="4876800" y="3455193"/>
            <a:ext cx="647700" cy="5626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>
            <a:stCxn id="23" idx="4"/>
            <a:endCxn id="13" idx="0"/>
          </p:cNvCxnSpPr>
          <p:nvPr/>
        </p:nvCxnSpPr>
        <p:spPr>
          <a:xfrm>
            <a:off x="3562350" y="3001030"/>
            <a:ext cx="47625" cy="5041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5"/>
            <a:endCxn id="12" idx="0"/>
          </p:cNvCxnSpPr>
          <p:nvPr/>
        </p:nvCxnSpPr>
        <p:spPr>
          <a:xfrm>
            <a:off x="2057796" y="3793864"/>
            <a:ext cx="723504" cy="473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5"/>
            <a:endCxn id="42" idx="0"/>
          </p:cNvCxnSpPr>
          <p:nvPr/>
        </p:nvCxnSpPr>
        <p:spPr>
          <a:xfrm>
            <a:off x="3791346" y="2918635"/>
            <a:ext cx="1409304" cy="536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  <a:endCxn id="15" idx="0"/>
          </p:cNvCxnSpPr>
          <p:nvPr/>
        </p:nvCxnSpPr>
        <p:spPr>
          <a:xfrm flipH="1">
            <a:off x="4371975" y="3935428"/>
            <a:ext cx="599679" cy="3211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4"/>
            <a:endCxn id="16" idx="0"/>
          </p:cNvCxnSpPr>
          <p:nvPr/>
        </p:nvCxnSpPr>
        <p:spPr>
          <a:xfrm flipH="1">
            <a:off x="5200390" y="4017823"/>
            <a:ext cx="260" cy="4529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2" idx="5"/>
            <a:endCxn id="19" idx="0"/>
          </p:cNvCxnSpPr>
          <p:nvPr/>
        </p:nvCxnSpPr>
        <p:spPr>
          <a:xfrm>
            <a:off x="5429646" y="3935428"/>
            <a:ext cx="742294" cy="318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52399" y="824805"/>
            <a:ext cx="685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Hash-tree for 3-itemsets: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Inner nodes denote same hash-function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H(p) = p mod 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Leaf nodes contain all candidate 3-itemsets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01669" y="2743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1,4,7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60929" y="3059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2,5,8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94329" y="2743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3,6,9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096000" y="2647890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1 2 3 5 6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4835" y="2286000"/>
            <a:ext cx="126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05400" y="886361"/>
            <a:ext cx="4046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hash-tree index by splitting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candidate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according to H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Stop splitting into subsets if current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split contains only one element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305050" y="4237911"/>
            <a:ext cx="914400" cy="46166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8200" y="3593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1,4,7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61414" y="3897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2,5,8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09800" y="36189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3,6,9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30469" y="3733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1,4,7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44869" y="4038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2,5,8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02069" y="3733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3,6,9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8200" y="4724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1,4,7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92069" y="4964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2,5,8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9800" y="4724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3,6,9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Curved Connector 98"/>
          <p:cNvCxnSpPr>
            <a:stCxn id="74" idx="1"/>
            <a:endCxn id="23" idx="0"/>
          </p:cNvCxnSpPr>
          <p:nvPr/>
        </p:nvCxnSpPr>
        <p:spPr>
          <a:xfrm rot="10800000">
            <a:off x="3562350" y="2438401"/>
            <a:ext cx="2533650" cy="409545"/>
          </a:xfrm>
          <a:prstGeom prst="curvedConnector4">
            <a:avLst>
              <a:gd name="adj1" fmla="val 42515"/>
              <a:gd name="adj2" fmla="val 128755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 bwMode="auto">
          <a:xfrm>
            <a:off x="3200400" y="3429000"/>
            <a:ext cx="838200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228850" y="5341203"/>
            <a:ext cx="9144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3886200" y="4213086"/>
            <a:ext cx="9144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715000" y="4198203"/>
            <a:ext cx="914400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743190" y="4362271"/>
            <a:ext cx="914400" cy="1200329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1390650" y="5341203"/>
            <a:ext cx="819150" cy="83099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435945" y="5613737"/>
            <a:ext cx="4624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Lookup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transaction by iteratively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matching its items against 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Check for containment if a leaf is reached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185653"/>
            <a:ext cx="1600200" cy="23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7" grpId="0"/>
      <p:bldP spid="8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Extensions and Generalizations of Association Rules</a:t>
            </a:r>
            <a:endParaRPr lang="en-US" sz="3200" dirty="0"/>
          </a:p>
        </p:txBody>
      </p:sp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65333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Quantified rules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consider quantitative attributes of item in transactions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(e.g., wine between $20 and $50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cigars, or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age between 30 and 50  married, etc.)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Constrained rules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consider constraints other than count thresholds,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(e.g., count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only if average or variance of price exceeds ...)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Generalized aggregation rules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rules referring to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aggr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 functions other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than count (e.g., sum(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X.price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avg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Y.age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))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Multilevel association rules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considering item classes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(e.g., chips, peanuts,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bretzels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etc., belonging to class “snacks”)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Sequential patterns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(e.g., customers who purchase books in some order):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combine frequent sequences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n+1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into frequent-sequence candidate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n+1</a:t>
            </a:r>
          </a:p>
          <a:p>
            <a:endParaRPr lang="en-US" sz="600" b="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From strong rules to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interesting rules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consider also lift (aka. interest) of rule X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Y: P[XY] / P[X]P[Y]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Correlation rules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(see next slides)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VII.4 Other Measures For Association Rule Mining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1211" y="850172"/>
            <a:ext cx="8577989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0" u="sng" dirty="0" smtClean="0">
                <a:latin typeface="Times New Roman" pitchFamily="18" charset="0"/>
                <a:cs typeface="Times New Roman" pitchFamily="18" charset="0"/>
              </a:rPr>
              <a:t>Limitations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of support and confidence:</a:t>
            </a:r>
          </a:p>
          <a:p>
            <a:pPr>
              <a:lnSpc>
                <a:spcPct val="90000"/>
              </a:lnSpc>
            </a:pPr>
            <a:endParaRPr lang="en-US" sz="9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Many interesting items might fall below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minsupp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threshold!</a:t>
            </a:r>
          </a:p>
          <a:p>
            <a:pPr marL="457200" indent="-457200">
              <a:lnSpc>
                <a:spcPct val="90000"/>
              </a:lnSpc>
              <a:buAutoNum type="alphaLcParenBoth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Confidence ignores the support of the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the consequent!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3581400" y="2743200"/>
            <a:ext cx="4487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Consider the rule: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tea  coffee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support(tea  coffee) = 20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confidence(tea  coffee) = 0.8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04800" y="2129135"/>
            <a:ext cx="7231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Consider contingency table (assume n=100 transactions):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04800" y="4826472"/>
            <a:ext cx="9601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But support of coffee alone is 90, and of tea alone it is 25. That is,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drinking coffee makes you less likely to drink tea, and drinking tea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makes you less likely to drink coffee!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Tea and coffee have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negative correlation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32933" y="2590800"/>
            <a:ext cx="2562667" cy="2061865"/>
            <a:chOff x="332933" y="2590800"/>
            <a:chExt cx="2562667" cy="2061865"/>
          </a:xfrm>
        </p:grpSpPr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409134" y="31242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2"/>
            <p:cNvSpPr txBox="1">
              <a:spLocks noChangeArrowheads="1"/>
            </p:cNvSpPr>
            <p:nvPr/>
          </p:nvSpPr>
          <p:spPr bwMode="auto">
            <a:xfrm>
              <a:off x="1094934" y="25908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1704534" y="2590800"/>
              <a:ext cx="587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332934" y="3657600"/>
              <a:ext cx="604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949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>
              <a:off x="17807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17"/>
            <p:cNvSpPr txBox="1">
              <a:spLocks noChangeArrowheads="1"/>
            </p:cNvSpPr>
            <p:nvPr/>
          </p:nvSpPr>
          <p:spPr bwMode="auto">
            <a:xfrm>
              <a:off x="23903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2390334" y="36576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17807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10949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10949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17807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" name="Group 26"/>
            <p:cNvGrpSpPr/>
            <p:nvPr/>
          </p:nvGrpSpPr>
          <p:grpSpPr>
            <a:xfrm>
              <a:off x="332933" y="2743199"/>
              <a:ext cx="2562667" cy="1909466"/>
              <a:chOff x="457199" y="2743199"/>
              <a:chExt cx="2562667" cy="1909466"/>
            </a:xfrm>
          </p:grpSpPr>
          <p:sp>
            <p:nvSpPr>
              <p:cNvPr id="124" name="Line 6"/>
              <p:cNvSpPr>
                <a:spLocks noChangeShapeType="1"/>
              </p:cNvSpPr>
              <p:nvPr/>
            </p:nvSpPr>
            <p:spPr bwMode="auto">
              <a:xfrm>
                <a:off x="1066800" y="2743199"/>
                <a:ext cx="0" cy="19094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5" name="Group 28"/>
              <p:cNvGrpSpPr/>
              <p:nvPr/>
            </p:nvGrpSpPr>
            <p:grpSpPr>
              <a:xfrm>
                <a:off x="457199" y="2743199"/>
                <a:ext cx="2562667" cy="1909466"/>
                <a:chOff x="457199" y="2743199"/>
                <a:chExt cx="2562667" cy="1909466"/>
              </a:xfrm>
            </p:grpSpPr>
            <p:sp>
              <p:nvSpPr>
                <p:cNvPr id="126" name="Line 5"/>
                <p:cNvSpPr>
                  <a:spLocks noChangeShapeType="1"/>
                </p:cNvSpPr>
                <p:nvPr/>
              </p:nvSpPr>
              <p:spPr bwMode="auto">
                <a:xfrm>
                  <a:off x="457199" y="31242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7" name="Line 7"/>
                <p:cNvSpPr>
                  <a:spLocks noChangeShapeType="1"/>
                </p:cNvSpPr>
                <p:nvPr/>
              </p:nvSpPr>
              <p:spPr bwMode="auto">
                <a:xfrm>
                  <a:off x="457200" y="3657600"/>
                  <a:ext cx="25626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Line 8"/>
                <p:cNvSpPr>
                  <a:spLocks noChangeShapeType="1"/>
                </p:cNvSpPr>
                <p:nvPr/>
              </p:nvSpPr>
              <p:spPr bwMode="auto">
                <a:xfrm>
                  <a:off x="457199" y="41910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Line 9"/>
                <p:cNvSpPr>
                  <a:spLocks noChangeShapeType="1"/>
                </p:cNvSpPr>
                <p:nvPr/>
              </p:nvSpPr>
              <p:spPr bwMode="auto">
                <a:xfrm>
                  <a:off x="2514600" y="2743200"/>
                  <a:ext cx="0" cy="19094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752599" y="2743199"/>
                  <a:ext cx="0" cy="19094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325469" y="41865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Correlation Rules</a:t>
            </a:r>
            <a:endParaRPr lang="en-US"/>
          </a:p>
        </p:txBody>
      </p:sp>
      <p:sp>
        <p:nvSpPr>
          <p:cNvPr id="1027075" name="Text Box 3"/>
          <p:cNvSpPr txBox="1">
            <a:spLocks noChangeArrowheads="1"/>
          </p:cNvSpPr>
          <p:nvPr/>
        </p:nvSpPr>
        <p:spPr bwMode="auto">
          <a:xfrm>
            <a:off x="304800" y="711672"/>
            <a:ext cx="730924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Example for strong, but misleading association rule: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tea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coffee with confidence 80% and support 20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But support of coffee alone is 90, and of tea alone it is 25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ea and coffee have negative correlation!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7076" name="Text Box 4"/>
          <p:cNvSpPr txBox="1">
            <a:spLocks noChangeArrowheads="1"/>
          </p:cNvSpPr>
          <p:nvPr/>
        </p:nvSpPr>
        <p:spPr bwMode="auto">
          <a:xfrm>
            <a:off x="304800" y="2129135"/>
            <a:ext cx="7231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Consider contingency table (assume n=100 transactions):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095" name="Text Box 23"/>
          <p:cNvSpPr txBox="1">
            <a:spLocks noChangeArrowheads="1"/>
          </p:cNvSpPr>
          <p:nvPr/>
        </p:nvSpPr>
        <p:spPr bwMode="auto">
          <a:xfrm>
            <a:off x="228600" y="5793736"/>
            <a:ext cx="892744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Correlation rules 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monotone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(upward closed):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 the set X is correlated then every superset X’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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is correlated, too.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096" name="Text Box 24"/>
          <p:cNvSpPr txBox="1">
            <a:spLocks noChangeArrowheads="1"/>
          </p:cNvSpPr>
          <p:nvPr/>
        </p:nvSpPr>
        <p:spPr bwMode="auto">
          <a:xfrm>
            <a:off x="2949575" y="3352800"/>
            <a:ext cx="581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{T, C} is a frequent and correlated item set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097" name="Object 25"/>
          <p:cNvGraphicFramePr>
            <a:graphicFrameLocks noChangeAspect="1"/>
          </p:cNvGraphicFramePr>
          <p:nvPr/>
        </p:nvGraphicFramePr>
        <p:xfrm>
          <a:off x="460375" y="4652963"/>
          <a:ext cx="778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Formel" r:id="rId3" imgW="3848040" imgH="457200" progId="Equation.3">
                  <p:embed/>
                </p:oleObj>
              </mc:Choice>
              <mc:Fallback>
                <p:oleObj name="Formel" r:id="rId3" imgW="38480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652963"/>
                        <a:ext cx="7789863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32933" y="2590800"/>
            <a:ext cx="2562667" cy="2061865"/>
            <a:chOff x="332933" y="2590800"/>
            <a:chExt cx="2562667" cy="2061865"/>
          </a:xfrm>
        </p:grpSpPr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409134" y="31242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094934" y="25908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1704534" y="2590800"/>
              <a:ext cx="587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332934" y="3657600"/>
              <a:ext cx="604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10949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17807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23903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90334" y="36576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7807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10949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10949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17807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 26"/>
            <p:cNvGrpSpPr/>
            <p:nvPr/>
          </p:nvGrpSpPr>
          <p:grpSpPr>
            <a:xfrm>
              <a:off x="332933" y="2743199"/>
              <a:ext cx="2562667" cy="1909466"/>
              <a:chOff x="457199" y="2743199"/>
              <a:chExt cx="2562667" cy="1909466"/>
            </a:xfrm>
          </p:grpSpPr>
          <p:sp>
            <p:nvSpPr>
              <p:cNvPr id="67" name="Line 6"/>
              <p:cNvSpPr>
                <a:spLocks noChangeShapeType="1"/>
              </p:cNvSpPr>
              <p:nvPr/>
            </p:nvSpPr>
            <p:spPr bwMode="auto">
              <a:xfrm>
                <a:off x="1066800" y="2743199"/>
                <a:ext cx="0" cy="19094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457199" y="2743199"/>
                <a:ext cx="2562667" cy="1909466"/>
                <a:chOff x="457199" y="2743199"/>
                <a:chExt cx="2562667" cy="1909466"/>
              </a:xfrm>
            </p:grpSpPr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457199" y="31242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Line 7"/>
                <p:cNvSpPr>
                  <a:spLocks noChangeShapeType="1"/>
                </p:cNvSpPr>
                <p:nvPr/>
              </p:nvSpPr>
              <p:spPr bwMode="auto">
                <a:xfrm>
                  <a:off x="457200" y="3657600"/>
                  <a:ext cx="25626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Line 8"/>
                <p:cNvSpPr>
                  <a:spLocks noChangeShapeType="1"/>
                </p:cNvSpPr>
                <p:nvPr/>
              </p:nvSpPr>
              <p:spPr bwMode="auto">
                <a:xfrm>
                  <a:off x="457199" y="41910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Line 9"/>
                <p:cNvSpPr>
                  <a:spLocks noChangeShapeType="1"/>
                </p:cNvSpPr>
                <p:nvPr/>
              </p:nvSpPr>
              <p:spPr bwMode="auto">
                <a:xfrm>
                  <a:off x="2514600" y="2743200"/>
                  <a:ext cx="0" cy="19094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752599" y="2743199"/>
                  <a:ext cx="0" cy="19094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325469" y="41865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Correlation Rules</a:t>
            </a:r>
            <a:endParaRPr lang="en-US"/>
          </a:p>
        </p:txBody>
      </p:sp>
      <p:sp>
        <p:nvSpPr>
          <p:cNvPr id="1028119" name="Text Box 23"/>
          <p:cNvSpPr txBox="1">
            <a:spLocks noChangeArrowheads="1"/>
          </p:cNvSpPr>
          <p:nvPr/>
        </p:nvSpPr>
        <p:spPr bwMode="auto">
          <a:xfrm>
            <a:off x="3003550" y="2667000"/>
            <a:ext cx="6064250" cy="313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E[C]=0.9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E[T]=0.25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E[(T-E[T])2]=1/4 * 9/16 +3/4 * 1/16= 3/16=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E[(C-E[C])2]=9/10 * 1/100 +1/10 * 1/100 = 9/100=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(C)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E[(T-E[T])(C-E[C])]=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     2/10 * 3/4 * 1/10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7/10 * 1/4 * 1/10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5/100 * 3/4 * 9/10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 +  5/100 * 1/4 * 9/10    = 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60/4000 – 70/4000 – 135/4000 + 45/4000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–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1/40 =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(C,T)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(C,T)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1/40 * 4/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sqrt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(3) * 10/3  -1/(3*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sqrt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(3)) 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0.2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04800" y="711672"/>
            <a:ext cx="723230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Example for strong, but misleading association rule: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tea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coffee with confidence 80% and support 20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But support of coffee alone is 90, and of tea alone it is 25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 tea and coffee have negative correlation!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04800" y="2129135"/>
            <a:ext cx="7231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Consider contingency table (assume n=100 transactions):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32933" y="2590800"/>
            <a:ext cx="2562667" cy="2061865"/>
            <a:chOff x="332933" y="2590800"/>
            <a:chExt cx="2562667" cy="2061865"/>
          </a:xfrm>
        </p:grpSpPr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409134" y="31242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1094934" y="25908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1704534" y="2590800"/>
              <a:ext cx="587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332934" y="3657600"/>
              <a:ext cx="604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10949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7807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3903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390334" y="36576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17807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10949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10949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17807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32933" y="2743199"/>
              <a:ext cx="2562667" cy="1909466"/>
              <a:chOff x="457199" y="2743199"/>
              <a:chExt cx="2562667" cy="1909466"/>
            </a:xfrm>
          </p:grpSpPr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>
                <a:off x="1066800" y="2743199"/>
                <a:ext cx="0" cy="19094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2" name="Group 28"/>
              <p:cNvGrpSpPr/>
              <p:nvPr/>
            </p:nvGrpSpPr>
            <p:grpSpPr>
              <a:xfrm>
                <a:off x="457199" y="2743199"/>
                <a:ext cx="2562667" cy="1909466"/>
                <a:chOff x="457199" y="2743199"/>
                <a:chExt cx="2562667" cy="1909466"/>
              </a:xfrm>
            </p:grpSpPr>
            <p:sp>
              <p:nvSpPr>
                <p:cNvPr id="53" name="Line 5"/>
                <p:cNvSpPr>
                  <a:spLocks noChangeShapeType="1"/>
                </p:cNvSpPr>
                <p:nvPr/>
              </p:nvSpPr>
              <p:spPr bwMode="auto">
                <a:xfrm>
                  <a:off x="457199" y="31242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>
                  <a:off x="457200" y="3657600"/>
                  <a:ext cx="25626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Line 8"/>
                <p:cNvSpPr>
                  <a:spLocks noChangeShapeType="1"/>
                </p:cNvSpPr>
                <p:nvPr/>
              </p:nvSpPr>
              <p:spPr bwMode="auto">
                <a:xfrm>
                  <a:off x="457199" y="41910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Line 9"/>
                <p:cNvSpPr>
                  <a:spLocks noChangeShapeType="1"/>
                </p:cNvSpPr>
                <p:nvPr/>
              </p:nvSpPr>
              <p:spPr bwMode="auto">
                <a:xfrm>
                  <a:off x="2514600" y="2743200"/>
                  <a:ext cx="0" cy="19094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752599" y="2743199"/>
                  <a:ext cx="0" cy="19094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325469" y="41865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Item Set Algorithm</a:t>
            </a:r>
            <a:endParaRPr lang="en-US" dirty="0"/>
          </a:p>
        </p:txBody>
      </p:sp>
      <p:sp>
        <p:nvSpPr>
          <p:cNvPr id="1029122" name="Rectangle 2"/>
          <p:cNvSpPr>
            <a:spLocks noChangeArrowheads="1"/>
          </p:cNvSpPr>
          <p:nvPr/>
        </p:nvSpPr>
        <p:spPr bwMode="auto">
          <a:xfrm>
            <a:off x="0" y="4916565"/>
            <a:ext cx="9144000" cy="936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123" name="Rectangle 3"/>
          <p:cNvSpPr>
            <a:spLocks noChangeArrowheads="1"/>
          </p:cNvSpPr>
          <p:nvPr/>
        </p:nvSpPr>
        <p:spPr bwMode="auto">
          <a:xfrm>
            <a:off x="0" y="3135390"/>
            <a:ext cx="9144000" cy="1511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0" y="671590"/>
            <a:ext cx="9148658" cy="58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corrset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(D, min-support, support-fraction, significance-level):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each x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I compute count O(x);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initialize candidates := ; significant := ; 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each item pair x, y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I with O(x) &gt; min-support and O(y) &gt; min-support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add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x,y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to candidates};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while (candidates   )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notsignificant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;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for each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 candidates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construct contingency table T;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if (percentage of cells in T with count &gt; min-support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is at least support-fraction) {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otherwise too few data for chi-square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if  (chi-square value for T  significance-level)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{add X to significant} else {add X to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notsignificant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} };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if/for</a:t>
            </a:r>
          </a:p>
          <a:p>
            <a:pPr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candidates :=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with cardinality k such that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every subset of cardinality k-1 is in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notsignificant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only interested in correlated </a:t>
            </a:r>
            <a:r>
              <a:rPr lang="en-US" sz="2200" b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itemsets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of min. cardinality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};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//while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return significant;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2" grpId="0" animBg="1"/>
      <p:bldP spid="1029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Contingency Tables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199" y="2743199"/>
            <a:ext cx="2562667" cy="1909466"/>
            <a:chOff x="457199" y="2743199"/>
            <a:chExt cx="2562667" cy="190946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66800" y="2743199"/>
              <a:ext cx="0" cy="1909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7199" y="2743199"/>
              <a:ext cx="2562667" cy="1909466"/>
              <a:chOff x="457199" y="2743199"/>
              <a:chExt cx="2562667" cy="1909466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457199" y="31242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457200" y="3657600"/>
                <a:ext cx="25626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57199" y="41910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2514600" y="2743200"/>
                <a:ext cx="0" cy="190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H="1">
                <a:off x="1752599" y="2743199"/>
                <a:ext cx="0" cy="1909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3400" y="3124200"/>
            <a:ext cx="544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19200" y="2590800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28800" y="2590800"/>
            <a:ext cx="60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57200" y="3657600"/>
            <a:ext cx="627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A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9200" y="3124200"/>
            <a:ext cx="48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905000" y="312420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14600" y="31242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1+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514600" y="36576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0+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905000" y="365760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219200" y="365760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2192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9050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+0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1524000"/>
            <a:ext cx="3585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 form: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(for pair of variables A, 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514600" y="41910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866" y="2575952"/>
            <a:ext cx="4213334" cy="31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125707" y="1900535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 for binary cont. tables: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86181"/>
            <a:ext cx="7772400" cy="50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6629400" y="5179348"/>
            <a:ext cx="2514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19535"/>
            <a:ext cx="214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Lattice of items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VII.2 </a:t>
            </a:r>
            <a:r>
              <a:rPr lang="en-US" sz="4000" dirty="0" err="1" smtClean="0"/>
              <a:t>Apriori</a:t>
            </a:r>
            <a:r>
              <a:rPr lang="en-US" sz="4000" dirty="0" smtClean="0"/>
              <a:t> Algorithm </a:t>
            </a:r>
            <a:br>
              <a:rPr lang="en-US" sz="4000" dirty="0" smtClean="0"/>
            </a:br>
            <a:r>
              <a:rPr lang="en-US" sz="4000" dirty="0" smtClean="0"/>
              <a:t>         </a:t>
            </a:r>
            <a:r>
              <a:rPr lang="en-US" sz="3600" dirty="0" smtClean="0"/>
              <a:t>for Mining Frequent </a:t>
            </a:r>
            <a:r>
              <a:rPr lang="en-US" sz="3600" dirty="0" err="1" smtClean="0"/>
              <a:t>Itemsets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Measures for </a:t>
            </a:r>
            <a:r>
              <a:rPr lang="en-US" dirty="0" err="1" smtClean="0"/>
              <a:t>Itemset</a:t>
            </a:r>
            <a:r>
              <a:rPr lang="en-US" dirty="0" smtClean="0"/>
              <a:t> {A,B}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527658" cy="541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Asymmetric Measures For Rule A</a:t>
            </a:r>
            <a:r>
              <a:rPr lang="en-US" dirty="0" smtClean="0">
                <a:sym typeface="Symbol" pitchFamily="18" charset="2"/>
              </a:rPr>
              <a:t>  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90" y="1219199"/>
            <a:ext cx="8570210" cy="47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of Measures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1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4114800"/>
            <a:ext cx="4952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685800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Ranking of tables according to symmetric measures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45468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Ranking of tables according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to asymmetric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562600" y="1447800"/>
            <a:ext cx="762000" cy="4724400"/>
          </a:xfrm>
          <a:prstGeom prst="rightBrace">
            <a:avLst>
              <a:gd name="adj1" fmla="val 5518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600" y="23622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Rankings may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vary substantially!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Many measures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provide conflicting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information about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quality of a pattern.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Want to define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generic properties of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measures.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Measures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914400"/>
            <a:ext cx="7946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(Inversion Property):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objective measure M is invariant under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inversion operation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its value remains the same when exchanging the frequency counts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590800"/>
            <a:ext cx="80666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(Null Addition Property):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objective measure M is invariant under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null addition operation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it is not affected by increasing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while all other frequency counts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stay the same.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60460"/>
            <a:ext cx="78207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(Scaling Invariance Property):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objective measure M is invariant under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row/column scaling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operation if M(T) = M(T’), where T is a contingency table with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frequency counts [f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], T’ is a contingency table with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frequency counts [k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], and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positive constants.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Example: Confidence and the Inversion Property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997327"/>
            <a:ext cx="44759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confidence(A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B) := P[B|A]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= 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</a:p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	         f</a:t>
            </a:r>
            <a:r>
              <a:rPr lang="en-US" sz="2400" baseline="-25000" dirty="0" smtClean="0">
                <a:latin typeface="Times New Roman"/>
                <a:cs typeface="Times New Roman"/>
                <a:sym typeface="Symbol" pitchFamily="18" charset="2"/>
              </a:rPr>
              <a:t>00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 / f</a:t>
            </a:r>
            <a:r>
              <a:rPr lang="en-US" sz="2400" baseline="-25000" dirty="0" smtClean="0">
                <a:latin typeface="Times New Roman"/>
                <a:cs typeface="Times New Roman"/>
                <a:sym typeface="Symbol" pitchFamily="18" charset="2"/>
              </a:rPr>
              <a:t>00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 + f</a:t>
            </a:r>
            <a:r>
              <a:rPr lang="en-US" sz="2400" baseline="-25000" dirty="0" smtClean="0">
                <a:latin typeface="Times New Roman"/>
                <a:cs typeface="Times New Roman"/>
                <a:sym typeface="Symbol" pitchFamily="18" charset="2"/>
              </a:rPr>
              <a:t>10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 =  f</a:t>
            </a:r>
            <a:r>
              <a:rPr lang="en-US" sz="2400" baseline="-25000" dirty="0" smtClean="0">
                <a:latin typeface="Times New Roman"/>
                <a:cs typeface="Times New Roman"/>
                <a:sym typeface="Symbol" pitchFamily="18" charset="2"/>
              </a:rPr>
              <a:t>00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/f</a:t>
            </a:r>
            <a:r>
              <a:rPr lang="en-US" sz="2400" baseline="-25000" dirty="0" smtClean="0">
                <a:latin typeface="Times New Roman"/>
                <a:cs typeface="Times New Roman"/>
                <a:sym typeface="Symbol" pitchFamily="18" charset="2"/>
              </a:rPr>
              <a:t>+0</a:t>
            </a:r>
          </a:p>
          <a:p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			  (Inversion)</a:t>
            </a:r>
          </a:p>
          <a:p>
            <a:endParaRPr lang="en-US" sz="2400" dirty="0" smtClean="0">
              <a:latin typeface="Times New Roman"/>
              <a:cs typeface="Times New Roman"/>
              <a:sym typeface="Symbol" pitchFamily="18" charset="2"/>
            </a:endParaRPr>
          </a:p>
          <a:p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  </a:t>
            </a:r>
          </a:p>
          <a:p>
            <a:endParaRPr lang="en-US" sz="2400" dirty="0" smtClean="0">
              <a:latin typeface="Times New Roman"/>
              <a:cs typeface="Times New Roman"/>
              <a:sym typeface="Symbol" pitchFamily="18" charset="2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198" y="1671934"/>
            <a:ext cx="2562667" cy="1909466"/>
            <a:chOff x="457199" y="2743199"/>
            <a:chExt cx="2562667" cy="1909466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066800" y="2743199"/>
              <a:ext cx="0" cy="1909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457199" y="2743199"/>
              <a:ext cx="2562667" cy="1909466"/>
              <a:chOff x="457199" y="2743199"/>
              <a:chExt cx="2562667" cy="1909466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457199" y="31242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457200" y="3657600"/>
                <a:ext cx="25626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457199" y="41910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514600" y="2743200"/>
                <a:ext cx="0" cy="190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1752599" y="2743199"/>
                <a:ext cx="0" cy="1909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33399" y="2052935"/>
            <a:ext cx="544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199" y="1519535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28799" y="1519535"/>
            <a:ext cx="60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7199" y="2586335"/>
            <a:ext cx="627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A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219199" y="2052935"/>
            <a:ext cx="48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04999" y="20529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514599" y="20529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1+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14599" y="25863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0+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904999" y="25863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219199" y="25863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219199" y="31197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904999" y="31197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+0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4599" y="3119735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8055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Counter example: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4338935"/>
            <a:ext cx="2562667" cy="2061865"/>
            <a:chOff x="332933" y="2590800"/>
            <a:chExt cx="2562667" cy="2061865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409134" y="31242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094934" y="25908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1704534" y="2590800"/>
              <a:ext cx="587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32934" y="3657600"/>
              <a:ext cx="604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</a:t>
              </a:r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10949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7807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2390334" y="31242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2390334" y="36576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17807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1094934" y="3657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0949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780734" y="41910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Group 26"/>
            <p:cNvGrpSpPr/>
            <p:nvPr/>
          </p:nvGrpSpPr>
          <p:grpSpPr>
            <a:xfrm>
              <a:off x="332933" y="2743199"/>
              <a:ext cx="2562667" cy="1909466"/>
              <a:chOff x="457199" y="2743199"/>
              <a:chExt cx="2562667" cy="1909466"/>
            </a:xfrm>
          </p:grpSpPr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>
                <a:off x="1066800" y="2743199"/>
                <a:ext cx="0" cy="19094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4" name="Group 28"/>
              <p:cNvGrpSpPr/>
              <p:nvPr/>
            </p:nvGrpSpPr>
            <p:grpSpPr>
              <a:xfrm>
                <a:off x="457199" y="2743199"/>
                <a:ext cx="2562667" cy="1909466"/>
                <a:chOff x="457199" y="2743199"/>
                <a:chExt cx="2562667" cy="1909466"/>
              </a:xfrm>
            </p:grpSpPr>
            <p:sp>
              <p:nvSpPr>
                <p:cNvPr id="45" name="Line 5"/>
                <p:cNvSpPr>
                  <a:spLocks noChangeShapeType="1"/>
                </p:cNvSpPr>
                <p:nvPr/>
              </p:nvSpPr>
              <p:spPr bwMode="auto">
                <a:xfrm>
                  <a:off x="457199" y="31242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Line 7"/>
                <p:cNvSpPr>
                  <a:spLocks noChangeShapeType="1"/>
                </p:cNvSpPr>
                <p:nvPr/>
              </p:nvSpPr>
              <p:spPr bwMode="auto">
                <a:xfrm>
                  <a:off x="457200" y="3657600"/>
                  <a:ext cx="25626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Line 8"/>
                <p:cNvSpPr>
                  <a:spLocks noChangeShapeType="1"/>
                </p:cNvSpPr>
                <p:nvPr/>
              </p:nvSpPr>
              <p:spPr bwMode="auto">
                <a:xfrm>
                  <a:off x="457199" y="4191000"/>
                  <a:ext cx="25626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Line 9"/>
                <p:cNvSpPr>
                  <a:spLocks noChangeShapeType="1"/>
                </p:cNvSpPr>
                <p:nvPr/>
              </p:nvSpPr>
              <p:spPr bwMode="auto">
                <a:xfrm>
                  <a:off x="2514600" y="2743200"/>
                  <a:ext cx="0" cy="19094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752599" y="2743199"/>
                  <a:ext cx="0" cy="19094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50" name="TextBox 49"/>
          <p:cNvSpPr txBox="1"/>
          <p:nvPr/>
        </p:nvSpPr>
        <p:spPr>
          <a:xfrm>
            <a:off x="343013" y="986135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Recall the general form: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8600" y="3810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confidence(T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C)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=  20/25 = 0.8    </a:t>
            </a:r>
            <a:r>
              <a:rPr lang="en-US" sz="2400" b="1" dirty="0" smtClean="0">
                <a:latin typeface="Times New Roman"/>
                <a:cs typeface="Times New Roman"/>
                <a:sym typeface="Symbol" pitchFamily="18" charset="2"/>
              </a:rPr>
              <a:t>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5/90 = 0.055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00" y="23622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  <a:sym typeface="Symbol" pitchFamily="18" charset="2"/>
              </a:rPr>
              <a:t>≠</a:t>
            </a:r>
            <a:endParaRPr lang="en-US" sz="2400" b="1" dirty="0"/>
          </a:p>
        </p:txBody>
      </p:sp>
      <p:sp>
        <p:nvSpPr>
          <p:cNvPr id="53" name="Oval 52"/>
          <p:cNvSpPr/>
          <p:nvPr/>
        </p:nvSpPr>
        <p:spPr bwMode="auto">
          <a:xfrm>
            <a:off x="5133418" y="2429887"/>
            <a:ext cx="429182" cy="389513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Curved Connector 54"/>
          <p:cNvCxnSpPr>
            <a:endCxn id="51" idx="1"/>
          </p:cNvCxnSpPr>
          <p:nvPr/>
        </p:nvCxnSpPr>
        <p:spPr>
          <a:xfrm rot="5400000">
            <a:off x="3205119" y="3043283"/>
            <a:ext cx="2200364" cy="533401"/>
          </a:xfrm>
          <a:prstGeom prst="curvedConnector4">
            <a:avLst>
              <a:gd name="adj1" fmla="val 36362"/>
              <a:gd name="adj2" fmla="val 142857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4"/>
          <p:cNvCxnSpPr/>
          <p:nvPr/>
        </p:nvCxnSpPr>
        <p:spPr>
          <a:xfrm rot="5400000">
            <a:off x="7279333" y="3693470"/>
            <a:ext cx="1290937" cy="30479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2477869" y="59436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  <p:bldP spid="52" grpId="0"/>
      <p:bldP spid="53" grpId="0" animBg="1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Simpson’s Paradox (I)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2401" y="2129134"/>
            <a:ext cx="2562667" cy="1909466"/>
            <a:chOff x="457199" y="2743199"/>
            <a:chExt cx="2562667" cy="190946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66800" y="2743199"/>
              <a:ext cx="0" cy="1909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457199" y="2743199"/>
              <a:ext cx="2562667" cy="1909466"/>
              <a:chOff x="457199" y="2743199"/>
              <a:chExt cx="2562667" cy="1909466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57199" y="31242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457200" y="3657600"/>
                <a:ext cx="25626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457199" y="4191000"/>
                <a:ext cx="2562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514600" y="2743200"/>
                <a:ext cx="0" cy="190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1752599" y="2743199"/>
                <a:ext cx="0" cy="1909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0469" y="2510135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106269" y="19767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15869" y="1976735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E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44269" y="3043535"/>
            <a:ext cx="627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H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47226" y="25101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99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909226" y="25101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01669" y="25101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1669" y="30435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868269" y="30435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147226" y="30435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993338" y="35769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153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715869" y="35769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147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01669" y="357693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211" y="990600"/>
            <a:ext cx="772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the following correlation between people buying an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HTDV (H) and an exercise machine (E):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398" y="4274403"/>
            <a:ext cx="85676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confidence(H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    = 99/180 = 0.55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confidence(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= 54/120 = 0.45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Customers who buy an HDTV are more likely to buy an exercise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than those who do not buy an HDTV.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52400" y="4649450"/>
            <a:ext cx="8763000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Simpson’s Paradox (II)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1211" y="838200"/>
            <a:ext cx="7532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Consider stratified data by including additional variables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(data split two groups: college students and working employees):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4862" y="2216765"/>
            <a:ext cx="470673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confidence(H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   = 1/10 = 0.10    =: a/b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confidence(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= 4/34 = 0.12    =: c/d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confidence(H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  = 98/170 = 0.57 =: p/q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confidence(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E) = 50/86  = 0.58  =: r/s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6200" y="1778913"/>
            <a:ext cx="4303230" cy="2640687"/>
            <a:chOff x="76200" y="1855113"/>
            <a:chExt cx="4303230" cy="2640687"/>
          </a:xfrm>
        </p:grpSpPr>
        <p:grpSp>
          <p:nvGrpSpPr>
            <p:cNvPr id="6" name="Group 5"/>
            <p:cNvGrpSpPr/>
            <p:nvPr/>
          </p:nvGrpSpPr>
          <p:grpSpPr>
            <a:xfrm>
              <a:off x="304801" y="1904998"/>
              <a:ext cx="3849468" cy="2590802"/>
              <a:chOff x="-829601" y="2743199"/>
              <a:chExt cx="3849468" cy="2590802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H="1">
                <a:off x="1066800" y="2743199"/>
                <a:ext cx="0" cy="2590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28"/>
              <p:cNvGrpSpPr/>
              <p:nvPr/>
            </p:nvGrpSpPr>
            <p:grpSpPr>
              <a:xfrm>
                <a:off x="-829601" y="2743199"/>
                <a:ext cx="3849468" cy="2590802"/>
                <a:chOff x="-829601" y="2743199"/>
                <a:chExt cx="3849468" cy="2590802"/>
              </a:xfrm>
            </p:grpSpPr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-829601" y="3124200"/>
                  <a:ext cx="38494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>
                  <a:off x="465796" y="3657600"/>
                  <a:ext cx="25540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-829601" y="4191000"/>
                  <a:ext cx="38494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>
                  <a:off x="2514600" y="2743199"/>
                  <a:ext cx="0" cy="25908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752599" y="2743199"/>
                  <a:ext cx="0" cy="25908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639669" y="2285999"/>
              <a:ext cx="5293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H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286000" y="1855113"/>
              <a:ext cx="357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95600" y="1855113"/>
              <a:ext cx="5581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E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563469" y="2819399"/>
              <a:ext cx="5886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H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557046" y="2285999"/>
              <a:ext cx="3257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242846" y="2285999"/>
              <a:ext cx="3257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733800" y="2285999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733800" y="2819399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87469" y="2819399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557046" y="2819399"/>
              <a:ext cx="3257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1600199" y="1904999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639669" y="3424534"/>
              <a:ext cx="5293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H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1563469" y="3957934"/>
              <a:ext cx="5886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H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366426" y="3424534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98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128426" y="3424534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72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3620869" y="3424534"/>
              <a:ext cx="60785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170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747356" y="3957934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86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087469" y="3957934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2366426" y="3957934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2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600199" y="3886199"/>
              <a:ext cx="25540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304800" y="4495799"/>
              <a:ext cx="3849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3618131" y="1855113"/>
              <a:ext cx="7612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Total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202060" y="2285999"/>
              <a:ext cx="12971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Students</a:t>
              </a:r>
            </a:p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(44)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6200" y="3352799"/>
              <a:ext cx="143821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Employees</a:t>
              </a:r>
            </a:p>
            <a:p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        (256)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7470" y="4648200"/>
            <a:ext cx="80121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 and E are positively correlated in the combined data but negatively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correlated in each of the strata!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When pooled together, the confidences of 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E and H  E are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a+p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b+q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and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c+r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d+s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), respectively.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Simpson’s paradox occurs when: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a+p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b+q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&gt;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c+r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d+s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8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Section VII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211" y="990600"/>
            <a:ext cx="879038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Mining frequent itemset and association rules is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versatile tool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many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(e-commerce, user recommendations, etc.).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of the most basic building blocks in data mining for identifying interesting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correlations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among items/objects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based on co-occurrence statistics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Complexity issues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mostly due to the huge amount of possible combinations of candidate itemsets (and rules), also expensive when amount of transactions is huge and needs to be read from disk.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Apriori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builds on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anti-monotonicity property of support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whereas confidence does not generally have this property (however pruning is possible to some extent within a given itemset).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measures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considered in the literature, each with different properties.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Additional Literature: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M. 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Zaki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Hsiao: CHARM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An efficient algorithm for closed itemset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mining. SIAM’02.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Naïve Algorithm For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Generate all possible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(lattice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Start with 1-itemsets, 2-itemsets, ..., d-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Compute the frequency of each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the data: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Count in how many transactions each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occurs.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If the support of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above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minsupp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 it as a frequent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Runtime: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Match every candidate against each transaction.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 candidates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N=|D| transactions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complexity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is: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O(N M)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this is very expensive since M =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|I|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Speeding Up the Naïve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Reduce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 of candidates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(M):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Complete search: M=2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|I|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Use pruning techniques to reduce 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Reduce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 of transactions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(N):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Reduce size of N as the size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increases.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Use vertical-partitioning of the data to apply the mining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algorithms.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Reduce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 of comparisons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(N*M)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Use efficient data structures to store the candidates or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transactions.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No need to match every candidate against every transaction.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the Number of Candidates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principle (main observation):</a:t>
            </a:r>
          </a:p>
          <a:p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If an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frequent, then all of its subsets must 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also be frequent.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monotonicity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property (of support):</a:t>
            </a: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support of an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never exceeds the support 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of any of its subsets.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Apriori Algorithm: Idea and Outline</a:t>
            </a:r>
            <a:endParaRPr lang="en-US"/>
          </a:p>
        </p:txBody>
      </p:sp>
      <p:sp>
        <p:nvSpPr>
          <p:cNvPr id="1022980" name="Text Box 4"/>
          <p:cNvSpPr txBox="1">
            <a:spLocks noChangeArrowheads="1"/>
          </p:cNvSpPr>
          <p:nvPr/>
        </p:nvSpPr>
        <p:spPr bwMode="auto">
          <a:xfrm>
            <a:off x="228600" y="1077147"/>
            <a:ext cx="8372035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Proceed in phases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=1, 2, ..., each making a single pass over D,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generate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item set X with |X|=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phase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Use phase i-1 results to limit work in phase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monotonicity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property (downward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closedness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-item-set X to be frequent,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each subset X’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X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|X’|=i-1 must be frequent, too;</a:t>
            </a:r>
          </a:p>
        </p:txBody>
      </p:sp>
      <p:sp>
        <p:nvSpPr>
          <p:cNvPr id="1022981" name="Text Box 5"/>
          <p:cNvSpPr txBox="1">
            <a:spLocks noChangeArrowheads="1"/>
          </p:cNvSpPr>
          <p:nvPr/>
        </p:nvSpPr>
        <p:spPr bwMode="auto">
          <a:xfrm>
            <a:off x="152401" y="5105400"/>
            <a:ext cx="88392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Worst-case time complexity still is exponential in |I| and linear in |D|*|I|, but usual behavior is linear in N=|D|.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(detailed average-case analysis is strongly data dependent, thus difficult)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Apriori Algorithm: Pseudocode</a:t>
            </a:r>
            <a:endParaRPr lang="en-US"/>
          </a:p>
        </p:txBody>
      </p:sp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76200" y="3657600"/>
            <a:ext cx="8977251" cy="2808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3" name="Rectangle 3"/>
          <p:cNvSpPr>
            <a:spLocks noChangeArrowheads="1"/>
          </p:cNvSpPr>
          <p:nvPr/>
        </p:nvSpPr>
        <p:spPr bwMode="auto">
          <a:xfrm>
            <a:off x="76199" y="692150"/>
            <a:ext cx="6898157" cy="28082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6745757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(D, min-support):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= frequent 1-itemsets(D);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(k=2;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; k++)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apriori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-gen (L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min-support);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for each t  D {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linear scan of D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subsets of t that are in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for each candidate c 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{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c.count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++} };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//end for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{c 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c.count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min-support} }; </a:t>
            </a:r>
            <a:r>
              <a:rPr lang="en-US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//end for</a:t>
            </a:r>
            <a:endParaRPr lang="en-US" sz="22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return L = 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returns all frequent item sets</a:t>
            </a:r>
            <a:endParaRPr lang="en-US" sz="2200" b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251900" y="3657600"/>
            <a:ext cx="8877751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-gen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min-support): 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:</a:t>
            </a:r>
            <a:endParaRPr lang="en-US" sz="2200" b="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each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for each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itemset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if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have k-2 items in common and differ in 1 item {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// join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    x =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    if there is a subset 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x with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{disregard x}    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</a:t>
            </a:r>
            <a:r>
              <a:rPr lang="en-US" sz="2200" b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infreq</a:t>
            </a:r>
            <a:r>
              <a:rPr lang="en-US" sz="2200" b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subset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else {add x to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} };</a:t>
            </a:r>
          </a:p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return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2" grpId="0" animBg="1"/>
      <p:bldP spid="10240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Illustration For Pruning Infrequent </a:t>
            </a:r>
            <a:r>
              <a:rPr lang="en-US" sz="3600" dirty="0" err="1" smtClean="0"/>
              <a:t>Itemsets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99276"/>
            <a:ext cx="8534400" cy="55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943600" y="1676400"/>
            <a:ext cx="609600" cy="457200"/>
            <a:chOff x="5943600" y="1676400"/>
            <a:chExt cx="609600" cy="457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 bwMode="auto">
          <a:xfrm>
            <a:off x="341478" y="2564824"/>
            <a:ext cx="4421560" cy="3891817"/>
          </a:xfrm>
          <a:custGeom>
            <a:avLst/>
            <a:gdLst>
              <a:gd name="connsiteX0" fmla="*/ 182033 w 4421560"/>
              <a:gd name="connsiteY0" fmla="*/ 3872 h 3891817"/>
              <a:gd name="connsiteX1" fmla="*/ 356537 w 4421560"/>
              <a:gd name="connsiteY1" fmla="*/ 10852 h 3891817"/>
              <a:gd name="connsiteX2" fmla="*/ 440299 w 4421560"/>
              <a:gd name="connsiteY2" fmla="*/ 24813 h 3891817"/>
              <a:gd name="connsiteX3" fmla="*/ 510101 w 4421560"/>
              <a:gd name="connsiteY3" fmla="*/ 59713 h 3891817"/>
              <a:gd name="connsiteX4" fmla="*/ 538021 w 4421560"/>
              <a:gd name="connsiteY4" fmla="*/ 73674 h 3891817"/>
              <a:gd name="connsiteX5" fmla="*/ 600843 w 4421560"/>
              <a:gd name="connsiteY5" fmla="*/ 87634 h 3891817"/>
              <a:gd name="connsiteX6" fmla="*/ 663664 w 4421560"/>
              <a:gd name="connsiteY6" fmla="*/ 108574 h 3891817"/>
              <a:gd name="connsiteX7" fmla="*/ 782327 w 4421560"/>
              <a:gd name="connsiteY7" fmla="*/ 143475 h 3891817"/>
              <a:gd name="connsiteX8" fmla="*/ 810247 w 4421560"/>
              <a:gd name="connsiteY8" fmla="*/ 157436 h 3891817"/>
              <a:gd name="connsiteX9" fmla="*/ 838168 w 4421560"/>
              <a:gd name="connsiteY9" fmla="*/ 178376 h 3891817"/>
              <a:gd name="connsiteX10" fmla="*/ 880049 w 4421560"/>
              <a:gd name="connsiteY10" fmla="*/ 192336 h 3891817"/>
              <a:gd name="connsiteX11" fmla="*/ 907969 w 4421560"/>
              <a:gd name="connsiteY11" fmla="*/ 206297 h 3891817"/>
              <a:gd name="connsiteX12" fmla="*/ 921930 w 4421560"/>
              <a:gd name="connsiteY12" fmla="*/ 227237 h 3891817"/>
              <a:gd name="connsiteX13" fmla="*/ 928910 w 4421560"/>
              <a:gd name="connsiteY13" fmla="*/ 255158 h 3891817"/>
              <a:gd name="connsiteX14" fmla="*/ 942870 w 4421560"/>
              <a:gd name="connsiteY14" fmla="*/ 464562 h 3891817"/>
              <a:gd name="connsiteX15" fmla="*/ 949850 w 4421560"/>
              <a:gd name="connsiteY15" fmla="*/ 485503 h 3891817"/>
              <a:gd name="connsiteX16" fmla="*/ 956830 w 4421560"/>
              <a:gd name="connsiteY16" fmla="*/ 513423 h 3891817"/>
              <a:gd name="connsiteX17" fmla="*/ 998711 w 4421560"/>
              <a:gd name="connsiteY17" fmla="*/ 555304 h 3891817"/>
              <a:gd name="connsiteX18" fmla="*/ 1033612 w 4421560"/>
              <a:gd name="connsiteY18" fmla="*/ 597185 h 3891817"/>
              <a:gd name="connsiteX19" fmla="*/ 1047572 w 4421560"/>
              <a:gd name="connsiteY19" fmla="*/ 660007 h 3891817"/>
              <a:gd name="connsiteX20" fmla="*/ 1061533 w 4421560"/>
              <a:gd name="connsiteY20" fmla="*/ 680947 h 3891817"/>
              <a:gd name="connsiteX21" fmla="*/ 1075493 w 4421560"/>
              <a:gd name="connsiteY21" fmla="*/ 764709 h 3891817"/>
              <a:gd name="connsiteX22" fmla="*/ 1082473 w 4421560"/>
              <a:gd name="connsiteY22" fmla="*/ 799610 h 3891817"/>
              <a:gd name="connsiteX23" fmla="*/ 1096433 w 4421560"/>
              <a:gd name="connsiteY23" fmla="*/ 876391 h 3891817"/>
              <a:gd name="connsiteX24" fmla="*/ 1117374 w 4421560"/>
              <a:gd name="connsiteY24" fmla="*/ 897332 h 3891817"/>
              <a:gd name="connsiteX25" fmla="*/ 1138314 w 4421560"/>
              <a:gd name="connsiteY25" fmla="*/ 925252 h 3891817"/>
              <a:gd name="connsiteX26" fmla="*/ 1180195 w 4421560"/>
              <a:gd name="connsiteY26" fmla="*/ 967133 h 3891817"/>
              <a:gd name="connsiteX27" fmla="*/ 1194156 w 4421560"/>
              <a:gd name="connsiteY27" fmla="*/ 981094 h 3891817"/>
              <a:gd name="connsiteX28" fmla="*/ 1215096 w 4421560"/>
              <a:gd name="connsiteY28" fmla="*/ 995054 h 3891817"/>
              <a:gd name="connsiteX29" fmla="*/ 1249997 w 4421560"/>
              <a:gd name="connsiteY29" fmla="*/ 1036935 h 3891817"/>
              <a:gd name="connsiteX30" fmla="*/ 1291878 w 4421560"/>
              <a:gd name="connsiteY30" fmla="*/ 1085796 h 3891817"/>
              <a:gd name="connsiteX31" fmla="*/ 1333759 w 4421560"/>
              <a:gd name="connsiteY31" fmla="*/ 1113716 h 3891817"/>
              <a:gd name="connsiteX32" fmla="*/ 1340739 w 4421560"/>
              <a:gd name="connsiteY32" fmla="*/ 1134657 h 3891817"/>
              <a:gd name="connsiteX33" fmla="*/ 1361679 w 4421560"/>
              <a:gd name="connsiteY33" fmla="*/ 1141637 h 3891817"/>
              <a:gd name="connsiteX34" fmla="*/ 1375640 w 4421560"/>
              <a:gd name="connsiteY34" fmla="*/ 1155597 h 3891817"/>
              <a:gd name="connsiteX35" fmla="*/ 1431481 w 4421560"/>
              <a:gd name="connsiteY35" fmla="*/ 1190498 h 3891817"/>
              <a:gd name="connsiteX36" fmla="*/ 1452421 w 4421560"/>
              <a:gd name="connsiteY36" fmla="*/ 1197478 h 3891817"/>
              <a:gd name="connsiteX37" fmla="*/ 1515243 w 4421560"/>
              <a:gd name="connsiteY37" fmla="*/ 1232379 h 3891817"/>
              <a:gd name="connsiteX38" fmla="*/ 1543163 w 4421560"/>
              <a:gd name="connsiteY38" fmla="*/ 1295200 h 3891817"/>
              <a:gd name="connsiteX39" fmla="*/ 1571084 w 4421560"/>
              <a:gd name="connsiteY39" fmla="*/ 1358022 h 3891817"/>
              <a:gd name="connsiteX40" fmla="*/ 1612965 w 4421560"/>
              <a:gd name="connsiteY40" fmla="*/ 1365002 h 3891817"/>
              <a:gd name="connsiteX41" fmla="*/ 1675786 w 4421560"/>
              <a:gd name="connsiteY41" fmla="*/ 1371982 h 3891817"/>
              <a:gd name="connsiteX42" fmla="*/ 2359841 w 4421560"/>
              <a:gd name="connsiteY42" fmla="*/ 1378962 h 3891817"/>
              <a:gd name="connsiteX43" fmla="*/ 2373801 w 4421560"/>
              <a:gd name="connsiteY43" fmla="*/ 1420843 h 3891817"/>
              <a:gd name="connsiteX44" fmla="*/ 2387762 w 4421560"/>
              <a:gd name="connsiteY44" fmla="*/ 1630248 h 3891817"/>
              <a:gd name="connsiteX45" fmla="*/ 2401722 w 4421560"/>
              <a:gd name="connsiteY45" fmla="*/ 1693069 h 3891817"/>
              <a:gd name="connsiteX46" fmla="*/ 2422662 w 4421560"/>
              <a:gd name="connsiteY46" fmla="*/ 1720990 h 3891817"/>
              <a:gd name="connsiteX47" fmla="*/ 2429643 w 4421560"/>
              <a:gd name="connsiteY47" fmla="*/ 1748910 h 3891817"/>
              <a:gd name="connsiteX48" fmla="*/ 2450583 w 4421560"/>
              <a:gd name="connsiteY48" fmla="*/ 1776831 h 3891817"/>
              <a:gd name="connsiteX49" fmla="*/ 2499444 w 4421560"/>
              <a:gd name="connsiteY49" fmla="*/ 1825692 h 3891817"/>
              <a:gd name="connsiteX50" fmla="*/ 2520385 w 4421560"/>
              <a:gd name="connsiteY50" fmla="*/ 1846632 h 3891817"/>
              <a:gd name="connsiteX51" fmla="*/ 2534345 w 4421560"/>
              <a:gd name="connsiteY51" fmla="*/ 1860593 h 3891817"/>
              <a:gd name="connsiteX52" fmla="*/ 2569246 w 4421560"/>
              <a:gd name="connsiteY52" fmla="*/ 1888513 h 3891817"/>
              <a:gd name="connsiteX53" fmla="*/ 2590186 w 4421560"/>
              <a:gd name="connsiteY53" fmla="*/ 1916434 h 3891817"/>
              <a:gd name="connsiteX54" fmla="*/ 2639047 w 4421560"/>
              <a:gd name="connsiteY54" fmla="*/ 1951335 h 3891817"/>
              <a:gd name="connsiteX55" fmla="*/ 2666968 w 4421560"/>
              <a:gd name="connsiteY55" fmla="*/ 1958315 h 3891817"/>
              <a:gd name="connsiteX56" fmla="*/ 2701869 w 4421560"/>
              <a:gd name="connsiteY56" fmla="*/ 1993216 h 3891817"/>
              <a:gd name="connsiteX57" fmla="*/ 2722809 w 4421560"/>
              <a:gd name="connsiteY57" fmla="*/ 2007176 h 3891817"/>
              <a:gd name="connsiteX58" fmla="*/ 2757710 w 4421560"/>
              <a:gd name="connsiteY58" fmla="*/ 2028116 h 3891817"/>
              <a:gd name="connsiteX59" fmla="*/ 2778650 w 4421560"/>
              <a:gd name="connsiteY59" fmla="*/ 2049057 h 3891817"/>
              <a:gd name="connsiteX60" fmla="*/ 2806571 w 4421560"/>
              <a:gd name="connsiteY60" fmla="*/ 2069997 h 3891817"/>
              <a:gd name="connsiteX61" fmla="*/ 2827511 w 4421560"/>
              <a:gd name="connsiteY61" fmla="*/ 2083958 h 3891817"/>
              <a:gd name="connsiteX62" fmla="*/ 2862412 w 4421560"/>
              <a:gd name="connsiteY62" fmla="*/ 2104898 h 3891817"/>
              <a:gd name="connsiteX63" fmla="*/ 2897313 w 4421560"/>
              <a:gd name="connsiteY63" fmla="*/ 2132819 h 3891817"/>
              <a:gd name="connsiteX64" fmla="*/ 2925233 w 4421560"/>
              <a:gd name="connsiteY64" fmla="*/ 2160739 h 3891817"/>
              <a:gd name="connsiteX65" fmla="*/ 2946174 w 4421560"/>
              <a:gd name="connsiteY65" fmla="*/ 2167720 h 3891817"/>
              <a:gd name="connsiteX66" fmla="*/ 3002015 w 4421560"/>
              <a:gd name="connsiteY66" fmla="*/ 2195640 h 3891817"/>
              <a:gd name="connsiteX67" fmla="*/ 3022956 w 4421560"/>
              <a:gd name="connsiteY67" fmla="*/ 2209600 h 3891817"/>
              <a:gd name="connsiteX68" fmla="*/ 3078797 w 4421560"/>
              <a:gd name="connsiteY68" fmla="*/ 2216581 h 3891817"/>
              <a:gd name="connsiteX69" fmla="*/ 3099737 w 4421560"/>
              <a:gd name="connsiteY69" fmla="*/ 2223561 h 3891817"/>
              <a:gd name="connsiteX70" fmla="*/ 3155578 w 4421560"/>
              <a:gd name="connsiteY70" fmla="*/ 2237521 h 3891817"/>
              <a:gd name="connsiteX71" fmla="*/ 3232360 w 4421560"/>
              <a:gd name="connsiteY71" fmla="*/ 2272422 h 3891817"/>
              <a:gd name="connsiteX72" fmla="*/ 3274241 w 4421560"/>
              <a:gd name="connsiteY72" fmla="*/ 2286382 h 3891817"/>
              <a:gd name="connsiteX73" fmla="*/ 3316122 w 4421560"/>
              <a:gd name="connsiteY73" fmla="*/ 2314303 h 3891817"/>
              <a:gd name="connsiteX74" fmla="*/ 3337062 w 4421560"/>
              <a:gd name="connsiteY74" fmla="*/ 2328263 h 3891817"/>
              <a:gd name="connsiteX75" fmla="*/ 3351023 w 4421560"/>
              <a:gd name="connsiteY75" fmla="*/ 2495787 h 3891817"/>
              <a:gd name="connsiteX76" fmla="*/ 3364983 w 4421560"/>
              <a:gd name="connsiteY76" fmla="*/ 2607469 h 3891817"/>
              <a:gd name="connsiteX77" fmla="*/ 3378943 w 4421560"/>
              <a:gd name="connsiteY77" fmla="*/ 2635390 h 3891817"/>
              <a:gd name="connsiteX78" fmla="*/ 3392904 w 4421560"/>
              <a:gd name="connsiteY78" fmla="*/ 2677271 h 3891817"/>
              <a:gd name="connsiteX79" fmla="*/ 3434785 w 4421560"/>
              <a:gd name="connsiteY79" fmla="*/ 2719152 h 3891817"/>
              <a:gd name="connsiteX80" fmla="*/ 3448745 w 4421560"/>
              <a:gd name="connsiteY80" fmla="*/ 2781973 h 3891817"/>
              <a:gd name="connsiteX81" fmla="*/ 3462705 w 4421560"/>
              <a:gd name="connsiteY81" fmla="*/ 2802913 h 3891817"/>
              <a:gd name="connsiteX82" fmla="*/ 3469685 w 4421560"/>
              <a:gd name="connsiteY82" fmla="*/ 2851774 h 3891817"/>
              <a:gd name="connsiteX83" fmla="*/ 3490626 w 4421560"/>
              <a:gd name="connsiteY83" fmla="*/ 2858755 h 3891817"/>
              <a:gd name="connsiteX84" fmla="*/ 3504586 w 4421560"/>
              <a:gd name="connsiteY84" fmla="*/ 2879695 h 3891817"/>
              <a:gd name="connsiteX85" fmla="*/ 3539487 w 4421560"/>
              <a:gd name="connsiteY85" fmla="*/ 2858755 h 3891817"/>
              <a:gd name="connsiteX86" fmla="*/ 3546467 w 4421560"/>
              <a:gd name="connsiteY86" fmla="*/ 2768013 h 3891817"/>
              <a:gd name="connsiteX87" fmla="*/ 3560427 w 4421560"/>
              <a:gd name="connsiteY87" fmla="*/ 2740092 h 3891817"/>
              <a:gd name="connsiteX88" fmla="*/ 3567407 w 4421560"/>
              <a:gd name="connsiteY88" fmla="*/ 2719152 h 3891817"/>
              <a:gd name="connsiteX89" fmla="*/ 3644189 w 4421560"/>
              <a:gd name="connsiteY89" fmla="*/ 2628410 h 3891817"/>
              <a:gd name="connsiteX90" fmla="*/ 3693050 w 4421560"/>
              <a:gd name="connsiteY90" fmla="*/ 2579549 h 3891817"/>
              <a:gd name="connsiteX91" fmla="*/ 3727951 w 4421560"/>
              <a:gd name="connsiteY91" fmla="*/ 2544648 h 3891817"/>
              <a:gd name="connsiteX92" fmla="*/ 3741911 w 4421560"/>
              <a:gd name="connsiteY92" fmla="*/ 2530687 h 3891817"/>
              <a:gd name="connsiteX93" fmla="*/ 3832653 w 4421560"/>
              <a:gd name="connsiteY93" fmla="*/ 2495787 h 3891817"/>
              <a:gd name="connsiteX94" fmla="*/ 3867554 w 4421560"/>
              <a:gd name="connsiteY94" fmla="*/ 2481826 h 3891817"/>
              <a:gd name="connsiteX95" fmla="*/ 3909435 w 4421560"/>
              <a:gd name="connsiteY95" fmla="*/ 2460886 h 3891817"/>
              <a:gd name="connsiteX96" fmla="*/ 3944336 w 4421560"/>
              <a:gd name="connsiteY96" fmla="*/ 2453906 h 3891817"/>
              <a:gd name="connsiteX97" fmla="*/ 3965276 w 4421560"/>
              <a:gd name="connsiteY97" fmla="*/ 2446926 h 3891817"/>
              <a:gd name="connsiteX98" fmla="*/ 4021117 w 4421560"/>
              <a:gd name="connsiteY98" fmla="*/ 2432965 h 3891817"/>
              <a:gd name="connsiteX99" fmla="*/ 4049038 w 4421560"/>
              <a:gd name="connsiteY99" fmla="*/ 2425985 h 3891817"/>
              <a:gd name="connsiteX100" fmla="*/ 4216562 w 4421560"/>
              <a:gd name="connsiteY100" fmla="*/ 2439945 h 3891817"/>
              <a:gd name="connsiteX101" fmla="*/ 4237502 w 4421560"/>
              <a:gd name="connsiteY101" fmla="*/ 2460886 h 3891817"/>
              <a:gd name="connsiteX102" fmla="*/ 4265423 w 4421560"/>
              <a:gd name="connsiteY102" fmla="*/ 2481826 h 3891817"/>
              <a:gd name="connsiteX103" fmla="*/ 4321264 w 4421560"/>
              <a:gd name="connsiteY103" fmla="*/ 2530687 h 3891817"/>
              <a:gd name="connsiteX104" fmla="*/ 4356165 w 4421560"/>
              <a:gd name="connsiteY104" fmla="*/ 2579549 h 3891817"/>
              <a:gd name="connsiteX105" fmla="*/ 4377105 w 4421560"/>
              <a:gd name="connsiteY105" fmla="*/ 2649350 h 3891817"/>
              <a:gd name="connsiteX106" fmla="*/ 4384085 w 4421560"/>
              <a:gd name="connsiteY106" fmla="*/ 2698211 h 3891817"/>
              <a:gd name="connsiteX107" fmla="*/ 4398046 w 4421560"/>
              <a:gd name="connsiteY107" fmla="*/ 2774993 h 3891817"/>
              <a:gd name="connsiteX108" fmla="*/ 4391066 w 4421560"/>
              <a:gd name="connsiteY108" fmla="*/ 3801075 h 3891817"/>
              <a:gd name="connsiteX109" fmla="*/ 4384085 w 4421560"/>
              <a:gd name="connsiteY109" fmla="*/ 3822016 h 3891817"/>
              <a:gd name="connsiteX110" fmla="*/ 4370125 w 4421560"/>
              <a:gd name="connsiteY110" fmla="*/ 3842956 h 3891817"/>
              <a:gd name="connsiteX111" fmla="*/ 4314284 w 4421560"/>
              <a:gd name="connsiteY111" fmla="*/ 3863897 h 3891817"/>
              <a:gd name="connsiteX112" fmla="*/ 4244482 w 4421560"/>
              <a:gd name="connsiteY112" fmla="*/ 3877857 h 3891817"/>
              <a:gd name="connsiteX113" fmla="*/ 4160720 w 4421560"/>
              <a:gd name="connsiteY113" fmla="*/ 3891817 h 3891817"/>
              <a:gd name="connsiteX114" fmla="*/ 3867554 w 4421560"/>
              <a:gd name="connsiteY114" fmla="*/ 3884837 h 3891817"/>
              <a:gd name="connsiteX115" fmla="*/ 3713991 w 4421560"/>
              <a:gd name="connsiteY115" fmla="*/ 3870877 h 3891817"/>
              <a:gd name="connsiteX116" fmla="*/ 3015975 w 4421560"/>
              <a:gd name="connsiteY116" fmla="*/ 3863897 h 3891817"/>
              <a:gd name="connsiteX117" fmla="*/ 2967114 w 4421560"/>
              <a:gd name="connsiteY117" fmla="*/ 3856916 h 3891817"/>
              <a:gd name="connsiteX118" fmla="*/ 2834491 w 4421560"/>
              <a:gd name="connsiteY118" fmla="*/ 3849936 h 3891817"/>
              <a:gd name="connsiteX119" fmla="*/ 2653007 w 4421560"/>
              <a:gd name="connsiteY119" fmla="*/ 3759194 h 3891817"/>
              <a:gd name="connsiteX120" fmla="*/ 2492464 w 4421560"/>
              <a:gd name="connsiteY120" fmla="*/ 3710333 h 3891817"/>
              <a:gd name="connsiteX121" fmla="*/ 2422662 w 4421560"/>
              <a:gd name="connsiteY121" fmla="*/ 3696373 h 3891817"/>
              <a:gd name="connsiteX122" fmla="*/ 2394742 w 4421560"/>
              <a:gd name="connsiteY122" fmla="*/ 3689393 h 3891817"/>
              <a:gd name="connsiteX123" fmla="*/ 2304000 w 4421560"/>
              <a:gd name="connsiteY123" fmla="*/ 3647512 h 3891817"/>
              <a:gd name="connsiteX124" fmla="*/ 2234198 w 4421560"/>
              <a:gd name="connsiteY124" fmla="*/ 3605631 h 3891817"/>
              <a:gd name="connsiteX125" fmla="*/ 2150437 w 4421560"/>
              <a:gd name="connsiteY125" fmla="*/ 3577710 h 3891817"/>
              <a:gd name="connsiteX126" fmla="*/ 2108556 w 4421560"/>
              <a:gd name="connsiteY126" fmla="*/ 3556770 h 3891817"/>
              <a:gd name="connsiteX127" fmla="*/ 2066675 w 4421560"/>
              <a:gd name="connsiteY127" fmla="*/ 3542810 h 3891817"/>
              <a:gd name="connsiteX128" fmla="*/ 1982913 w 4421560"/>
              <a:gd name="connsiteY128" fmla="*/ 3479988 h 3891817"/>
              <a:gd name="connsiteX129" fmla="*/ 1878211 w 4421560"/>
              <a:gd name="connsiteY129" fmla="*/ 3410187 h 3891817"/>
              <a:gd name="connsiteX130" fmla="*/ 1843310 w 4421560"/>
              <a:gd name="connsiteY130" fmla="*/ 3382266 h 3891817"/>
              <a:gd name="connsiteX131" fmla="*/ 1794449 w 4421560"/>
              <a:gd name="connsiteY131" fmla="*/ 3347365 h 3891817"/>
              <a:gd name="connsiteX132" fmla="*/ 1787469 w 4421560"/>
              <a:gd name="connsiteY132" fmla="*/ 3326425 h 3891817"/>
              <a:gd name="connsiteX133" fmla="*/ 1731627 w 4421560"/>
              <a:gd name="connsiteY133" fmla="*/ 3284544 h 3891817"/>
              <a:gd name="connsiteX134" fmla="*/ 1647866 w 4421560"/>
              <a:gd name="connsiteY134" fmla="*/ 3200782 h 3891817"/>
              <a:gd name="connsiteX135" fmla="*/ 1633905 w 4421560"/>
              <a:gd name="connsiteY135" fmla="*/ 3179842 h 3891817"/>
              <a:gd name="connsiteX136" fmla="*/ 1592024 w 4421560"/>
              <a:gd name="connsiteY136" fmla="*/ 3151921 h 3891817"/>
              <a:gd name="connsiteX137" fmla="*/ 1557124 w 4421560"/>
              <a:gd name="connsiteY137" fmla="*/ 3117020 h 3891817"/>
              <a:gd name="connsiteX138" fmla="*/ 1543163 w 4421560"/>
              <a:gd name="connsiteY138" fmla="*/ 3103060 h 3891817"/>
              <a:gd name="connsiteX139" fmla="*/ 1515243 w 4421560"/>
              <a:gd name="connsiteY139" fmla="*/ 3075139 h 3891817"/>
              <a:gd name="connsiteX140" fmla="*/ 1487322 w 4421560"/>
              <a:gd name="connsiteY140" fmla="*/ 3061179 h 3891817"/>
              <a:gd name="connsiteX141" fmla="*/ 1452421 w 4421560"/>
              <a:gd name="connsiteY141" fmla="*/ 3026278 h 3891817"/>
              <a:gd name="connsiteX142" fmla="*/ 1431481 w 4421560"/>
              <a:gd name="connsiteY142" fmla="*/ 3005338 h 3891817"/>
              <a:gd name="connsiteX143" fmla="*/ 1368659 w 4421560"/>
              <a:gd name="connsiteY143" fmla="*/ 2963457 h 3891817"/>
              <a:gd name="connsiteX144" fmla="*/ 1354699 w 4421560"/>
              <a:gd name="connsiteY144" fmla="*/ 2942516 h 3891817"/>
              <a:gd name="connsiteX145" fmla="*/ 1249997 w 4421560"/>
              <a:gd name="connsiteY145" fmla="*/ 2851774 h 3891817"/>
              <a:gd name="connsiteX146" fmla="*/ 1208116 w 4421560"/>
              <a:gd name="connsiteY146" fmla="*/ 2816874 h 3891817"/>
              <a:gd name="connsiteX147" fmla="*/ 1180195 w 4421560"/>
              <a:gd name="connsiteY147" fmla="*/ 2802913 h 3891817"/>
              <a:gd name="connsiteX148" fmla="*/ 1138314 w 4421560"/>
              <a:gd name="connsiteY148" fmla="*/ 2774993 h 3891817"/>
              <a:gd name="connsiteX149" fmla="*/ 1110394 w 4421560"/>
              <a:gd name="connsiteY149" fmla="*/ 2761032 h 3891817"/>
              <a:gd name="connsiteX150" fmla="*/ 1096433 w 4421560"/>
              <a:gd name="connsiteY150" fmla="*/ 2747072 h 3891817"/>
              <a:gd name="connsiteX151" fmla="*/ 1047572 w 4421560"/>
              <a:gd name="connsiteY151" fmla="*/ 2712171 h 3891817"/>
              <a:gd name="connsiteX152" fmla="*/ 949850 w 4421560"/>
              <a:gd name="connsiteY152" fmla="*/ 2663310 h 3891817"/>
              <a:gd name="connsiteX153" fmla="*/ 921930 w 4421560"/>
              <a:gd name="connsiteY153" fmla="*/ 2649350 h 3891817"/>
              <a:gd name="connsiteX154" fmla="*/ 894009 w 4421560"/>
              <a:gd name="connsiteY154" fmla="*/ 2642370 h 3891817"/>
              <a:gd name="connsiteX155" fmla="*/ 873069 w 4421560"/>
              <a:gd name="connsiteY155" fmla="*/ 2635390 h 3891817"/>
              <a:gd name="connsiteX156" fmla="*/ 796287 w 4421560"/>
              <a:gd name="connsiteY156" fmla="*/ 2593509 h 3891817"/>
              <a:gd name="connsiteX157" fmla="*/ 775346 w 4421560"/>
              <a:gd name="connsiteY157" fmla="*/ 2572568 h 3891817"/>
              <a:gd name="connsiteX158" fmla="*/ 705545 w 4421560"/>
              <a:gd name="connsiteY158" fmla="*/ 2544648 h 3891817"/>
              <a:gd name="connsiteX159" fmla="*/ 656684 w 4421560"/>
              <a:gd name="connsiteY159" fmla="*/ 2509747 h 3891817"/>
              <a:gd name="connsiteX160" fmla="*/ 628763 w 4421560"/>
              <a:gd name="connsiteY160" fmla="*/ 2488807 h 3891817"/>
              <a:gd name="connsiteX161" fmla="*/ 586882 w 4421560"/>
              <a:gd name="connsiteY161" fmla="*/ 2453906 h 3891817"/>
              <a:gd name="connsiteX162" fmla="*/ 545001 w 4421560"/>
              <a:gd name="connsiteY162" fmla="*/ 2425985 h 3891817"/>
              <a:gd name="connsiteX163" fmla="*/ 517081 w 4421560"/>
              <a:gd name="connsiteY163" fmla="*/ 2398065 h 3891817"/>
              <a:gd name="connsiteX164" fmla="*/ 468220 w 4421560"/>
              <a:gd name="connsiteY164" fmla="*/ 2370144 h 3891817"/>
              <a:gd name="connsiteX165" fmla="*/ 405398 w 4421560"/>
              <a:gd name="connsiteY165" fmla="*/ 2321283 h 3891817"/>
              <a:gd name="connsiteX166" fmla="*/ 363517 w 4421560"/>
              <a:gd name="connsiteY166" fmla="*/ 2293362 h 3891817"/>
              <a:gd name="connsiteX167" fmla="*/ 279756 w 4421560"/>
              <a:gd name="connsiteY167" fmla="*/ 2230541 h 3891817"/>
              <a:gd name="connsiteX168" fmla="*/ 244855 w 4421560"/>
              <a:gd name="connsiteY168" fmla="*/ 2202620 h 3891817"/>
              <a:gd name="connsiteX169" fmla="*/ 182033 w 4421560"/>
              <a:gd name="connsiteY169" fmla="*/ 2153759 h 3891817"/>
              <a:gd name="connsiteX170" fmla="*/ 168073 w 4421560"/>
              <a:gd name="connsiteY170" fmla="*/ 2132819 h 3891817"/>
              <a:gd name="connsiteX171" fmla="*/ 133172 w 4421560"/>
              <a:gd name="connsiteY171" fmla="*/ 2063017 h 3891817"/>
              <a:gd name="connsiteX172" fmla="*/ 126192 w 4421560"/>
              <a:gd name="connsiteY172" fmla="*/ 2028116 h 3891817"/>
              <a:gd name="connsiteX173" fmla="*/ 70351 w 4421560"/>
              <a:gd name="connsiteY173" fmla="*/ 1895494 h 3891817"/>
              <a:gd name="connsiteX174" fmla="*/ 49411 w 4421560"/>
              <a:gd name="connsiteY174" fmla="*/ 1762871 h 3891817"/>
              <a:gd name="connsiteX175" fmla="*/ 35450 w 4421560"/>
              <a:gd name="connsiteY175" fmla="*/ 1679109 h 3891817"/>
              <a:gd name="connsiteX176" fmla="*/ 35450 w 4421560"/>
              <a:gd name="connsiteY176" fmla="*/ 269118 h 3891817"/>
              <a:gd name="connsiteX177" fmla="*/ 42430 w 4421560"/>
              <a:gd name="connsiteY177" fmla="*/ 234217 h 3891817"/>
              <a:gd name="connsiteX178" fmla="*/ 56391 w 4421560"/>
              <a:gd name="connsiteY178" fmla="*/ 206297 h 3891817"/>
              <a:gd name="connsiteX179" fmla="*/ 70351 w 4421560"/>
              <a:gd name="connsiteY179" fmla="*/ 171396 h 3891817"/>
              <a:gd name="connsiteX180" fmla="*/ 77331 w 4421560"/>
              <a:gd name="connsiteY180" fmla="*/ 143475 h 3891817"/>
              <a:gd name="connsiteX181" fmla="*/ 84311 w 4421560"/>
              <a:gd name="connsiteY181" fmla="*/ 122535 h 3891817"/>
              <a:gd name="connsiteX182" fmla="*/ 105252 w 4421560"/>
              <a:gd name="connsiteY182" fmla="*/ 31793 h 3891817"/>
              <a:gd name="connsiteX183" fmla="*/ 126192 w 4421560"/>
              <a:gd name="connsiteY183" fmla="*/ 24813 h 3891817"/>
              <a:gd name="connsiteX184" fmla="*/ 195994 w 4421560"/>
              <a:gd name="connsiteY184" fmla="*/ 31793 h 3891817"/>
              <a:gd name="connsiteX185" fmla="*/ 216934 w 4421560"/>
              <a:gd name="connsiteY185" fmla="*/ 24813 h 3891817"/>
              <a:gd name="connsiteX186" fmla="*/ 182033 w 4421560"/>
              <a:gd name="connsiteY186" fmla="*/ 3872 h 389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4421560" h="3891817">
                <a:moveTo>
                  <a:pt x="182033" y="3872"/>
                </a:moveTo>
                <a:cubicBezTo>
                  <a:pt x="205300" y="1545"/>
                  <a:pt x="298436" y="7221"/>
                  <a:pt x="356537" y="10852"/>
                </a:cubicBezTo>
                <a:cubicBezTo>
                  <a:pt x="381731" y="12427"/>
                  <a:pt x="414802" y="19713"/>
                  <a:pt x="440299" y="24813"/>
                </a:cubicBezTo>
                <a:cubicBezTo>
                  <a:pt x="500648" y="61021"/>
                  <a:pt x="449024" y="32567"/>
                  <a:pt x="510101" y="59713"/>
                </a:cubicBezTo>
                <a:cubicBezTo>
                  <a:pt x="519609" y="63939"/>
                  <a:pt x="528278" y="70020"/>
                  <a:pt x="538021" y="73674"/>
                </a:cubicBezTo>
                <a:cubicBezTo>
                  <a:pt x="549285" y="77898"/>
                  <a:pt x="591368" y="85739"/>
                  <a:pt x="600843" y="87634"/>
                </a:cubicBezTo>
                <a:cubicBezTo>
                  <a:pt x="666464" y="113883"/>
                  <a:pt x="606885" y="91874"/>
                  <a:pt x="663664" y="108574"/>
                </a:cubicBezTo>
                <a:cubicBezTo>
                  <a:pt x="794317" y="147002"/>
                  <a:pt x="714385" y="126490"/>
                  <a:pt x="782327" y="143475"/>
                </a:cubicBezTo>
                <a:cubicBezTo>
                  <a:pt x="791634" y="148129"/>
                  <a:pt x="801423" y="151921"/>
                  <a:pt x="810247" y="157436"/>
                </a:cubicBezTo>
                <a:cubicBezTo>
                  <a:pt x="820112" y="163602"/>
                  <a:pt x="827763" y="173173"/>
                  <a:pt x="838168" y="178376"/>
                </a:cubicBezTo>
                <a:cubicBezTo>
                  <a:pt x="851330" y="184957"/>
                  <a:pt x="866887" y="185755"/>
                  <a:pt x="880049" y="192336"/>
                </a:cubicBezTo>
                <a:lnTo>
                  <a:pt x="907969" y="206297"/>
                </a:lnTo>
                <a:cubicBezTo>
                  <a:pt x="912623" y="213277"/>
                  <a:pt x="918625" y="219526"/>
                  <a:pt x="921930" y="227237"/>
                </a:cubicBezTo>
                <a:cubicBezTo>
                  <a:pt x="925709" y="236055"/>
                  <a:pt x="928201" y="245591"/>
                  <a:pt x="928910" y="255158"/>
                </a:cubicBezTo>
                <a:cubicBezTo>
                  <a:pt x="934055" y="324612"/>
                  <a:pt x="929098" y="395701"/>
                  <a:pt x="942870" y="464562"/>
                </a:cubicBezTo>
                <a:cubicBezTo>
                  <a:pt x="944313" y="471777"/>
                  <a:pt x="947829" y="478428"/>
                  <a:pt x="949850" y="485503"/>
                </a:cubicBezTo>
                <a:cubicBezTo>
                  <a:pt x="952485" y="494727"/>
                  <a:pt x="951329" y="505564"/>
                  <a:pt x="956830" y="513423"/>
                </a:cubicBezTo>
                <a:cubicBezTo>
                  <a:pt x="968152" y="529597"/>
                  <a:pt x="984751" y="541344"/>
                  <a:pt x="998711" y="555304"/>
                </a:cubicBezTo>
                <a:cubicBezTo>
                  <a:pt x="1020898" y="577491"/>
                  <a:pt x="1008723" y="564000"/>
                  <a:pt x="1033612" y="597185"/>
                </a:cubicBezTo>
                <a:cubicBezTo>
                  <a:pt x="1034854" y="603395"/>
                  <a:pt x="1043876" y="651383"/>
                  <a:pt x="1047572" y="660007"/>
                </a:cubicBezTo>
                <a:cubicBezTo>
                  <a:pt x="1050877" y="667718"/>
                  <a:pt x="1056879" y="673967"/>
                  <a:pt x="1061533" y="680947"/>
                </a:cubicBezTo>
                <a:cubicBezTo>
                  <a:pt x="1076536" y="725957"/>
                  <a:pt x="1063804" y="682886"/>
                  <a:pt x="1075493" y="764709"/>
                </a:cubicBezTo>
                <a:cubicBezTo>
                  <a:pt x="1077171" y="776454"/>
                  <a:pt x="1080669" y="787884"/>
                  <a:pt x="1082473" y="799610"/>
                </a:cubicBezTo>
                <a:cubicBezTo>
                  <a:pt x="1082858" y="802110"/>
                  <a:pt x="1086466" y="861440"/>
                  <a:pt x="1096433" y="876391"/>
                </a:cubicBezTo>
                <a:cubicBezTo>
                  <a:pt x="1101909" y="884605"/>
                  <a:pt x="1110950" y="889837"/>
                  <a:pt x="1117374" y="897332"/>
                </a:cubicBezTo>
                <a:cubicBezTo>
                  <a:pt x="1124945" y="906165"/>
                  <a:pt x="1130532" y="916605"/>
                  <a:pt x="1138314" y="925252"/>
                </a:cubicBezTo>
                <a:cubicBezTo>
                  <a:pt x="1151521" y="939927"/>
                  <a:pt x="1166235" y="953173"/>
                  <a:pt x="1180195" y="967133"/>
                </a:cubicBezTo>
                <a:cubicBezTo>
                  <a:pt x="1184849" y="971787"/>
                  <a:pt x="1188680" y="977443"/>
                  <a:pt x="1194156" y="981094"/>
                </a:cubicBezTo>
                <a:lnTo>
                  <a:pt x="1215096" y="995054"/>
                </a:lnTo>
                <a:cubicBezTo>
                  <a:pt x="1245044" y="1054950"/>
                  <a:pt x="1210533" y="997471"/>
                  <a:pt x="1249997" y="1036935"/>
                </a:cubicBezTo>
                <a:cubicBezTo>
                  <a:pt x="1281572" y="1068510"/>
                  <a:pt x="1241843" y="1052440"/>
                  <a:pt x="1291878" y="1085796"/>
                </a:cubicBezTo>
                <a:lnTo>
                  <a:pt x="1333759" y="1113716"/>
                </a:lnTo>
                <a:cubicBezTo>
                  <a:pt x="1336086" y="1120696"/>
                  <a:pt x="1335536" y="1129454"/>
                  <a:pt x="1340739" y="1134657"/>
                </a:cubicBezTo>
                <a:cubicBezTo>
                  <a:pt x="1345941" y="1139860"/>
                  <a:pt x="1355370" y="1137852"/>
                  <a:pt x="1361679" y="1141637"/>
                </a:cubicBezTo>
                <a:cubicBezTo>
                  <a:pt x="1367322" y="1145023"/>
                  <a:pt x="1370501" y="1151486"/>
                  <a:pt x="1375640" y="1155597"/>
                </a:cubicBezTo>
                <a:cubicBezTo>
                  <a:pt x="1384875" y="1162985"/>
                  <a:pt x="1426572" y="1188044"/>
                  <a:pt x="1431481" y="1190498"/>
                </a:cubicBezTo>
                <a:cubicBezTo>
                  <a:pt x="1438062" y="1193788"/>
                  <a:pt x="1445441" y="1195151"/>
                  <a:pt x="1452421" y="1197478"/>
                </a:cubicBezTo>
                <a:cubicBezTo>
                  <a:pt x="1500424" y="1229480"/>
                  <a:pt x="1478385" y="1220093"/>
                  <a:pt x="1515243" y="1232379"/>
                </a:cubicBezTo>
                <a:cubicBezTo>
                  <a:pt x="1531856" y="1282218"/>
                  <a:pt x="1521040" y="1262016"/>
                  <a:pt x="1543163" y="1295200"/>
                </a:cubicBezTo>
                <a:cubicBezTo>
                  <a:pt x="1544253" y="1298470"/>
                  <a:pt x="1557812" y="1351386"/>
                  <a:pt x="1571084" y="1358022"/>
                </a:cubicBezTo>
                <a:cubicBezTo>
                  <a:pt x="1583743" y="1364351"/>
                  <a:pt x="1598936" y="1363132"/>
                  <a:pt x="1612965" y="1365002"/>
                </a:cubicBezTo>
                <a:cubicBezTo>
                  <a:pt x="1633849" y="1367787"/>
                  <a:pt x="1654720" y="1371588"/>
                  <a:pt x="1675786" y="1371982"/>
                </a:cubicBezTo>
                <a:lnTo>
                  <a:pt x="2359841" y="1378962"/>
                </a:lnTo>
                <a:cubicBezTo>
                  <a:pt x="2364494" y="1392922"/>
                  <a:pt x="2373133" y="1406143"/>
                  <a:pt x="2373801" y="1420843"/>
                </a:cubicBezTo>
                <a:cubicBezTo>
                  <a:pt x="2378108" y="1515586"/>
                  <a:pt x="2375717" y="1551955"/>
                  <a:pt x="2387762" y="1630248"/>
                </a:cubicBezTo>
                <a:cubicBezTo>
                  <a:pt x="2388252" y="1633431"/>
                  <a:pt x="2398634" y="1686892"/>
                  <a:pt x="2401722" y="1693069"/>
                </a:cubicBezTo>
                <a:cubicBezTo>
                  <a:pt x="2406925" y="1703474"/>
                  <a:pt x="2415682" y="1711683"/>
                  <a:pt x="2422662" y="1720990"/>
                </a:cubicBezTo>
                <a:cubicBezTo>
                  <a:pt x="2424989" y="1730297"/>
                  <a:pt x="2425353" y="1740330"/>
                  <a:pt x="2429643" y="1748910"/>
                </a:cubicBezTo>
                <a:cubicBezTo>
                  <a:pt x="2434846" y="1759315"/>
                  <a:pt x="2442757" y="1768223"/>
                  <a:pt x="2450583" y="1776831"/>
                </a:cubicBezTo>
                <a:cubicBezTo>
                  <a:pt x="2466077" y="1793874"/>
                  <a:pt x="2483157" y="1809405"/>
                  <a:pt x="2499444" y="1825692"/>
                </a:cubicBezTo>
                <a:lnTo>
                  <a:pt x="2520385" y="1846632"/>
                </a:lnTo>
                <a:cubicBezTo>
                  <a:pt x="2525039" y="1851286"/>
                  <a:pt x="2529206" y="1856482"/>
                  <a:pt x="2534345" y="1860593"/>
                </a:cubicBezTo>
                <a:cubicBezTo>
                  <a:pt x="2545979" y="1869900"/>
                  <a:pt x="2558711" y="1877978"/>
                  <a:pt x="2569246" y="1888513"/>
                </a:cubicBezTo>
                <a:cubicBezTo>
                  <a:pt x="2577472" y="1896739"/>
                  <a:pt x="2581960" y="1908208"/>
                  <a:pt x="2590186" y="1916434"/>
                </a:cubicBezTo>
                <a:cubicBezTo>
                  <a:pt x="2591969" y="1918217"/>
                  <a:pt x="2632115" y="1948364"/>
                  <a:pt x="2639047" y="1951335"/>
                </a:cubicBezTo>
                <a:cubicBezTo>
                  <a:pt x="2647865" y="1955114"/>
                  <a:pt x="2657661" y="1955988"/>
                  <a:pt x="2666968" y="1958315"/>
                </a:cubicBezTo>
                <a:cubicBezTo>
                  <a:pt x="2678602" y="1969949"/>
                  <a:pt x="2688180" y="1984090"/>
                  <a:pt x="2701869" y="1993216"/>
                </a:cubicBezTo>
                <a:cubicBezTo>
                  <a:pt x="2708849" y="1997869"/>
                  <a:pt x="2715695" y="2002730"/>
                  <a:pt x="2722809" y="2007176"/>
                </a:cubicBezTo>
                <a:cubicBezTo>
                  <a:pt x="2734314" y="2014366"/>
                  <a:pt x="2746856" y="2019976"/>
                  <a:pt x="2757710" y="2028116"/>
                </a:cubicBezTo>
                <a:cubicBezTo>
                  <a:pt x="2765607" y="2034039"/>
                  <a:pt x="2771155" y="2042633"/>
                  <a:pt x="2778650" y="2049057"/>
                </a:cubicBezTo>
                <a:cubicBezTo>
                  <a:pt x="2787483" y="2056628"/>
                  <a:pt x="2797104" y="2063235"/>
                  <a:pt x="2806571" y="2069997"/>
                </a:cubicBezTo>
                <a:cubicBezTo>
                  <a:pt x="2813397" y="2074873"/>
                  <a:pt x="2820397" y="2079512"/>
                  <a:pt x="2827511" y="2083958"/>
                </a:cubicBezTo>
                <a:cubicBezTo>
                  <a:pt x="2839016" y="2091149"/>
                  <a:pt x="2851297" y="2097118"/>
                  <a:pt x="2862412" y="2104898"/>
                </a:cubicBezTo>
                <a:cubicBezTo>
                  <a:pt x="2874617" y="2113442"/>
                  <a:pt x="2886178" y="2122921"/>
                  <a:pt x="2897313" y="2132819"/>
                </a:cubicBezTo>
                <a:cubicBezTo>
                  <a:pt x="2907150" y="2141563"/>
                  <a:pt x="2914523" y="2153089"/>
                  <a:pt x="2925233" y="2160739"/>
                </a:cubicBezTo>
                <a:cubicBezTo>
                  <a:pt x="2931220" y="2165016"/>
                  <a:pt x="2939194" y="2165393"/>
                  <a:pt x="2946174" y="2167720"/>
                </a:cubicBezTo>
                <a:cubicBezTo>
                  <a:pt x="3008184" y="2214226"/>
                  <a:pt x="2941027" y="2169503"/>
                  <a:pt x="3002015" y="2195640"/>
                </a:cubicBezTo>
                <a:cubicBezTo>
                  <a:pt x="3009726" y="2198945"/>
                  <a:pt x="3014862" y="2207393"/>
                  <a:pt x="3022956" y="2209600"/>
                </a:cubicBezTo>
                <a:cubicBezTo>
                  <a:pt x="3041054" y="2214536"/>
                  <a:pt x="3060183" y="2214254"/>
                  <a:pt x="3078797" y="2216581"/>
                </a:cubicBezTo>
                <a:cubicBezTo>
                  <a:pt x="3085777" y="2218908"/>
                  <a:pt x="3092639" y="2221625"/>
                  <a:pt x="3099737" y="2223561"/>
                </a:cubicBezTo>
                <a:cubicBezTo>
                  <a:pt x="3118247" y="2228609"/>
                  <a:pt x="3155578" y="2237521"/>
                  <a:pt x="3155578" y="2237521"/>
                </a:cubicBezTo>
                <a:cubicBezTo>
                  <a:pt x="3203096" y="2266031"/>
                  <a:pt x="3177610" y="2254172"/>
                  <a:pt x="3232360" y="2272422"/>
                </a:cubicBezTo>
                <a:cubicBezTo>
                  <a:pt x="3232361" y="2272422"/>
                  <a:pt x="3274240" y="2286381"/>
                  <a:pt x="3274241" y="2286382"/>
                </a:cubicBezTo>
                <a:lnTo>
                  <a:pt x="3316122" y="2314303"/>
                </a:lnTo>
                <a:lnTo>
                  <a:pt x="3337062" y="2328263"/>
                </a:lnTo>
                <a:cubicBezTo>
                  <a:pt x="3352953" y="2471260"/>
                  <a:pt x="3334264" y="2294670"/>
                  <a:pt x="3351023" y="2495787"/>
                </a:cubicBezTo>
                <a:cubicBezTo>
                  <a:pt x="3351551" y="2502125"/>
                  <a:pt x="3361480" y="2594625"/>
                  <a:pt x="3364983" y="2607469"/>
                </a:cubicBezTo>
                <a:cubicBezTo>
                  <a:pt x="3367721" y="2617508"/>
                  <a:pt x="3375078" y="2625729"/>
                  <a:pt x="3378943" y="2635390"/>
                </a:cubicBezTo>
                <a:cubicBezTo>
                  <a:pt x="3384408" y="2649053"/>
                  <a:pt x="3382499" y="2666866"/>
                  <a:pt x="3392904" y="2677271"/>
                </a:cubicBezTo>
                <a:lnTo>
                  <a:pt x="3434785" y="2719152"/>
                </a:lnTo>
                <a:cubicBezTo>
                  <a:pt x="3436027" y="2725362"/>
                  <a:pt x="3445049" y="2773349"/>
                  <a:pt x="3448745" y="2781973"/>
                </a:cubicBezTo>
                <a:cubicBezTo>
                  <a:pt x="3452049" y="2789684"/>
                  <a:pt x="3458052" y="2795933"/>
                  <a:pt x="3462705" y="2802913"/>
                </a:cubicBezTo>
                <a:cubicBezTo>
                  <a:pt x="3465032" y="2819200"/>
                  <a:pt x="3462327" y="2837059"/>
                  <a:pt x="3469685" y="2851774"/>
                </a:cubicBezTo>
                <a:cubicBezTo>
                  <a:pt x="3472976" y="2858355"/>
                  <a:pt x="3484880" y="2854158"/>
                  <a:pt x="3490626" y="2858755"/>
                </a:cubicBezTo>
                <a:cubicBezTo>
                  <a:pt x="3497177" y="2863996"/>
                  <a:pt x="3499933" y="2872715"/>
                  <a:pt x="3504586" y="2879695"/>
                </a:cubicBezTo>
                <a:cubicBezTo>
                  <a:pt x="3516220" y="2872715"/>
                  <a:pt x="3534723" y="2871458"/>
                  <a:pt x="3539487" y="2858755"/>
                </a:cubicBezTo>
                <a:cubicBezTo>
                  <a:pt x="3550139" y="2830350"/>
                  <a:pt x="3541195" y="2797888"/>
                  <a:pt x="3546467" y="2768013"/>
                </a:cubicBezTo>
                <a:cubicBezTo>
                  <a:pt x="3548275" y="2757766"/>
                  <a:pt x="3556328" y="2749656"/>
                  <a:pt x="3560427" y="2740092"/>
                </a:cubicBezTo>
                <a:cubicBezTo>
                  <a:pt x="3563325" y="2733329"/>
                  <a:pt x="3564117" y="2725733"/>
                  <a:pt x="3567407" y="2719152"/>
                </a:cubicBezTo>
                <a:cubicBezTo>
                  <a:pt x="3590396" y="2673174"/>
                  <a:pt x="3601058" y="2671541"/>
                  <a:pt x="3644189" y="2628410"/>
                </a:cubicBezTo>
                <a:lnTo>
                  <a:pt x="3693050" y="2579549"/>
                </a:lnTo>
                <a:lnTo>
                  <a:pt x="3727951" y="2544648"/>
                </a:lnTo>
                <a:cubicBezTo>
                  <a:pt x="3732604" y="2539994"/>
                  <a:pt x="3736025" y="2533630"/>
                  <a:pt x="3741911" y="2530687"/>
                </a:cubicBezTo>
                <a:cubicBezTo>
                  <a:pt x="3815762" y="2493762"/>
                  <a:pt x="3750531" y="2523161"/>
                  <a:pt x="3832653" y="2495787"/>
                </a:cubicBezTo>
                <a:cubicBezTo>
                  <a:pt x="3844540" y="2491825"/>
                  <a:pt x="3856147" y="2487011"/>
                  <a:pt x="3867554" y="2481826"/>
                </a:cubicBezTo>
                <a:cubicBezTo>
                  <a:pt x="3881763" y="2475367"/>
                  <a:pt x="3894767" y="2466220"/>
                  <a:pt x="3909435" y="2460886"/>
                </a:cubicBezTo>
                <a:cubicBezTo>
                  <a:pt x="3920585" y="2456832"/>
                  <a:pt x="3932826" y="2456783"/>
                  <a:pt x="3944336" y="2453906"/>
                </a:cubicBezTo>
                <a:cubicBezTo>
                  <a:pt x="3951474" y="2452122"/>
                  <a:pt x="3958178" y="2448862"/>
                  <a:pt x="3965276" y="2446926"/>
                </a:cubicBezTo>
                <a:cubicBezTo>
                  <a:pt x="3983786" y="2441878"/>
                  <a:pt x="4002503" y="2437619"/>
                  <a:pt x="4021117" y="2432965"/>
                </a:cubicBezTo>
                <a:lnTo>
                  <a:pt x="4049038" y="2425985"/>
                </a:lnTo>
                <a:cubicBezTo>
                  <a:pt x="4104879" y="2430638"/>
                  <a:pt x="4161464" y="2429742"/>
                  <a:pt x="4216562" y="2439945"/>
                </a:cubicBezTo>
                <a:cubicBezTo>
                  <a:pt x="4226268" y="2441742"/>
                  <a:pt x="4230007" y="2454462"/>
                  <a:pt x="4237502" y="2460886"/>
                </a:cubicBezTo>
                <a:cubicBezTo>
                  <a:pt x="4246335" y="2468457"/>
                  <a:pt x="4256728" y="2474097"/>
                  <a:pt x="4265423" y="2481826"/>
                </a:cubicBezTo>
                <a:cubicBezTo>
                  <a:pt x="4326676" y="2536272"/>
                  <a:pt x="4276223" y="2500660"/>
                  <a:pt x="4321264" y="2530687"/>
                </a:cubicBezTo>
                <a:cubicBezTo>
                  <a:pt x="4324074" y="2534434"/>
                  <a:pt x="4352455" y="2571201"/>
                  <a:pt x="4356165" y="2579549"/>
                </a:cubicBezTo>
                <a:cubicBezTo>
                  <a:pt x="4361770" y="2592159"/>
                  <a:pt x="4373981" y="2632169"/>
                  <a:pt x="4377105" y="2649350"/>
                </a:cubicBezTo>
                <a:cubicBezTo>
                  <a:pt x="4380048" y="2665537"/>
                  <a:pt x="4381910" y="2681903"/>
                  <a:pt x="4384085" y="2698211"/>
                </a:cubicBezTo>
                <a:cubicBezTo>
                  <a:pt x="4392855" y="2763982"/>
                  <a:pt x="4384791" y="2735225"/>
                  <a:pt x="4398046" y="2774993"/>
                </a:cubicBezTo>
                <a:cubicBezTo>
                  <a:pt x="4402095" y="3232516"/>
                  <a:pt x="4421560" y="3424989"/>
                  <a:pt x="4391066" y="3801075"/>
                </a:cubicBezTo>
                <a:cubicBezTo>
                  <a:pt x="4390471" y="3808409"/>
                  <a:pt x="4387376" y="3815435"/>
                  <a:pt x="4384085" y="3822016"/>
                </a:cubicBezTo>
                <a:cubicBezTo>
                  <a:pt x="4380333" y="3829519"/>
                  <a:pt x="4376570" y="3837586"/>
                  <a:pt x="4370125" y="3842956"/>
                </a:cubicBezTo>
                <a:cubicBezTo>
                  <a:pt x="4355660" y="3855010"/>
                  <a:pt x="4331983" y="3860104"/>
                  <a:pt x="4314284" y="3863897"/>
                </a:cubicBezTo>
                <a:cubicBezTo>
                  <a:pt x="4291083" y="3868869"/>
                  <a:pt x="4267887" y="3873956"/>
                  <a:pt x="4244482" y="3877857"/>
                </a:cubicBezTo>
                <a:lnTo>
                  <a:pt x="4160720" y="3891817"/>
                </a:lnTo>
                <a:lnTo>
                  <a:pt x="3867554" y="3884837"/>
                </a:lnTo>
                <a:cubicBezTo>
                  <a:pt x="3677546" y="3877386"/>
                  <a:pt x="3965458" y="3875328"/>
                  <a:pt x="3713991" y="3870877"/>
                </a:cubicBezTo>
                <a:lnTo>
                  <a:pt x="3015975" y="3863897"/>
                </a:lnTo>
                <a:cubicBezTo>
                  <a:pt x="2999688" y="3861570"/>
                  <a:pt x="2983518" y="3858178"/>
                  <a:pt x="2967114" y="3856916"/>
                </a:cubicBezTo>
                <a:cubicBezTo>
                  <a:pt x="2922976" y="3853521"/>
                  <a:pt x="2876761" y="3863087"/>
                  <a:pt x="2834491" y="3849936"/>
                </a:cubicBezTo>
                <a:cubicBezTo>
                  <a:pt x="2769909" y="3829844"/>
                  <a:pt x="2716336" y="3782942"/>
                  <a:pt x="2653007" y="3759194"/>
                </a:cubicBezTo>
                <a:cubicBezTo>
                  <a:pt x="2576819" y="3730624"/>
                  <a:pt x="2591893" y="3734196"/>
                  <a:pt x="2492464" y="3710333"/>
                </a:cubicBezTo>
                <a:cubicBezTo>
                  <a:pt x="2469391" y="3704796"/>
                  <a:pt x="2445863" y="3701345"/>
                  <a:pt x="2422662" y="3696373"/>
                </a:cubicBezTo>
                <a:cubicBezTo>
                  <a:pt x="2413282" y="3694363"/>
                  <a:pt x="2404049" y="3691720"/>
                  <a:pt x="2394742" y="3689393"/>
                </a:cubicBezTo>
                <a:cubicBezTo>
                  <a:pt x="2284328" y="3623143"/>
                  <a:pt x="2458213" y="3724618"/>
                  <a:pt x="2304000" y="3647512"/>
                </a:cubicBezTo>
                <a:cubicBezTo>
                  <a:pt x="2279730" y="3635377"/>
                  <a:pt x="2258900" y="3616859"/>
                  <a:pt x="2234198" y="3605631"/>
                </a:cubicBezTo>
                <a:cubicBezTo>
                  <a:pt x="2207405" y="3593452"/>
                  <a:pt x="2177867" y="3588377"/>
                  <a:pt x="2150437" y="3577710"/>
                </a:cubicBezTo>
                <a:cubicBezTo>
                  <a:pt x="2135890" y="3572053"/>
                  <a:pt x="2122963" y="3562773"/>
                  <a:pt x="2108556" y="3556770"/>
                </a:cubicBezTo>
                <a:cubicBezTo>
                  <a:pt x="2094972" y="3551110"/>
                  <a:pt x="2080036" y="3548977"/>
                  <a:pt x="2066675" y="3542810"/>
                </a:cubicBezTo>
                <a:cubicBezTo>
                  <a:pt x="1979991" y="3502802"/>
                  <a:pt x="2051722" y="3531595"/>
                  <a:pt x="1982913" y="3479988"/>
                </a:cubicBezTo>
                <a:cubicBezTo>
                  <a:pt x="1949357" y="3454821"/>
                  <a:pt x="1912574" y="3434241"/>
                  <a:pt x="1878211" y="3410187"/>
                </a:cubicBezTo>
                <a:cubicBezTo>
                  <a:pt x="1866006" y="3401643"/>
                  <a:pt x="1855229" y="3391205"/>
                  <a:pt x="1843310" y="3382266"/>
                </a:cubicBezTo>
                <a:cubicBezTo>
                  <a:pt x="1827298" y="3370257"/>
                  <a:pt x="1810736" y="3358999"/>
                  <a:pt x="1794449" y="3347365"/>
                </a:cubicBezTo>
                <a:cubicBezTo>
                  <a:pt x="1792122" y="3340385"/>
                  <a:pt x="1791746" y="3332412"/>
                  <a:pt x="1787469" y="3326425"/>
                </a:cubicBezTo>
                <a:cubicBezTo>
                  <a:pt x="1767869" y="3298985"/>
                  <a:pt x="1758925" y="3298193"/>
                  <a:pt x="1731627" y="3284544"/>
                </a:cubicBezTo>
                <a:cubicBezTo>
                  <a:pt x="1609038" y="3141524"/>
                  <a:pt x="1764577" y="3317493"/>
                  <a:pt x="1647866" y="3200782"/>
                </a:cubicBezTo>
                <a:cubicBezTo>
                  <a:pt x="1641934" y="3194850"/>
                  <a:pt x="1640218" y="3185366"/>
                  <a:pt x="1633905" y="3179842"/>
                </a:cubicBezTo>
                <a:cubicBezTo>
                  <a:pt x="1621278" y="3168794"/>
                  <a:pt x="1605010" y="3162546"/>
                  <a:pt x="1592024" y="3151921"/>
                </a:cubicBezTo>
                <a:cubicBezTo>
                  <a:pt x="1579291" y="3141503"/>
                  <a:pt x="1568758" y="3128654"/>
                  <a:pt x="1557124" y="3117020"/>
                </a:cubicBezTo>
                <a:lnTo>
                  <a:pt x="1543163" y="3103060"/>
                </a:lnTo>
                <a:cubicBezTo>
                  <a:pt x="1533856" y="3093753"/>
                  <a:pt x="1527015" y="3081025"/>
                  <a:pt x="1515243" y="3075139"/>
                </a:cubicBezTo>
                <a:lnTo>
                  <a:pt x="1487322" y="3061179"/>
                </a:lnTo>
                <a:lnTo>
                  <a:pt x="1452421" y="3026278"/>
                </a:lnTo>
                <a:cubicBezTo>
                  <a:pt x="1445441" y="3019298"/>
                  <a:pt x="1439378" y="3011261"/>
                  <a:pt x="1431481" y="3005338"/>
                </a:cubicBezTo>
                <a:cubicBezTo>
                  <a:pt x="1392706" y="2976257"/>
                  <a:pt x="1413536" y="2990382"/>
                  <a:pt x="1368659" y="2963457"/>
                </a:cubicBezTo>
                <a:cubicBezTo>
                  <a:pt x="1364006" y="2956477"/>
                  <a:pt x="1360272" y="2948786"/>
                  <a:pt x="1354699" y="2942516"/>
                </a:cubicBezTo>
                <a:cubicBezTo>
                  <a:pt x="1313400" y="2896054"/>
                  <a:pt x="1302413" y="2893707"/>
                  <a:pt x="1249997" y="2851774"/>
                </a:cubicBezTo>
                <a:cubicBezTo>
                  <a:pt x="1235807" y="2840422"/>
                  <a:pt x="1224370" y="2825001"/>
                  <a:pt x="1208116" y="2816874"/>
                </a:cubicBezTo>
                <a:cubicBezTo>
                  <a:pt x="1198809" y="2812220"/>
                  <a:pt x="1189118" y="2808267"/>
                  <a:pt x="1180195" y="2802913"/>
                </a:cubicBezTo>
                <a:cubicBezTo>
                  <a:pt x="1165808" y="2794281"/>
                  <a:pt x="1153321" y="2782497"/>
                  <a:pt x="1138314" y="2774993"/>
                </a:cubicBezTo>
                <a:cubicBezTo>
                  <a:pt x="1129007" y="2770339"/>
                  <a:pt x="1119052" y="2766804"/>
                  <a:pt x="1110394" y="2761032"/>
                </a:cubicBezTo>
                <a:cubicBezTo>
                  <a:pt x="1104918" y="2757381"/>
                  <a:pt x="1101489" y="2751285"/>
                  <a:pt x="1096433" y="2747072"/>
                </a:cubicBezTo>
                <a:cubicBezTo>
                  <a:pt x="1086304" y="2738631"/>
                  <a:pt x="1060523" y="2719941"/>
                  <a:pt x="1047572" y="2712171"/>
                </a:cubicBezTo>
                <a:cubicBezTo>
                  <a:pt x="983456" y="2673701"/>
                  <a:pt x="1015830" y="2693301"/>
                  <a:pt x="949850" y="2663310"/>
                </a:cubicBezTo>
                <a:cubicBezTo>
                  <a:pt x="940378" y="2659004"/>
                  <a:pt x="931673" y="2653003"/>
                  <a:pt x="921930" y="2649350"/>
                </a:cubicBezTo>
                <a:cubicBezTo>
                  <a:pt x="912947" y="2645982"/>
                  <a:pt x="903233" y="2645005"/>
                  <a:pt x="894009" y="2642370"/>
                </a:cubicBezTo>
                <a:cubicBezTo>
                  <a:pt x="886935" y="2640349"/>
                  <a:pt x="880049" y="2637717"/>
                  <a:pt x="873069" y="2635390"/>
                </a:cubicBezTo>
                <a:cubicBezTo>
                  <a:pt x="794384" y="2556705"/>
                  <a:pt x="883452" y="2632249"/>
                  <a:pt x="796287" y="2593509"/>
                </a:cubicBezTo>
                <a:cubicBezTo>
                  <a:pt x="787266" y="2589500"/>
                  <a:pt x="783560" y="2578044"/>
                  <a:pt x="775346" y="2572568"/>
                </a:cubicBezTo>
                <a:cubicBezTo>
                  <a:pt x="745070" y="2552384"/>
                  <a:pt x="736201" y="2552312"/>
                  <a:pt x="705545" y="2544648"/>
                </a:cubicBezTo>
                <a:cubicBezTo>
                  <a:pt x="672421" y="2511524"/>
                  <a:pt x="690111" y="2520889"/>
                  <a:pt x="656684" y="2509747"/>
                </a:cubicBezTo>
                <a:cubicBezTo>
                  <a:pt x="647377" y="2502767"/>
                  <a:pt x="637847" y="2496074"/>
                  <a:pt x="628763" y="2488807"/>
                </a:cubicBezTo>
                <a:cubicBezTo>
                  <a:pt x="614573" y="2477455"/>
                  <a:pt x="601420" y="2464809"/>
                  <a:pt x="586882" y="2453906"/>
                </a:cubicBezTo>
                <a:cubicBezTo>
                  <a:pt x="573459" y="2443839"/>
                  <a:pt x="558103" y="2436466"/>
                  <a:pt x="545001" y="2425985"/>
                </a:cubicBezTo>
                <a:cubicBezTo>
                  <a:pt x="534724" y="2417763"/>
                  <a:pt x="527725" y="2405806"/>
                  <a:pt x="517081" y="2398065"/>
                </a:cubicBezTo>
                <a:cubicBezTo>
                  <a:pt x="501910" y="2387032"/>
                  <a:pt x="483678" y="2380771"/>
                  <a:pt x="468220" y="2370144"/>
                </a:cubicBezTo>
                <a:cubicBezTo>
                  <a:pt x="446359" y="2355115"/>
                  <a:pt x="427471" y="2335999"/>
                  <a:pt x="405398" y="2321283"/>
                </a:cubicBezTo>
                <a:cubicBezTo>
                  <a:pt x="391438" y="2311976"/>
                  <a:pt x="376710" y="2303728"/>
                  <a:pt x="363517" y="2293362"/>
                </a:cubicBezTo>
                <a:cubicBezTo>
                  <a:pt x="233677" y="2191344"/>
                  <a:pt x="357635" y="2275042"/>
                  <a:pt x="279756" y="2230541"/>
                </a:cubicBezTo>
                <a:cubicBezTo>
                  <a:pt x="231918" y="2203205"/>
                  <a:pt x="281551" y="2230142"/>
                  <a:pt x="244855" y="2202620"/>
                </a:cubicBezTo>
                <a:cubicBezTo>
                  <a:pt x="210261" y="2176674"/>
                  <a:pt x="205718" y="2182180"/>
                  <a:pt x="182033" y="2153759"/>
                </a:cubicBezTo>
                <a:cubicBezTo>
                  <a:pt x="176663" y="2147314"/>
                  <a:pt x="172050" y="2140205"/>
                  <a:pt x="168073" y="2132819"/>
                </a:cubicBezTo>
                <a:cubicBezTo>
                  <a:pt x="155740" y="2109915"/>
                  <a:pt x="133172" y="2063017"/>
                  <a:pt x="133172" y="2063017"/>
                </a:cubicBezTo>
                <a:cubicBezTo>
                  <a:pt x="130845" y="2051383"/>
                  <a:pt x="129944" y="2039371"/>
                  <a:pt x="126192" y="2028116"/>
                </a:cubicBezTo>
                <a:cubicBezTo>
                  <a:pt x="101890" y="1955211"/>
                  <a:pt x="97981" y="1950754"/>
                  <a:pt x="70351" y="1895494"/>
                </a:cubicBezTo>
                <a:cubicBezTo>
                  <a:pt x="61791" y="1835570"/>
                  <a:pt x="61908" y="1833685"/>
                  <a:pt x="49411" y="1762871"/>
                </a:cubicBezTo>
                <a:cubicBezTo>
                  <a:pt x="34097" y="1676096"/>
                  <a:pt x="51188" y="1789278"/>
                  <a:pt x="35450" y="1679109"/>
                </a:cubicBezTo>
                <a:cubicBezTo>
                  <a:pt x="0" y="1147353"/>
                  <a:pt x="22407" y="1521248"/>
                  <a:pt x="35450" y="269118"/>
                </a:cubicBezTo>
                <a:cubicBezTo>
                  <a:pt x="35574" y="257255"/>
                  <a:pt x="38678" y="245472"/>
                  <a:pt x="42430" y="234217"/>
                </a:cubicBezTo>
                <a:cubicBezTo>
                  <a:pt x="45721" y="224346"/>
                  <a:pt x="52165" y="215805"/>
                  <a:pt x="56391" y="206297"/>
                </a:cubicBezTo>
                <a:cubicBezTo>
                  <a:pt x="61480" y="194847"/>
                  <a:pt x="66389" y="183283"/>
                  <a:pt x="70351" y="171396"/>
                </a:cubicBezTo>
                <a:cubicBezTo>
                  <a:pt x="73385" y="162295"/>
                  <a:pt x="74696" y="152699"/>
                  <a:pt x="77331" y="143475"/>
                </a:cubicBezTo>
                <a:cubicBezTo>
                  <a:pt x="79352" y="136401"/>
                  <a:pt x="81984" y="129515"/>
                  <a:pt x="84311" y="122535"/>
                </a:cubicBezTo>
                <a:cubicBezTo>
                  <a:pt x="84802" y="119095"/>
                  <a:pt x="93753" y="35626"/>
                  <a:pt x="105252" y="31793"/>
                </a:cubicBezTo>
                <a:lnTo>
                  <a:pt x="126192" y="24813"/>
                </a:lnTo>
                <a:cubicBezTo>
                  <a:pt x="173439" y="40562"/>
                  <a:pt x="156232" y="43153"/>
                  <a:pt x="195994" y="31793"/>
                </a:cubicBezTo>
                <a:cubicBezTo>
                  <a:pt x="203068" y="29772"/>
                  <a:pt x="209954" y="27140"/>
                  <a:pt x="216934" y="24813"/>
                </a:cubicBezTo>
                <a:cubicBezTo>
                  <a:pt x="233476" y="0"/>
                  <a:pt x="158766" y="6199"/>
                  <a:pt x="182033" y="387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2743200"/>
            <a:ext cx="609600" cy="457200"/>
            <a:chOff x="5943600" y="1676400"/>
            <a:chExt cx="609600" cy="457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33400" y="3962400"/>
            <a:ext cx="609600" cy="457200"/>
            <a:chOff x="5943600" y="1676400"/>
            <a:chExt cx="609600" cy="457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295400" y="3886200"/>
            <a:ext cx="609600" cy="457200"/>
            <a:chOff x="5943600" y="1676400"/>
            <a:chExt cx="609600" cy="4572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05000" y="5105400"/>
            <a:ext cx="609600" cy="457200"/>
            <a:chOff x="5943600" y="1676400"/>
            <a:chExt cx="609600" cy="457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895600" y="5105400"/>
            <a:ext cx="609600" cy="457200"/>
            <a:chOff x="5943600" y="1676400"/>
            <a:chExt cx="609600" cy="457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886200" y="5999441"/>
            <a:ext cx="609600" cy="457200"/>
            <a:chOff x="5943600" y="1676400"/>
            <a:chExt cx="6096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886200" y="5105400"/>
            <a:ext cx="609600" cy="457200"/>
            <a:chOff x="5943600" y="1676400"/>
            <a:chExt cx="609600" cy="457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981200" y="3962400"/>
            <a:ext cx="609600" cy="457200"/>
            <a:chOff x="5943600" y="1676400"/>
            <a:chExt cx="609600" cy="457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819400" y="2743200"/>
            <a:ext cx="609600" cy="457200"/>
            <a:chOff x="5943600" y="1676400"/>
            <a:chExt cx="609600" cy="4572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029200" y="2743200"/>
            <a:ext cx="609600" cy="457200"/>
            <a:chOff x="5943600" y="1676400"/>
            <a:chExt cx="609600" cy="4572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553200" y="2743200"/>
            <a:ext cx="609600" cy="457200"/>
            <a:chOff x="5943600" y="1676400"/>
            <a:chExt cx="609600" cy="4572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239000" y="2743200"/>
            <a:ext cx="609600" cy="457200"/>
            <a:chOff x="5943600" y="1676400"/>
            <a:chExt cx="609600" cy="4572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239000" y="3962400"/>
            <a:ext cx="609600" cy="457200"/>
            <a:chOff x="5943600" y="1676400"/>
            <a:chExt cx="609600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53200" y="3962400"/>
            <a:ext cx="609600" cy="457200"/>
            <a:chOff x="5943600" y="1676400"/>
            <a:chExt cx="609600" cy="4572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867400" y="5105400"/>
            <a:ext cx="609600" cy="457200"/>
            <a:chOff x="5943600" y="1676400"/>
            <a:chExt cx="609600" cy="4572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876800" y="5105400"/>
            <a:ext cx="609600" cy="457200"/>
            <a:chOff x="5943600" y="1676400"/>
            <a:chExt cx="609600" cy="4572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791200" y="3962400"/>
            <a:ext cx="609600" cy="457200"/>
            <a:chOff x="5943600" y="1676400"/>
            <a:chExt cx="609600" cy="4572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267200" y="3962400"/>
            <a:ext cx="609600" cy="457200"/>
            <a:chOff x="5943600" y="1676400"/>
            <a:chExt cx="609600" cy="45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581400" y="3962400"/>
            <a:ext cx="609600" cy="457200"/>
            <a:chOff x="5943600" y="1676400"/>
            <a:chExt cx="609600" cy="4572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943600" y="1752600"/>
              <a:ext cx="609600" cy="228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2200" y="1676400"/>
              <a:ext cx="228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52400" y="1383268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{AB}, {E}</a:t>
            </a:r>
          </a:p>
          <a:p>
            <a:r>
              <a:rPr lang="en-US" dirty="0" smtClean="0"/>
              <a:t>are infrequent.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52400" y="912167"/>
            <a:ext cx="214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Lattice of items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5791200"/>
            <a:ext cx="15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Pruned items</a:t>
            </a:r>
            <a:endParaRPr lang="en-US" sz="2000" dirty="0"/>
          </a:p>
        </p:txBody>
      </p:sp>
      <p:sp>
        <p:nvSpPr>
          <p:cNvPr id="84" name="Freeform 83"/>
          <p:cNvSpPr/>
          <p:nvPr/>
        </p:nvSpPr>
        <p:spPr>
          <a:xfrm>
            <a:off x="2743201" y="1219200"/>
            <a:ext cx="5313218" cy="4572000"/>
          </a:xfrm>
          <a:custGeom>
            <a:avLst/>
            <a:gdLst>
              <a:gd name="connsiteX0" fmla="*/ 3262745 w 5243945"/>
              <a:gd name="connsiteY0" fmla="*/ 41564 h 4316434"/>
              <a:gd name="connsiteX1" fmla="*/ 2964872 w 5243945"/>
              <a:gd name="connsiteY1" fmla="*/ 277091 h 4316434"/>
              <a:gd name="connsiteX2" fmla="*/ 2944091 w 5243945"/>
              <a:gd name="connsiteY2" fmla="*/ 325582 h 4316434"/>
              <a:gd name="connsiteX3" fmla="*/ 2909454 w 5243945"/>
              <a:gd name="connsiteY3" fmla="*/ 374073 h 4316434"/>
              <a:gd name="connsiteX4" fmla="*/ 2881745 w 5243945"/>
              <a:gd name="connsiteY4" fmla="*/ 436418 h 4316434"/>
              <a:gd name="connsiteX5" fmla="*/ 2847109 w 5243945"/>
              <a:gd name="connsiteY5" fmla="*/ 484909 h 4316434"/>
              <a:gd name="connsiteX6" fmla="*/ 2819400 w 5243945"/>
              <a:gd name="connsiteY6" fmla="*/ 540327 h 4316434"/>
              <a:gd name="connsiteX7" fmla="*/ 2777836 w 5243945"/>
              <a:gd name="connsiteY7" fmla="*/ 609600 h 4316434"/>
              <a:gd name="connsiteX8" fmla="*/ 2763982 w 5243945"/>
              <a:gd name="connsiteY8" fmla="*/ 658091 h 4316434"/>
              <a:gd name="connsiteX9" fmla="*/ 2750127 w 5243945"/>
              <a:gd name="connsiteY9" fmla="*/ 678873 h 4316434"/>
              <a:gd name="connsiteX10" fmla="*/ 2694709 w 5243945"/>
              <a:gd name="connsiteY10" fmla="*/ 755073 h 4316434"/>
              <a:gd name="connsiteX11" fmla="*/ 2667000 w 5243945"/>
              <a:gd name="connsiteY11" fmla="*/ 796636 h 4316434"/>
              <a:gd name="connsiteX12" fmla="*/ 2653145 w 5243945"/>
              <a:gd name="connsiteY12" fmla="*/ 817418 h 4316434"/>
              <a:gd name="connsiteX13" fmla="*/ 2639291 w 5243945"/>
              <a:gd name="connsiteY13" fmla="*/ 845127 h 4316434"/>
              <a:gd name="connsiteX14" fmla="*/ 2611582 w 5243945"/>
              <a:gd name="connsiteY14" fmla="*/ 865909 h 4316434"/>
              <a:gd name="connsiteX15" fmla="*/ 2597727 w 5243945"/>
              <a:gd name="connsiteY15" fmla="*/ 900545 h 4316434"/>
              <a:gd name="connsiteX16" fmla="*/ 2590800 w 5243945"/>
              <a:gd name="connsiteY16" fmla="*/ 935182 h 4316434"/>
              <a:gd name="connsiteX17" fmla="*/ 2570018 w 5243945"/>
              <a:gd name="connsiteY17" fmla="*/ 962891 h 4316434"/>
              <a:gd name="connsiteX18" fmla="*/ 2542309 w 5243945"/>
              <a:gd name="connsiteY18" fmla="*/ 1052945 h 4316434"/>
              <a:gd name="connsiteX19" fmla="*/ 2514600 w 5243945"/>
              <a:gd name="connsiteY19" fmla="*/ 1108364 h 4316434"/>
              <a:gd name="connsiteX20" fmla="*/ 2507672 w 5243945"/>
              <a:gd name="connsiteY20" fmla="*/ 1143000 h 4316434"/>
              <a:gd name="connsiteX21" fmla="*/ 2479963 w 5243945"/>
              <a:gd name="connsiteY21" fmla="*/ 1170709 h 4316434"/>
              <a:gd name="connsiteX22" fmla="*/ 2466109 w 5243945"/>
              <a:gd name="connsiteY22" fmla="*/ 1191491 h 4316434"/>
              <a:gd name="connsiteX23" fmla="*/ 2431472 w 5243945"/>
              <a:gd name="connsiteY23" fmla="*/ 1267691 h 4316434"/>
              <a:gd name="connsiteX24" fmla="*/ 2396836 w 5243945"/>
              <a:gd name="connsiteY24" fmla="*/ 1316182 h 4316434"/>
              <a:gd name="connsiteX25" fmla="*/ 2362200 w 5243945"/>
              <a:gd name="connsiteY25" fmla="*/ 1371600 h 4316434"/>
              <a:gd name="connsiteX26" fmla="*/ 2348345 w 5243945"/>
              <a:gd name="connsiteY26" fmla="*/ 1392382 h 4316434"/>
              <a:gd name="connsiteX27" fmla="*/ 2334491 w 5243945"/>
              <a:gd name="connsiteY27" fmla="*/ 1440873 h 4316434"/>
              <a:gd name="connsiteX28" fmla="*/ 2320636 w 5243945"/>
              <a:gd name="connsiteY28" fmla="*/ 1482436 h 4316434"/>
              <a:gd name="connsiteX29" fmla="*/ 2292927 w 5243945"/>
              <a:gd name="connsiteY29" fmla="*/ 1551709 h 4316434"/>
              <a:gd name="connsiteX30" fmla="*/ 2272145 w 5243945"/>
              <a:gd name="connsiteY30" fmla="*/ 1565564 h 4316434"/>
              <a:gd name="connsiteX31" fmla="*/ 2237509 w 5243945"/>
              <a:gd name="connsiteY31" fmla="*/ 1614055 h 4316434"/>
              <a:gd name="connsiteX32" fmla="*/ 2223654 w 5243945"/>
              <a:gd name="connsiteY32" fmla="*/ 1634836 h 4316434"/>
              <a:gd name="connsiteX33" fmla="*/ 2182091 w 5243945"/>
              <a:gd name="connsiteY33" fmla="*/ 1697182 h 4316434"/>
              <a:gd name="connsiteX34" fmla="*/ 2140527 w 5243945"/>
              <a:gd name="connsiteY34" fmla="*/ 1738745 h 4316434"/>
              <a:gd name="connsiteX35" fmla="*/ 2119745 w 5243945"/>
              <a:gd name="connsiteY35" fmla="*/ 1759527 h 4316434"/>
              <a:gd name="connsiteX36" fmla="*/ 2092036 w 5243945"/>
              <a:gd name="connsiteY36" fmla="*/ 1808018 h 4316434"/>
              <a:gd name="connsiteX37" fmla="*/ 2008909 w 5243945"/>
              <a:gd name="connsiteY37" fmla="*/ 1918855 h 4316434"/>
              <a:gd name="connsiteX38" fmla="*/ 1939636 w 5243945"/>
              <a:gd name="connsiteY38" fmla="*/ 1967345 h 4316434"/>
              <a:gd name="connsiteX39" fmla="*/ 1898072 w 5243945"/>
              <a:gd name="connsiteY39" fmla="*/ 2022764 h 4316434"/>
              <a:gd name="connsiteX40" fmla="*/ 1849582 w 5243945"/>
              <a:gd name="connsiteY40" fmla="*/ 2071255 h 4316434"/>
              <a:gd name="connsiteX41" fmla="*/ 1544782 w 5243945"/>
              <a:gd name="connsiteY41" fmla="*/ 2043545 h 4316434"/>
              <a:gd name="connsiteX42" fmla="*/ 1482436 w 5243945"/>
              <a:gd name="connsiteY42" fmla="*/ 2022764 h 4316434"/>
              <a:gd name="connsiteX43" fmla="*/ 1433945 w 5243945"/>
              <a:gd name="connsiteY43" fmla="*/ 2015836 h 4316434"/>
              <a:gd name="connsiteX44" fmla="*/ 1399309 w 5243945"/>
              <a:gd name="connsiteY44" fmla="*/ 2008909 h 4316434"/>
              <a:gd name="connsiteX45" fmla="*/ 1350818 w 5243945"/>
              <a:gd name="connsiteY45" fmla="*/ 1995055 h 4316434"/>
              <a:gd name="connsiteX46" fmla="*/ 1274618 w 5243945"/>
              <a:gd name="connsiteY46" fmla="*/ 1988127 h 4316434"/>
              <a:gd name="connsiteX47" fmla="*/ 1198418 w 5243945"/>
              <a:gd name="connsiteY47" fmla="*/ 1960418 h 4316434"/>
              <a:gd name="connsiteX48" fmla="*/ 1143000 w 5243945"/>
              <a:gd name="connsiteY48" fmla="*/ 1939636 h 4316434"/>
              <a:gd name="connsiteX49" fmla="*/ 1052945 w 5243945"/>
              <a:gd name="connsiteY49" fmla="*/ 1891145 h 4316434"/>
              <a:gd name="connsiteX50" fmla="*/ 1025236 w 5243945"/>
              <a:gd name="connsiteY50" fmla="*/ 1877291 h 4316434"/>
              <a:gd name="connsiteX51" fmla="*/ 997527 w 5243945"/>
              <a:gd name="connsiteY51" fmla="*/ 1870364 h 4316434"/>
              <a:gd name="connsiteX52" fmla="*/ 976745 w 5243945"/>
              <a:gd name="connsiteY52" fmla="*/ 1856509 h 4316434"/>
              <a:gd name="connsiteX53" fmla="*/ 942109 w 5243945"/>
              <a:gd name="connsiteY53" fmla="*/ 1835727 h 4316434"/>
              <a:gd name="connsiteX54" fmla="*/ 879763 w 5243945"/>
              <a:gd name="connsiteY54" fmla="*/ 1766455 h 4316434"/>
              <a:gd name="connsiteX55" fmla="*/ 858982 w 5243945"/>
              <a:gd name="connsiteY55" fmla="*/ 1724891 h 4316434"/>
              <a:gd name="connsiteX56" fmla="*/ 838200 w 5243945"/>
              <a:gd name="connsiteY56" fmla="*/ 1690255 h 4316434"/>
              <a:gd name="connsiteX57" fmla="*/ 817418 w 5243945"/>
              <a:gd name="connsiteY57" fmla="*/ 1627909 h 4316434"/>
              <a:gd name="connsiteX58" fmla="*/ 796636 w 5243945"/>
              <a:gd name="connsiteY58" fmla="*/ 1607127 h 4316434"/>
              <a:gd name="connsiteX59" fmla="*/ 748145 w 5243945"/>
              <a:gd name="connsiteY59" fmla="*/ 1530927 h 4316434"/>
              <a:gd name="connsiteX60" fmla="*/ 671945 w 5243945"/>
              <a:gd name="connsiteY60" fmla="*/ 1489364 h 4316434"/>
              <a:gd name="connsiteX61" fmla="*/ 568036 w 5243945"/>
              <a:gd name="connsiteY61" fmla="*/ 1427018 h 4316434"/>
              <a:gd name="connsiteX62" fmla="*/ 519545 w 5243945"/>
              <a:gd name="connsiteY62" fmla="*/ 1406236 h 4316434"/>
              <a:gd name="connsiteX63" fmla="*/ 471054 w 5243945"/>
              <a:gd name="connsiteY63" fmla="*/ 1378527 h 4316434"/>
              <a:gd name="connsiteX64" fmla="*/ 401782 w 5243945"/>
              <a:gd name="connsiteY64" fmla="*/ 1357745 h 4316434"/>
              <a:gd name="connsiteX65" fmla="*/ 360218 w 5243945"/>
              <a:gd name="connsiteY65" fmla="*/ 1336964 h 4316434"/>
              <a:gd name="connsiteX66" fmla="*/ 318654 w 5243945"/>
              <a:gd name="connsiteY66" fmla="*/ 1309255 h 4316434"/>
              <a:gd name="connsiteX67" fmla="*/ 290945 w 5243945"/>
              <a:gd name="connsiteY67" fmla="*/ 1295400 h 4316434"/>
              <a:gd name="connsiteX68" fmla="*/ 235527 w 5243945"/>
              <a:gd name="connsiteY68" fmla="*/ 1267691 h 4316434"/>
              <a:gd name="connsiteX69" fmla="*/ 193963 w 5243945"/>
              <a:gd name="connsiteY69" fmla="*/ 1239982 h 4316434"/>
              <a:gd name="connsiteX70" fmla="*/ 62345 w 5243945"/>
              <a:gd name="connsiteY70" fmla="*/ 1239982 h 4316434"/>
              <a:gd name="connsiteX71" fmla="*/ 48491 w 5243945"/>
              <a:gd name="connsiteY71" fmla="*/ 1267691 h 4316434"/>
              <a:gd name="connsiteX72" fmla="*/ 13854 w 5243945"/>
              <a:gd name="connsiteY72" fmla="*/ 1330036 h 4316434"/>
              <a:gd name="connsiteX73" fmla="*/ 0 w 5243945"/>
              <a:gd name="connsiteY73" fmla="*/ 1413164 h 4316434"/>
              <a:gd name="connsiteX74" fmla="*/ 6927 w 5243945"/>
              <a:gd name="connsiteY74" fmla="*/ 1731818 h 4316434"/>
              <a:gd name="connsiteX75" fmla="*/ 20782 w 5243945"/>
              <a:gd name="connsiteY75" fmla="*/ 1780309 h 4316434"/>
              <a:gd name="connsiteX76" fmla="*/ 69272 w 5243945"/>
              <a:gd name="connsiteY76" fmla="*/ 1870364 h 4316434"/>
              <a:gd name="connsiteX77" fmla="*/ 83127 w 5243945"/>
              <a:gd name="connsiteY77" fmla="*/ 1891145 h 4316434"/>
              <a:gd name="connsiteX78" fmla="*/ 103909 w 5243945"/>
              <a:gd name="connsiteY78" fmla="*/ 1911927 h 4316434"/>
              <a:gd name="connsiteX79" fmla="*/ 166254 w 5243945"/>
              <a:gd name="connsiteY79" fmla="*/ 2001982 h 4316434"/>
              <a:gd name="connsiteX80" fmla="*/ 256309 w 5243945"/>
              <a:gd name="connsiteY80" fmla="*/ 2098964 h 4316434"/>
              <a:gd name="connsiteX81" fmla="*/ 290945 w 5243945"/>
              <a:gd name="connsiteY81" fmla="*/ 2126673 h 4316434"/>
              <a:gd name="connsiteX82" fmla="*/ 332509 w 5243945"/>
              <a:gd name="connsiteY82" fmla="*/ 2147455 h 4316434"/>
              <a:gd name="connsiteX83" fmla="*/ 394854 w 5243945"/>
              <a:gd name="connsiteY83" fmla="*/ 2195945 h 4316434"/>
              <a:gd name="connsiteX84" fmla="*/ 477982 w 5243945"/>
              <a:gd name="connsiteY84" fmla="*/ 2244436 h 4316434"/>
              <a:gd name="connsiteX85" fmla="*/ 512618 w 5243945"/>
              <a:gd name="connsiteY85" fmla="*/ 2265218 h 4316434"/>
              <a:gd name="connsiteX86" fmla="*/ 574963 w 5243945"/>
              <a:gd name="connsiteY86" fmla="*/ 2306782 h 4316434"/>
              <a:gd name="connsiteX87" fmla="*/ 595745 w 5243945"/>
              <a:gd name="connsiteY87" fmla="*/ 2313709 h 4316434"/>
              <a:gd name="connsiteX88" fmla="*/ 637309 w 5243945"/>
              <a:gd name="connsiteY88" fmla="*/ 2348345 h 4316434"/>
              <a:gd name="connsiteX89" fmla="*/ 678872 w 5243945"/>
              <a:gd name="connsiteY89" fmla="*/ 2376055 h 4316434"/>
              <a:gd name="connsiteX90" fmla="*/ 706582 w 5243945"/>
              <a:gd name="connsiteY90" fmla="*/ 2396836 h 4316434"/>
              <a:gd name="connsiteX91" fmla="*/ 748145 w 5243945"/>
              <a:gd name="connsiteY91" fmla="*/ 2452255 h 4316434"/>
              <a:gd name="connsiteX92" fmla="*/ 755072 w 5243945"/>
              <a:gd name="connsiteY92" fmla="*/ 2473036 h 4316434"/>
              <a:gd name="connsiteX93" fmla="*/ 768927 w 5243945"/>
              <a:gd name="connsiteY93" fmla="*/ 2507673 h 4316434"/>
              <a:gd name="connsiteX94" fmla="*/ 782782 w 5243945"/>
              <a:gd name="connsiteY94" fmla="*/ 2549236 h 4316434"/>
              <a:gd name="connsiteX95" fmla="*/ 796636 w 5243945"/>
              <a:gd name="connsiteY95" fmla="*/ 2840182 h 4316434"/>
              <a:gd name="connsiteX96" fmla="*/ 810491 w 5243945"/>
              <a:gd name="connsiteY96" fmla="*/ 2888673 h 4316434"/>
              <a:gd name="connsiteX97" fmla="*/ 817418 w 5243945"/>
              <a:gd name="connsiteY97" fmla="*/ 2916382 h 4316434"/>
              <a:gd name="connsiteX98" fmla="*/ 831272 w 5243945"/>
              <a:gd name="connsiteY98" fmla="*/ 2971800 h 4316434"/>
              <a:gd name="connsiteX99" fmla="*/ 845127 w 5243945"/>
              <a:gd name="connsiteY99" fmla="*/ 2992582 h 4316434"/>
              <a:gd name="connsiteX100" fmla="*/ 865909 w 5243945"/>
              <a:gd name="connsiteY100" fmla="*/ 3041073 h 4316434"/>
              <a:gd name="connsiteX101" fmla="*/ 914400 w 5243945"/>
              <a:gd name="connsiteY101" fmla="*/ 3096491 h 4316434"/>
              <a:gd name="connsiteX102" fmla="*/ 976745 w 5243945"/>
              <a:gd name="connsiteY102" fmla="*/ 3138055 h 4316434"/>
              <a:gd name="connsiteX103" fmla="*/ 997527 w 5243945"/>
              <a:gd name="connsiteY103" fmla="*/ 3158836 h 4316434"/>
              <a:gd name="connsiteX104" fmla="*/ 1087582 w 5243945"/>
              <a:gd name="connsiteY104" fmla="*/ 3172691 h 4316434"/>
              <a:gd name="connsiteX105" fmla="*/ 1136072 w 5243945"/>
              <a:gd name="connsiteY105" fmla="*/ 3186545 h 4316434"/>
              <a:gd name="connsiteX106" fmla="*/ 1170709 w 5243945"/>
              <a:gd name="connsiteY106" fmla="*/ 3200400 h 4316434"/>
              <a:gd name="connsiteX107" fmla="*/ 1191491 w 5243945"/>
              <a:gd name="connsiteY107" fmla="*/ 3207327 h 4316434"/>
              <a:gd name="connsiteX108" fmla="*/ 1323109 w 5243945"/>
              <a:gd name="connsiteY108" fmla="*/ 3214255 h 4316434"/>
              <a:gd name="connsiteX109" fmla="*/ 1378527 w 5243945"/>
              <a:gd name="connsiteY109" fmla="*/ 3228109 h 4316434"/>
              <a:gd name="connsiteX110" fmla="*/ 1461654 w 5243945"/>
              <a:gd name="connsiteY110" fmla="*/ 3241964 h 4316434"/>
              <a:gd name="connsiteX111" fmla="*/ 1503218 w 5243945"/>
              <a:gd name="connsiteY111" fmla="*/ 3248891 h 4316434"/>
              <a:gd name="connsiteX112" fmla="*/ 1586345 w 5243945"/>
              <a:gd name="connsiteY112" fmla="*/ 3269673 h 4316434"/>
              <a:gd name="connsiteX113" fmla="*/ 1766454 w 5243945"/>
              <a:gd name="connsiteY113" fmla="*/ 3283527 h 4316434"/>
              <a:gd name="connsiteX114" fmla="*/ 1918854 w 5243945"/>
              <a:gd name="connsiteY114" fmla="*/ 3311236 h 4316434"/>
              <a:gd name="connsiteX115" fmla="*/ 1953491 w 5243945"/>
              <a:gd name="connsiteY115" fmla="*/ 3332018 h 4316434"/>
              <a:gd name="connsiteX116" fmla="*/ 2015836 w 5243945"/>
              <a:gd name="connsiteY116" fmla="*/ 3352800 h 4316434"/>
              <a:gd name="connsiteX117" fmla="*/ 2036618 w 5243945"/>
              <a:gd name="connsiteY117" fmla="*/ 3366655 h 4316434"/>
              <a:gd name="connsiteX118" fmla="*/ 2064327 w 5243945"/>
              <a:gd name="connsiteY118" fmla="*/ 3408218 h 4316434"/>
              <a:gd name="connsiteX119" fmla="*/ 2071254 w 5243945"/>
              <a:gd name="connsiteY119" fmla="*/ 3429000 h 4316434"/>
              <a:gd name="connsiteX120" fmla="*/ 2092036 w 5243945"/>
              <a:gd name="connsiteY120" fmla="*/ 3512127 h 4316434"/>
              <a:gd name="connsiteX121" fmla="*/ 2098963 w 5243945"/>
              <a:gd name="connsiteY121" fmla="*/ 3539836 h 4316434"/>
              <a:gd name="connsiteX122" fmla="*/ 2105891 w 5243945"/>
              <a:gd name="connsiteY122" fmla="*/ 3574473 h 4316434"/>
              <a:gd name="connsiteX123" fmla="*/ 2112818 w 5243945"/>
              <a:gd name="connsiteY123" fmla="*/ 3595255 h 4316434"/>
              <a:gd name="connsiteX124" fmla="*/ 2126672 w 5243945"/>
              <a:gd name="connsiteY124" fmla="*/ 3643745 h 4316434"/>
              <a:gd name="connsiteX125" fmla="*/ 2133600 w 5243945"/>
              <a:gd name="connsiteY125" fmla="*/ 3754582 h 4316434"/>
              <a:gd name="connsiteX126" fmla="*/ 2147454 w 5243945"/>
              <a:gd name="connsiteY126" fmla="*/ 3844636 h 4316434"/>
              <a:gd name="connsiteX127" fmla="*/ 2154382 w 5243945"/>
              <a:gd name="connsiteY127" fmla="*/ 3962400 h 4316434"/>
              <a:gd name="connsiteX128" fmla="*/ 2189018 w 5243945"/>
              <a:gd name="connsiteY128" fmla="*/ 4052455 h 4316434"/>
              <a:gd name="connsiteX129" fmla="*/ 2209800 w 5243945"/>
              <a:gd name="connsiteY129" fmla="*/ 4114800 h 4316434"/>
              <a:gd name="connsiteX130" fmla="*/ 2237509 w 5243945"/>
              <a:gd name="connsiteY130" fmla="*/ 4128655 h 4316434"/>
              <a:gd name="connsiteX131" fmla="*/ 2265218 w 5243945"/>
              <a:gd name="connsiteY131" fmla="*/ 4156364 h 4316434"/>
              <a:gd name="connsiteX132" fmla="*/ 2286000 w 5243945"/>
              <a:gd name="connsiteY132" fmla="*/ 4197927 h 4316434"/>
              <a:gd name="connsiteX133" fmla="*/ 2306782 w 5243945"/>
              <a:gd name="connsiteY133" fmla="*/ 4204855 h 4316434"/>
              <a:gd name="connsiteX134" fmla="*/ 2327563 w 5243945"/>
              <a:gd name="connsiteY134" fmla="*/ 4225636 h 4316434"/>
              <a:gd name="connsiteX135" fmla="*/ 2376054 w 5243945"/>
              <a:gd name="connsiteY135" fmla="*/ 4232564 h 4316434"/>
              <a:gd name="connsiteX136" fmla="*/ 2417618 w 5243945"/>
              <a:gd name="connsiteY136" fmla="*/ 4239491 h 4316434"/>
              <a:gd name="connsiteX137" fmla="*/ 2438400 w 5243945"/>
              <a:gd name="connsiteY137" fmla="*/ 4267200 h 4316434"/>
              <a:gd name="connsiteX138" fmla="*/ 2466109 w 5243945"/>
              <a:gd name="connsiteY138" fmla="*/ 4281055 h 4316434"/>
              <a:gd name="connsiteX139" fmla="*/ 2528454 w 5243945"/>
              <a:gd name="connsiteY139" fmla="*/ 4308764 h 4316434"/>
              <a:gd name="connsiteX140" fmla="*/ 3643745 w 5243945"/>
              <a:gd name="connsiteY140" fmla="*/ 4301836 h 4316434"/>
              <a:gd name="connsiteX141" fmla="*/ 3671454 w 5243945"/>
              <a:gd name="connsiteY141" fmla="*/ 4294909 h 4316434"/>
              <a:gd name="connsiteX142" fmla="*/ 3754582 w 5243945"/>
              <a:gd name="connsiteY142" fmla="*/ 4260273 h 4316434"/>
              <a:gd name="connsiteX143" fmla="*/ 3810000 w 5243945"/>
              <a:gd name="connsiteY143" fmla="*/ 4239491 h 4316434"/>
              <a:gd name="connsiteX144" fmla="*/ 3858491 w 5243945"/>
              <a:gd name="connsiteY144" fmla="*/ 4177145 h 4316434"/>
              <a:gd name="connsiteX145" fmla="*/ 3879272 w 5243945"/>
              <a:gd name="connsiteY145" fmla="*/ 4149436 h 4316434"/>
              <a:gd name="connsiteX146" fmla="*/ 3893127 w 5243945"/>
              <a:gd name="connsiteY146" fmla="*/ 4100945 h 4316434"/>
              <a:gd name="connsiteX147" fmla="*/ 3879272 w 5243945"/>
              <a:gd name="connsiteY147" fmla="*/ 3893127 h 4316434"/>
              <a:gd name="connsiteX148" fmla="*/ 3872345 w 5243945"/>
              <a:gd name="connsiteY148" fmla="*/ 3713018 h 4316434"/>
              <a:gd name="connsiteX149" fmla="*/ 3865418 w 5243945"/>
              <a:gd name="connsiteY149" fmla="*/ 3671455 h 4316434"/>
              <a:gd name="connsiteX150" fmla="*/ 3837709 w 5243945"/>
              <a:gd name="connsiteY150" fmla="*/ 3629891 h 4316434"/>
              <a:gd name="connsiteX151" fmla="*/ 3823854 w 5243945"/>
              <a:gd name="connsiteY151" fmla="*/ 3602182 h 4316434"/>
              <a:gd name="connsiteX152" fmla="*/ 3713018 w 5243945"/>
              <a:gd name="connsiteY152" fmla="*/ 3477491 h 4316434"/>
              <a:gd name="connsiteX153" fmla="*/ 3643745 w 5243945"/>
              <a:gd name="connsiteY153" fmla="*/ 3435927 h 4316434"/>
              <a:gd name="connsiteX154" fmla="*/ 3595254 w 5243945"/>
              <a:gd name="connsiteY154" fmla="*/ 3401291 h 4316434"/>
              <a:gd name="connsiteX155" fmla="*/ 3539836 w 5243945"/>
              <a:gd name="connsiteY155" fmla="*/ 3373582 h 4316434"/>
              <a:gd name="connsiteX156" fmla="*/ 3498272 w 5243945"/>
              <a:gd name="connsiteY156" fmla="*/ 3345873 h 4316434"/>
              <a:gd name="connsiteX157" fmla="*/ 3470563 w 5243945"/>
              <a:gd name="connsiteY157" fmla="*/ 3318164 h 4316434"/>
              <a:gd name="connsiteX158" fmla="*/ 3435927 w 5243945"/>
              <a:gd name="connsiteY158" fmla="*/ 3304309 h 4316434"/>
              <a:gd name="connsiteX159" fmla="*/ 3401291 w 5243945"/>
              <a:gd name="connsiteY159" fmla="*/ 3269673 h 4316434"/>
              <a:gd name="connsiteX160" fmla="*/ 3325091 w 5243945"/>
              <a:gd name="connsiteY160" fmla="*/ 3228109 h 4316434"/>
              <a:gd name="connsiteX161" fmla="*/ 3255818 w 5243945"/>
              <a:gd name="connsiteY161" fmla="*/ 3172691 h 4316434"/>
              <a:gd name="connsiteX162" fmla="*/ 3235036 w 5243945"/>
              <a:gd name="connsiteY162" fmla="*/ 3144982 h 4316434"/>
              <a:gd name="connsiteX163" fmla="*/ 3186545 w 5243945"/>
              <a:gd name="connsiteY163" fmla="*/ 3089564 h 4316434"/>
              <a:gd name="connsiteX164" fmla="*/ 3165763 w 5243945"/>
              <a:gd name="connsiteY164" fmla="*/ 3054927 h 4316434"/>
              <a:gd name="connsiteX165" fmla="*/ 3117272 w 5243945"/>
              <a:gd name="connsiteY165" fmla="*/ 2971800 h 4316434"/>
              <a:gd name="connsiteX166" fmla="*/ 3089563 w 5243945"/>
              <a:gd name="connsiteY166" fmla="*/ 2909455 h 4316434"/>
              <a:gd name="connsiteX167" fmla="*/ 3082636 w 5243945"/>
              <a:gd name="connsiteY167" fmla="*/ 2881745 h 4316434"/>
              <a:gd name="connsiteX168" fmla="*/ 3054927 w 5243945"/>
              <a:gd name="connsiteY168" fmla="*/ 2840182 h 4316434"/>
              <a:gd name="connsiteX169" fmla="*/ 3034145 w 5243945"/>
              <a:gd name="connsiteY169" fmla="*/ 2784764 h 4316434"/>
              <a:gd name="connsiteX170" fmla="*/ 3020291 w 5243945"/>
              <a:gd name="connsiteY170" fmla="*/ 2757055 h 4316434"/>
              <a:gd name="connsiteX171" fmla="*/ 3027218 w 5243945"/>
              <a:gd name="connsiteY171" fmla="*/ 2570018 h 4316434"/>
              <a:gd name="connsiteX172" fmla="*/ 3048000 w 5243945"/>
              <a:gd name="connsiteY172" fmla="*/ 2556164 h 4316434"/>
              <a:gd name="connsiteX173" fmla="*/ 3103418 w 5243945"/>
              <a:gd name="connsiteY173" fmla="*/ 2528455 h 4316434"/>
              <a:gd name="connsiteX174" fmla="*/ 3172691 w 5243945"/>
              <a:gd name="connsiteY174" fmla="*/ 2507673 h 4316434"/>
              <a:gd name="connsiteX175" fmla="*/ 3643745 w 5243945"/>
              <a:gd name="connsiteY175" fmla="*/ 2500745 h 4316434"/>
              <a:gd name="connsiteX176" fmla="*/ 3927763 w 5243945"/>
              <a:gd name="connsiteY176" fmla="*/ 2486891 h 4316434"/>
              <a:gd name="connsiteX177" fmla="*/ 4024745 w 5243945"/>
              <a:gd name="connsiteY177" fmla="*/ 2479964 h 4316434"/>
              <a:gd name="connsiteX178" fmla="*/ 4100945 w 5243945"/>
              <a:gd name="connsiteY178" fmla="*/ 2473036 h 4316434"/>
              <a:gd name="connsiteX179" fmla="*/ 4613563 w 5243945"/>
              <a:gd name="connsiteY179" fmla="*/ 2466109 h 4316434"/>
              <a:gd name="connsiteX180" fmla="*/ 4745182 w 5243945"/>
              <a:gd name="connsiteY180" fmla="*/ 2431473 h 4316434"/>
              <a:gd name="connsiteX181" fmla="*/ 4793672 w 5243945"/>
              <a:gd name="connsiteY181" fmla="*/ 2410691 h 4316434"/>
              <a:gd name="connsiteX182" fmla="*/ 4835236 w 5243945"/>
              <a:gd name="connsiteY182" fmla="*/ 2382982 h 4316434"/>
              <a:gd name="connsiteX183" fmla="*/ 4959927 w 5243945"/>
              <a:gd name="connsiteY183" fmla="*/ 2327564 h 4316434"/>
              <a:gd name="connsiteX184" fmla="*/ 4994563 w 5243945"/>
              <a:gd name="connsiteY184" fmla="*/ 2306782 h 4316434"/>
              <a:gd name="connsiteX185" fmla="*/ 5056909 w 5243945"/>
              <a:gd name="connsiteY185" fmla="*/ 2272145 h 4316434"/>
              <a:gd name="connsiteX186" fmla="*/ 5098472 w 5243945"/>
              <a:gd name="connsiteY186" fmla="*/ 2244436 h 4316434"/>
              <a:gd name="connsiteX187" fmla="*/ 5133109 w 5243945"/>
              <a:gd name="connsiteY187" fmla="*/ 2223655 h 4316434"/>
              <a:gd name="connsiteX188" fmla="*/ 5202382 w 5243945"/>
              <a:gd name="connsiteY188" fmla="*/ 2175164 h 4316434"/>
              <a:gd name="connsiteX189" fmla="*/ 5216236 w 5243945"/>
              <a:gd name="connsiteY189" fmla="*/ 2140527 h 4316434"/>
              <a:gd name="connsiteX190" fmla="*/ 5230091 w 5243945"/>
              <a:gd name="connsiteY190" fmla="*/ 2119745 h 4316434"/>
              <a:gd name="connsiteX191" fmla="*/ 5243945 w 5243945"/>
              <a:gd name="connsiteY191" fmla="*/ 2078182 h 4316434"/>
              <a:gd name="connsiteX192" fmla="*/ 5230091 w 5243945"/>
              <a:gd name="connsiteY192" fmla="*/ 1420091 h 4316434"/>
              <a:gd name="connsiteX193" fmla="*/ 5223163 w 5243945"/>
              <a:gd name="connsiteY193" fmla="*/ 1336964 h 4316434"/>
              <a:gd name="connsiteX194" fmla="*/ 5188527 w 5243945"/>
              <a:gd name="connsiteY194" fmla="*/ 1219200 h 4316434"/>
              <a:gd name="connsiteX195" fmla="*/ 5167745 w 5243945"/>
              <a:gd name="connsiteY195" fmla="*/ 1198418 h 4316434"/>
              <a:gd name="connsiteX196" fmla="*/ 5084618 w 5243945"/>
              <a:gd name="connsiteY196" fmla="*/ 1149927 h 4316434"/>
              <a:gd name="connsiteX197" fmla="*/ 5043054 w 5243945"/>
              <a:gd name="connsiteY197" fmla="*/ 1122218 h 4316434"/>
              <a:gd name="connsiteX198" fmla="*/ 4994563 w 5243945"/>
              <a:gd name="connsiteY198" fmla="*/ 1101436 h 4316434"/>
              <a:gd name="connsiteX199" fmla="*/ 4883727 w 5243945"/>
              <a:gd name="connsiteY199" fmla="*/ 1059873 h 4316434"/>
              <a:gd name="connsiteX200" fmla="*/ 4779818 w 5243945"/>
              <a:gd name="connsiteY200" fmla="*/ 1039091 h 4316434"/>
              <a:gd name="connsiteX201" fmla="*/ 4433454 w 5243945"/>
              <a:gd name="connsiteY201" fmla="*/ 1052945 h 4316434"/>
              <a:gd name="connsiteX202" fmla="*/ 4274127 w 5243945"/>
              <a:gd name="connsiteY202" fmla="*/ 1080655 h 4316434"/>
              <a:gd name="connsiteX203" fmla="*/ 4225636 w 5243945"/>
              <a:gd name="connsiteY203" fmla="*/ 1101436 h 4316434"/>
              <a:gd name="connsiteX204" fmla="*/ 4197927 w 5243945"/>
              <a:gd name="connsiteY204" fmla="*/ 1115291 h 4316434"/>
              <a:gd name="connsiteX205" fmla="*/ 4170218 w 5243945"/>
              <a:gd name="connsiteY205" fmla="*/ 1122218 h 4316434"/>
              <a:gd name="connsiteX206" fmla="*/ 4087091 w 5243945"/>
              <a:gd name="connsiteY206" fmla="*/ 1149927 h 4316434"/>
              <a:gd name="connsiteX207" fmla="*/ 4024745 w 5243945"/>
              <a:gd name="connsiteY207" fmla="*/ 1191491 h 4316434"/>
              <a:gd name="connsiteX208" fmla="*/ 3983182 w 5243945"/>
              <a:gd name="connsiteY208" fmla="*/ 1205345 h 4316434"/>
              <a:gd name="connsiteX209" fmla="*/ 3906982 w 5243945"/>
              <a:gd name="connsiteY209" fmla="*/ 1260764 h 4316434"/>
              <a:gd name="connsiteX210" fmla="*/ 3893127 w 5243945"/>
              <a:gd name="connsiteY210" fmla="*/ 1281545 h 4316434"/>
              <a:gd name="connsiteX211" fmla="*/ 3844636 w 5243945"/>
              <a:gd name="connsiteY211" fmla="*/ 1343891 h 4316434"/>
              <a:gd name="connsiteX212" fmla="*/ 3816927 w 5243945"/>
              <a:gd name="connsiteY212" fmla="*/ 1399309 h 4316434"/>
              <a:gd name="connsiteX213" fmla="*/ 3803072 w 5243945"/>
              <a:gd name="connsiteY213" fmla="*/ 1427018 h 4316434"/>
              <a:gd name="connsiteX214" fmla="*/ 3789218 w 5243945"/>
              <a:gd name="connsiteY214" fmla="*/ 1489364 h 4316434"/>
              <a:gd name="connsiteX215" fmla="*/ 3782291 w 5243945"/>
              <a:gd name="connsiteY215" fmla="*/ 1551709 h 4316434"/>
              <a:gd name="connsiteX216" fmla="*/ 3768436 w 5243945"/>
              <a:gd name="connsiteY216" fmla="*/ 1607127 h 4316434"/>
              <a:gd name="connsiteX217" fmla="*/ 3761509 w 5243945"/>
              <a:gd name="connsiteY217" fmla="*/ 1634836 h 4316434"/>
              <a:gd name="connsiteX218" fmla="*/ 3747654 w 5243945"/>
              <a:gd name="connsiteY218" fmla="*/ 1662545 h 4316434"/>
              <a:gd name="connsiteX219" fmla="*/ 3726872 w 5243945"/>
              <a:gd name="connsiteY219" fmla="*/ 1731818 h 4316434"/>
              <a:gd name="connsiteX220" fmla="*/ 3713018 w 5243945"/>
              <a:gd name="connsiteY220" fmla="*/ 1752600 h 4316434"/>
              <a:gd name="connsiteX221" fmla="*/ 3699163 w 5243945"/>
              <a:gd name="connsiteY221" fmla="*/ 1787236 h 4316434"/>
              <a:gd name="connsiteX222" fmla="*/ 3657600 w 5243945"/>
              <a:gd name="connsiteY222" fmla="*/ 1821873 h 4316434"/>
              <a:gd name="connsiteX223" fmla="*/ 3629891 w 5243945"/>
              <a:gd name="connsiteY223" fmla="*/ 1856509 h 4316434"/>
              <a:gd name="connsiteX224" fmla="*/ 3622963 w 5243945"/>
              <a:gd name="connsiteY224" fmla="*/ 1877291 h 4316434"/>
              <a:gd name="connsiteX225" fmla="*/ 3602182 w 5243945"/>
              <a:gd name="connsiteY225" fmla="*/ 1891145 h 4316434"/>
              <a:gd name="connsiteX226" fmla="*/ 3588327 w 5243945"/>
              <a:gd name="connsiteY226" fmla="*/ 1911927 h 4316434"/>
              <a:gd name="connsiteX227" fmla="*/ 3546763 w 5243945"/>
              <a:gd name="connsiteY227" fmla="*/ 1981200 h 4316434"/>
              <a:gd name="connsiteX228" fmla="*/ 3525982 w 5243945"/>
              <a:gd name="connsiteY228" fmla="*/ 2001982 h 4316434"/>
              <a:gd name="connsiteX229" fmla="*/ 3477491 w 5243945"/>
              <a:gd name="connsiteY229" fmla="*/ 2064327 h 4316434"/>
              <a:gd name="connsiteX230" fmla="*/ 3456709 w 5243945"/>
              <a:gd name="connsiteY230" fmla="*/ 2071255 h 4316434"/>
              <a:gd name="connsiteX231" fmla="*/ 3435927 w 5243945"/>
              <a:gd name="connsiteY231" fmla="*/ 2085109 h 4316434"/>
              <a:gd name="connsiteX232" fmla="*/ 3422072 w 5243945"/>
              <a:gd name="connsiteY232" fmla="*/ 2105891 h 4316434"/>
              <a:gd name="connsiteX233" fmla="*/ 3380509 w 5243945"/>
              <a:gd name="connsiteY233" fmla="*/ 2140527 h 4316434"/>
              <a:gd name="connsiteX234" fmla="*/ 3359727 w 5243945"/>
              <a:gd name="connsiteY234" fmla="*/ 2147455 h 4316434"/>
              <a:gd name="connsiteX235" fmla="*/ 3325091 w 5243945"/>
              <a:gd name="connsiteY235" fmla="*/ 2189018 h 4316434"/>
              <a:gd name="connsiteX236" fmla="*/ 3297382 w 5243945"/>
              <a:gd name="connsiteY236" fmla="*/ 2202873 h 4316434"/>
              <a:gd name="connsiteX237" fmla="*/ 3276600 w 5243945"/>
              <a:gd name="connsiteY237" fmla="*/ 2216727 h 4316434"/>
              <a:gd name="connsiteX238" fmla="*/ 3248891 w 5243945"/>
              <a:gd name="connsiteY238" fmla="*/ 2237509 h 4316434"/>
              <a:gd name="connsiteX239" fmla="*/ 3207327 w 5243945"/>
              <a:gd name="connsiteY239" fmla="*/ 2251364 h 4316434"/>
              <a:gd name="connsiteX240" fmla="*/ 3186545 w 5243945"/>
              <a:gd name="connsiteY240" fmla="*/ 2258291 h 4316434"/>
              <a:gd name="connsiteX241" fmla="*/ 3006436 w 5243945"/>
              <a:gd name="connsiteY241" fmla="*/ 2251364 h 4316434"/>
              <a:gd name="connsiteX242" fmla="*/ 2805545 w 5243945"/>
              <a:gd name="connsiteY242" fmla="*/ 2237509 h 4316434"/>
              <a:gd name="connsiteX243" fmla="*/ 2791691 w 5243945"/>
              <a:gd name="connsiteY243" fmla="*/ 2189018 h 4316434"/>
              <a:gd name="connsiteX244" fmla="*/ 2757054 w 5243945"/>
              <a:gd name="connsiteY244" fmla="*/ 2119745 h 4316434"/>
              <a:gd name="connsiteX245" fmla="*/ 2770909 w 5243945"/>
              <a:gd name="connsiteY245" fmla="*/ 2029691 h 4316434"/>
              <a:gd name="connsiteX246" fmla="*/ 2777836 w 5243945"/>
              <a:gd name="connsiteY246" fmla="*/ 2001982 h 4316434"/>
              <a:gd name="connsiteX247" fmla="*/ 2819400 w 5243945"/>
              <a:gd name="connsiteY247" fmla="*/ 1953491 h 4316434"/>
              <a:gd name="connsiteX248" fmla="*/ 2826327 w 5243945"/>
              <a:gd name="connsiteY248" fmla="*/ 1918855 h 4316434"/>
              <a:gd name="connsiteX249" fmla="*/ 2854036 w 5243945"/>
              <a:gd name="connsiteY249" fmla="*/ 1870364 h 4316434"/>
              <a:gd name="connsiteX250" fmla="*/ 2860963 w 5243945"/>
              <a:gd name="connsiteY250" fmla="*/ 1849582 h 4316434"/>
              <a:gd name="connsiteX251" fmla="*/ 2874818 w 5243945"/>
              <a:gd name="connsiteY251" fmla="*/ 1711036 h 4316434"/>
              <a:gd name="connsiteX252" fmla="*/ 2930236 w 5243945"/>
              <a:gd name="connsiteY252" fmla="*/ 1600200 h 4316434"/>
              <a:gd name="connsiteX253" fmla="*/ 2957945 w 5243945"/>
              <a:gd name="connsiteY253" fmla="*/ 1565564 h 4316434"/>
              <a:gd name="connsiteX254" fmla="*/ 3006436 w 5243945"/>
              <a:gd name="connsiteY254" fmla="*/ 1510145 h 4316434"/>
              <a:gd name="connsiteX255" fmla="*/ 3020291 w 5243945"/>
              <a:gd name="connsiteY255" fmla="*/ 1482436 h 4316434"/>
              <a:gd name="connsiteX256" fmla="*/ 3068782 w 5243945"/>
              <a:gd name="connsiteY256" fmla="*/ 1427018 h 4316434"/>
              <a:gd name="connsiteX257" fmla="*/ 3117272 w 5243945"/>
              <a:gd name="connsiteY257" fmla="*/ 1371600 h 4316434"/>
              <a:gd name="connsiteX258" fmla="*/ 3124200 w 5243945"/>
              <a:gd name="connsiteY258" fmla="*/ 1343891 h 4316434"/>
              <a:gd name="connsiteX259" fmla="*/ 3151909 w 5243945"/>
              <a:gd name="connsiteY259" fmla="*/ 1323109 h 4316434"/>
              <a:gd name="connsiteX260" fmla="*/ 3200400 w 5243945"/>
              <a:gd name="connsiteY260" fmla="*/ 1288473 h 4316434"/>
              <a:gd name="connsiteX261" fmla="*/ 3262745 w 5243945"/>
              <a:gd name="connsiteY261" fmla="*/ 1239982 h 4316434"/>
              <a:gd name="connsiteX262" fmla="*/ 3283527 w 5243945"/>
              <a:gd name="connsiteY262" fmla="*/ 1233055 h 4316434"/>
              <a:gd name="connsiteX263" fmla="*/ 3325091 w 5243945"/>
              <a:gd name="connsiteY263" fmla="*/ 1205345 h 4316434"/>
              <a:gd name="connsiteX264" fmla="*/ 3352800 w 5243945"/>
              <a:gd name="connsiteY264" fmla="*/ 1198418 h 4316434"/>
              <a:gd name="connsiteX265" fmla="*/ 3387436 w 5243945"/>
              <a:gd name="connsiteY265" fmla="*/ 1184564 h 4316434"/>
              <a:gd name="connsiteX266" fmla="*/ 3408218 w 5243945"/>
              <a:gd name="connsiteY266" fmla="*/ 1177636 h 4316434"/>
              <a:gd name="connsiteX267" fmla="*/ 3442854 w 5243945"/>
              <a:gd name="connsiteY267" fmla="*/ 1143000 h 4316434"/>
              <a:gd name="connsiteX268" fmla="*/ 3505200 w 5243945"/>
              <a:gd name="connsiteY268" fmla="*/ 1108364 h 4316434"/>
              <a:gd name="connsiteX269" fmla="*/ 3588327 w 5243945"/>
              <a:gd name="connsiteY269" fmla="*/ 1059873 h 4316434"/>
              <a:gd name="connsiteX270" fmla="*/ 3643745 w 5243945"/>
              <a:gd name="connsiteY270" fmla="*/ 1018309 h 4316434"/>
              <a:gd name="connsiteX271" fmla="*/ 3671454 w 5243945"/>
              <a:gd name="connsiteY271" fmla="*/ 997527 h 4316434"/>
              <a:gd name="connsiteX272" fmla="*/ 3706091 w 5243945"/>
              <a:gd name="connsiteY272" fmla="*/ 976745 h 4316434"/>
              <a:gd name="connsiteX273" fmla="*/ 3768436 w 5243945"/>
              <a:gd name="connsiteY273" fmla="*/ 942109 h 4316434"/>
              <a:gd name="connsiteX274" fmla="*/ 3816927 w 5243945"/>
              <a:gd name="connsiteY274" fmla="*/ 886691 h 4316434"/>
              <a:gd name="connsiteX275" fmla="*/ 3879272 w 5243945"/>
              <a:gd name="connsiteY275" fmla="*/ 817418 h 4316434"/>
              <a:gd name="connsiteX276" fmla="*/ 3913909 w 5243945"/>
              <a:gd name="connsiteY276" fmla="*/ 782782 h 4316434"/>
              <a:gd name="connsiteX277" fmla="*/ 3927763 w 5243945"/>
              <a:gd name="connsiteY277" fmla="*/ 762000 h 4316434"/>
              <a:gd name="connsiteX278" fmla="*/ 3934691 w 5243945"/>
              <a:gd name="connsiteY278" fmla="*/ 561109 h 4316434"/>
              <a:gd name="connsiteX279" fmla="*/ 3927763 w 5243945"/>
              <a:gd name="connsiteY279" fmla="*/ 533400 h 4316434"/>
              <a:gd name="connsiteX280" fmla="*/ 3906982 w 5243945"/>
              <a:gd name="connsiteY280" fmla="*/ 498764 h 4316434"/>
              <a:gd name="connsiteX281" fmla="*/ 3886200 w 5243945"/>
              <a:gd name="connsiteY281" fmla="*/ 457200 h 4316434"/>
              <a:gd name="connsiteX282" fmla="*/ 3858491 w 5243945"/>
              <a:gd name="connsiteY282" fmla="*/ 394855 h 4316434"/>
              <a:gd name="connsiteX283" fmla="*/ 3830782 w 5243945"/>
              <a:gd name="connsiteY283" fmla="*/ 332509 h 4316434"/>
              <a:gd name="connsiteX284" fmla="*/ 3823854 w 5243945"/>
              <a:gd name="connsiteY284" fmla="*/ 311727 h 4316434"/>
              <a:gd name="connsiteX285" fmla="*/ 3796145 w 5243945"/>
              <a:gd name="connsiteY285" fmla="*/ 256309 h 4316434"/>
              <a:gd name="connsiteX286" fmla="*/ 3782291 w 5243945"/>
              <a:gd name="connsiteY286" fmla="*/ 228600 h 4316434"/>
              <a:gd name="connsiteX287" fmla="*/ 3775363 w 5243945"/>
              <a:gd name="connsiteY287" fmla="*/ 207818 h 4316434"/>
              <a:gd name="connsiteX288" fmla="*/ 3747654 w 5243945"/>
              <a:gd name="connsiteY288" fmla="*/ 166255 h 4316434"/>
              <a:gd name="connsiteX289" fmla="*/ 3685309 w 5243945"/>
              <a:gd name="connsiteY289" fmla="*/ 124691 h 4316434"/>
              <a:gd name="connsiteX290" fmla="*/ 3553691 w 5243945"/>
              <a:gd name="connsiteY290" fmla="*/ 55418 h 4316434"/>
              <a:gd name="connsiteX291" fmla="*/ 3463636 w 5243945"/>
              <a:gd name="connsiteY291" fmla="*/ 6927 h 4316434"/>
              <a:gd name="connsiteX292" fmla="*/ 3442854 w 5243945"/>
              <a:gd name="connsiteY292" fmla="*/ 0 h 4316434"/>
              <a:gd name="connsiteX293" fmla="*/ 3318163 w 5243945"/>
              <a:gd name="connsiteY293" fmla="*/ 6927 h 4316434"/>
              <a:gd name="connsiteX294" fmla="*/ 3283527 w 5243945"/>
              <a:gd name="connsiteY294" fmla="*/ 13855 h 4316434"/>
              <a:gd name="connsiteX295" fmla="*/ 3262745 w 5243945"/>
              <a:gd name="connsiteY295" fmla="*/ 41564 h 4316434"/>
              <a:gd name="connsiteX296" fmla="*/ 3221182 w 5243945"/>
              <a:gd name="connsiteY296" fmla="*/ 62345 h 4316434"/>
              <a:gd name="connsiteX297" fmla="*/ 3214254 w 5243945"/>
              <a:gd name="connsiteY297" fmla="*/ 62345 h 43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5243945" h="4316434">
                <a:moveTo>
                  <a:pt x="3262745" y="41564"/>
                </a:moveTo>
                <a:cubicBezTo>
                  <a:pt x="3131407" y="85341"/>
                  <a:pt x="3197752" y="60458"/>
                  <a:pt x="2964872" y="277091"/>
                </a:cubicBezTo>
                <a:cubicBezTo>
                  <a:pt x="2951996" y="289069"/>
                  <a:pt x="2952816" y="310314"/>
                  <a:pt x="2944091" y="325582"/>
                </a:cubicBezTo>
                <a:cubicBezTo>
                  <a:pt x="2934236" y="342829"/>
                  <a:pt x="2919192" y="356760"/>
                  <a:pt x="2909454" y="374073"/>
                </a:cubicBezTo>
                <a:cubicBezTo>
                  <a:pt x="2898304" y="393894"/>
                  <a:pt x="2892894" y="416597"/>
                  <a:pt x="2881745" y="436418"/>
                </a:cubicBezTo>
                <a:cubicBezTo>
                  <a:pt x="2872007" y="453731"/>
                  <a:pt x="2857329" y="467876"/>
                  <a:pt x="2847109" y="484909"/>
                </a:cubicBezTo>
                <a:cubicBezTo>
                  <a:pt x="2836483" y="502619"/>
                  <a:pt x="2829119" y="522104"/>
                  <a:pt x="2819400" y="540327"/>
                </a:cubicBezTo>
                <a:cubicBezTo>
                  <a:pt x="2798172" y="580130"/>
                  <a:pt x="2797272" y="580447"/>
                  <a:pt x="2777836" y="609600"/>
                </a:cubicBezTo>
                <a:cubicBezTo>
                  <a:pt x="2775617" y="618477"/>
                  <a:pt x="2768950" y="648154"/>
                  <a:pt x="2763982" y="658091"/>
                </a:cubicBezTo>
                <a:cubicBezTo>
                  <a:pt x="2760259" y="665538"/>
                  <a:pt x="2755457" y="672477"/>
                  <a:pt x="2750127" y="678873"/>
                </a:cubicBezTo>
                <a:cubicBezTo>
                  <a:pt x="2723853" y="710402"/>
                  <a:pt x="2712498" y="701702"/>
                  <a:pt x="2694709" y="755073"/>
                </a:cubicBezTo>
                <a:cubicBezTo>
                  <a:pt x="2682536" y="791595"/>
                  <a:pt x="2695828" y="762043"/>
                  <a:pt x="2667000" y="796636"/>
                </a:cubicBezTo>
                <a:cubicBezTo>
                  <a:pt x="2661670" y="803032"/>
                  <a:pt x="2657276" y="810189"/>
                  <a:pt x="2653145" y="817418"/>
                </a:cubicBezTo>
                <a:cubicBezTo>
                  <a:pt x="2648022" y="826384"/>
                  <a:pt x="2646011" y="837287"/>
                  <a:pt x="2639291" y="845127"/>
                </a:cubicBezTo>
                <a:cubicBezTo>
                  <a:pt x="2631777" y="853893"/>
                  <a:pt x="2620818" y="858982"/>
                  <a:pt x="2611582" y="865909"/>
                </a:cubicBezTo>
                <a:cubicBezTo>
                  <a:pt x="2606964" y="877454"/>
                  <a:pt x="2601300" y="888635"/>
                  <a:pt x="2597727" y="900545"/>
                </a:cubicBezTo>
                <a:cubicBezTo>
                  <a:pt x="2594344" y="911823"/>
                  <a:pt x="2595582" y="924422"/>
                  <a:pt x="2590800" y="935182"/>
                </a:cubicBezTo>
                <a:cubicBezTo>
                  <a:pt x="2586111" y="945732"/>
                  <a:pt x="2576945" y="953655"/>
                  <a:pt x="2570018" y="962891"/>
                </a:cubicBezTo>
                <a:cubicBezTo>
                  <a:pt x="2562948" y="991173"/>
                  <a:pt x="2554207" y="1029149"/>
                  <a:pt x="2542309" y="1052945"/>
                </a:cubicBezTo>
                <a:lnTo>
                  <a:pt x="2514600" y="1108364"/>
                </a:lnTo>
                <a:cubicBezTo>
                  <a:pt x="2512291" y="1119909"/>
                  <a:pt x="2513390" y="1132708"/>
                  <a:pt x="2507672" y="1143000"/>
                </a:cubicBezTo>
                <a:cubicBezTo>
                  <a:pt x="2501328" y="1154418"/>
                  <a:pt x="2488464" y="1160791"/>
                  <a:pt x="2479963" y="1170709"/>
                </a:cubicBezTo>
                <a:cubicBezTo>
                  <a:pt x="2474545" y="1177030"/>
                  <a:pt x="2469832" y="1184044"/>
                  <a:pt x="2466109" y="1191491"/>
                </a:cubicBezTo>
                <a:cubicBezTo>
                  <a:pt x="2436683" y="1250345"/>
                  <a:pt x="2507611" y="1153476"/>
                  <a:pt x="2431472" y="1267691"/>
                </a:cubicBezTo>
                <a:cubicBezTo>
                  <a:pt x="2398822" y="1316668"/>
                  <a:pt x="2439797" y="1256035"/>
                  <a:pt x="2396836" y="1316182"/>
                </a:cubicBezTo>
                <a:cubicBezTo>
                  <a:pt x="2381016" y="1338331"/>
                  <a:pt x="2378368" y="1345732"/>
                  <a:pt x="2362200" y="1371600"/>
                </a:cubicBezTo>
                <a:cubicBezTo>
                  <a:pt x="2357787" y="1378660"/>
                  <a:pt x="2352963" y="1385455"/>
                  <a:pt x="2348345" y="1392382"/>
                </a:cubicBezTo>
                <a:cubicBezTo>
                  <a:pt x="2325053" y="1462262"/>
                  <a:pt x="2360601" y="1353841"/>
                  <a:pt x="2334491" y="1440873"/>
                </a:cubicBezTo>
                <a:cubicBezTo>
                  <a:pt x="2330295" y="1454861"/>
                  <a:pt x="2325254" y="1468582"/>
                  <a:pt x="2320636" y="1482436"/>
                </a:cubicBezTo>
                <a:cubicBezTo>
                  <a:pt x="2316328" y="1495361"/>
                  <a:pt x="2304254" y="1538116"/>
                  <a:pt x="2292927" y="1551709"/>
                </a:cubicBezTo>
                <a:cubicBezTo>
                  <a:pt x="2287597" y="1558105"/>
                  <a:pt x="2279072" y="1560946"/>
                  <a:pt x="2272145" y="1565564"/>
                </a:cubicBezTo>
                <a:cubicBezTo>
                  <a:pt x="2246512" y="1616832"/>
                  <a:pt x="2272611" y="1571933"/>
                  <a:pt x="2237509" y="1614055"/>
                </a:cubicBezTo>
                <a:cubicBezTo>
                  <a:pt x="2232179" y="1620451"/>
                  <a:pt x="2228067" y="1627776"/>
                  <a:pt x="2223654" y="1634836"/>
                </a:cubicBezTo>
                <a:cubicBezTo>
                  <a:pt x="2208588" y="1658941"/>
                  <a:pt x="2200956" y="1676221"/>
                  <a:pt x="2182091" y="1697182"/>
                </a:cubicBezTo>
                <a:cubicBezTo>
                  <a:pt x="2168984" y="1711746"/>
                  <a:pt x="2154382" y="1724891"/>
                  <a:pt x="2140527" y="1738745"/>
                </a:cubicBezTo>
                <a:cubicBezTo>
                  <a:pt x="2133600" y="1745672"/>
                  <a:pt x="2125179" y="1751376"/>
                  <a:pt x="2119745" y="1759527"/>
                </a:cubicBezTo>
                <a:cubicBezTo>
                  <a:pt x="2071811" y="1831432"/>
                  <a:pt x="2144781" y="1720110"/>
                  <a:pt x="2092036" y="1808018"/>
                </a:cubicBezTo>
                <a:cubicBezTo>
                  <a:pt x="2073784" y="1838439"/>
                  <a:pt x="2028805" y="1900064"/>
                  <a:pt x="2008909" y="1918855"/>
                </a:cubicBezTo>
                <a:cubicBezTo>
                  <a:pt x="1988417" y="1938208"/>
                  <a:pt x="1960199" y="1948068"/>
                  <a:pt x="1939636" y="1967345"/>
                </a:cubicBezTo>
                <a:cubicBezTo>
                  <a:pt x="1922790" y="1983138"/>
                  <a:pt x="1913605" y="2005678"/>
                  <a:pt x="1898072" y="2022764"/>
                </a:cubicBezTo>
                <a:cubicBezTo>
                  <a:pt x="1805728" y="2124342"/>
                  <a:pt x="1932689" y="1960437"/>
                  <a:pt x="1849582" y="2071255"/>
                </a:cubicBezTo>
                <a:cubicBezTo>
                  <a:pt x="1706659" y="2065757"/>
                  <a:pt x="1673125" y="2072065"/>
                  <a:pt x="1544782" y="2043545"/>
                </a:cubicBezTo>
                <a:cubicBezTo>
                  <a:pt x="1523398" y="2038793"/>
                  <a:pt x="1503688" y="2028077"/>
                  <a:pt x="1482436" y="2022764"/>
                </a:cubicBezTo>
                <a:cubicBezTo>
                  <a:pt x="1466596" y="2018804"/>
                  <a:pt x="1450051" y="2018520"/>
                  <a:pt x="1433945" y="2015836"/>
                </a:cubicBezTo>
                <a:cubicBezTo>
                  <a:pt x="1422331" y="2013900"/>
                  <a:pt x="1410731" y="2011765"/>
                  <a:pt x="1399309" y="2008909"/>
                </a:cubicBezTo>
                <a:cubicBezTo>
                  <a:pt x="1383000" y="2004832"/>
                  <a:pt x="1367400" y="1997819"/>
                  <a:pt x="1350818" y="1995055"/>
                </a:cubicBezTo>
                <a:cubicBezTo>
                  <a:pt x="1325660" y="1990862"/>
                  <a:pt x="1300018" y="1990436"/>
                  <a:pt x="1274618" y="1988127"/>
                </a:cubicBezTo>
                <a:cubicBezTo>
                  <a:pt x="1211367" y="1956502"/>
                  <a:pt x="1290221" y="1993801"/>
                  <a:pt x="1198418" y="1960418"/>
                </a:cubicBezTo>
                <a:cubicBezTo>
                  <a:pt x="1118718" y="1931436"/>
                  <a:pt x="1220810" y="1959090"/>
                  <a:pt x="1143000" y="1939636"/>
                </a:cubicBezTo>
                <a:cubicBezTo>
                  <a:pt x="1090658" y="1908233"/>
                  <a:pt x="1120398" y="1924872"/>
                  <a:pt x="1052945" y="1891145"/>
                </a:cubicBezTo>
                <a:cubicBezTo>
                  <a:pt x="1043709" y="1886527"/>
                  <a:pt x="1035254" y="1879795"/>
                  <a:pt x="1025236" y="1877291"/>
                </a:cubicBezTo>
                <a:lnTo>
                  <a:pt x="997527" y="1870364"/>
                </a:lnTo>
                <a:cubicBezTo>
                  <a:pt x="990600" y="1865746"/>
                  <a:pt x="983805" y="1860922"/>
                  <a:pt x="976745" y="1856509"/>
                </a:cubicBezTo>
                <a:cubicBezTo>
                  <a:pt x="965328" y="1849373"/>
                  <a:pt x="952530" y="1844253"/>
                  <a:pt x="942109" y="1835727"/>
                </a:cubicBezTo>
                <a:cubicBezTo>
                  <a:pt x="924731" y="1821508"/>
                  <a:pt x="893239" y="1788915"/>
                  <a:pt x="879763" y="1766455"/>
                </a:cubicBezTo>
                <a:cubicBezTo>
                  <a:pt x="871794" y="1753173"/>
                  <a:pt x="866399" y="1738490"/>
                  <a:pt x="858982" y="1724891"/>
                </a:cubicBezTo>
                <a:cubicBezTo>
                  <a:pt x="852535" y="1713071"/>
                  <a:pt x="845127" y="1701800"/>
                  <a:pt x="838200" y="1690255"/>
                </a:cubicBezTo>
                <a:cubicBezTo>
                  <a:pt x="832881" y="1663661"/>
                  <a:pt x="833350" y="1650214"/>
                  <a:pt x="817418" y="1627909"/>
                </a:cubicBezTo>
                <a:cubicBezTo>
                  <a:pt x="811724" y="1619937"/>
                  <a:pt x="802070" y="1615278"/>
                  <a:pt x="796636" y="1607127"/>
                </a:cubicBezTo>
                <a:cubicBezTo>
                  <a:pt x="769973" y="1567133"/>
                  <a:pt x="784832" y="1563538"/>
                  <a:pt x="748145" y="1530927"/>
                </a:cubicBezTo>
                <a:cubicBezTo>
                  <a:pt x="733344" y="1517770"/>
                  <a:pt x="687452" y="1498225"/>
                  <a:pt x="671945" y="1489364"/>
                </a:cubicBezTo>
                <a:cubicBezTo>
                  <a:pt x="636874" y="1469324"/>
                  <a:pt x="605163" y="1442930"/>
                  <a:pt x="568036" y="1427018"/>
                </a:cubicBezTo>
                <a:cubicBezTo>
                  <a:pt x="551872" y="1420091"/>
                  <a:pt x="535274" y="1414101"/>
                  <a:pt x="519545" y="1406236"/>
                </a:cubicBezTo>
                <a:cubicBezTo>
                  <a:pt x="502894" y="1397910"/>
                  <a:pt x="487705" y="1386852"/>
                  <a:pt x="471054" y="1378527"/>
                </a:cubicBezTo>
                <a:cubicBezTo>
                  <a:pt x="440678" y="1363339"/>
                  <a:pt x="434227" y="1364235"/>
                  <a:pt x="401782" y="1357745"/>
                </a:cubicBezTo>
                <a:cubicBezTo>
                  <a:pt x="309510" y="1296233"/>
                  <a:pt x="446271" y="1384770"/>
                  <a:pt x="360218" y="1336964"/>
                </a:cubicBezTo>
                <a:cubicBezTo>
                  <a:pt x="345662" y="1328878"/>
                  <a:pt x="332932" y="1317822"/>
                  <a:pt x="318654" y="1309255"/>
                </a:cubicBezTo>
                <a:cubicBezTo>
                  <a:pt x="309799" y="1303942"/>
                  <a:pt x="299348" y="1301402"/>
                  <a:pt x="290945" y="1295400"/>
                </a:cubicBezTo>
                <a:cubicBezTo>
                  <a:pt x="245668" y="1263059"/>
                  <a:pt x="299203" y="1280426"/>
                  <a:pt x="235527" y="1267691"/>
                </a:cubicBezTo>
                <a:cubicBezTo>
                  <a:pt x="221672" y="1258455"/>
                  <a:pt x="208856" y="1247429"/>
                  <a:pt x="193963" y="1239982"/>
                </a:cubicBezTo>
                <a:cubicBezTo>
                  <a:pt x="159660" y="1222831"/>
                  <a:pt x="77007" y="1239005"/>
                  <a:pt x="62345" y="1239982"/>
                </a:cubicBezTo>
                <a:cubicBezTo>
                  <a:pt x="57727" y="1249218"/>
                  <a:pt x="53506" y="1258664"/>
                  <a:pt x="48491" y="1267691"/>
                </a:cubicBezTo>
                <a:cubicBezTo>
                  <a:pt x="4987" y="1345998"/>
                  <a:pt x="47082" y="1263582"/>
                  <a:pt x="13854" y="1330036"/>
                </a:cubicBezTo>
                <a:cubicBezTo>
                  <a:pt x="9921" y="1349702"/>
                  <a:pt x="0" y="1395980"/>
                  <a:pt x="0" y="1413164"/>
                </a:cubicBezTo>
                <a:cubicBezTo>
                  <a:pt x="0" y="1519407"/>
                  <a:pt x="923" y="1625745"/>
                  <a:pt x="6927" y="1731818"/>
                </a:cubicBezTo>
                <a:cubicBezTo>
                  <a:pt x="7877" y="1748602"/>
                  <a:pt x="14539" y="1764701"/>
                  <a:pt x="20782" y="1780309"/>
                </a:cubicBezTo>
                <a:cubicBezTo>
                  <a:pt x="32200" y="1808854"/>
                  <a:pt x="52411" y="1843387"/>
                  <a:pt x="69272" y="1870364"/>
                </a:cubicBezTo>
                <a:cubicBezTo>
                  <a:pt x="73684" y="1877424"/>
                  <a:pt x="77797" y="1884749"/>
                  <a:pt x="83127" y="1891145"/>
                </a:cubicBezTo>
                <a:cubicBezTo>
                  <a:pt x="89399" y="1898671"/>
                  <a:pt x="96982" y="1905000"/>
                  <a:pt x="103909" y="1911927"/>
                </a:cubicBezTo>
                <a:cubicBezTo>
                  <a:pt x="138750" y="1981611"/>
                  <a:pt x="87934" y="1884505"/>
                  <a:pt x="166254" y="2001982"/>
                </a:cubicBezTo>
                <a:cubicBezTo>
                  <a:pt x="194599" y="2044498"/>
                  <a:pt x="197676" y="2052057"/>
                  <a:pt x="256309" y="2098964"/>
                </a:cubicBezTo>
                <a:cubicBezTo>
                  <a:pt x="267854" y="2108200"/>
                  <a:pt x="278471" y="2118735"/>
                  <a:pt x="290945" y="2126673"/>
                </a:cubicBezTo>
                <a:cubicBezTo>
                  <a:pt x="304013" y="2134989"/>
                  <a:pt x="319621" y="2138863"/>
                  <a:pt x="332509" y="2147455"/>
                </a:cubicBezTo>
                <a:cubicBezTo>
                  <a:pt x="354415" y="2162059"/>
                  <a:pt x="372113" y="2182679"/>
                  <a:pt x="394854" y="2195945"/>
                </a:cubicBezTo>
                <a:lnTo>
                  <a:pt x="477982" y="2244436"/>
                </a:lnTo>
                <a:cubicBezTo>
                  <a:pt x="489587" y="2251263"/>
                  <a:pt x="501847" y="2257139"/>
                  <a:pt x="512618" y="2265218"/>
                </a:cubicBezTo>
                <a:cubicBezTo>
                  <a:pt x="535821" y="2282621"/>
                  <a:pt x="548243" y="2293422"/>
                  <a:pt x="574963" y="2306782"/>
                </a:cubicBezTo>
                <a:cubicBezTo>
                  <a:pt x="581494" y="2310048"/>
                  <a:pt x="588818" y="2311400"/>
                  <a:pt x="595745" y="2313709"/>
                </a:cubicBezTo>
                <a:cubicBezTo>
                  <a:pt x="609600" y="2325254"/>
                  <a:pt x="622881" y="2337524"/>
                  <a:pt x="637309" y="2348345"/>
                </a:cubicBezTo>
                <a:cubicBezTo>
                  <a:pt x="650630" y="2358336"/>
                  <a:pt x="665551" y="2366065"/>
                  <a:pt x="678872" y="2376055"/>
                </a:cubicBezTo>
                <a:lnTo>
                  <a:pt x="706582" y="2396836"/>
                </a:lnTo>
                <a:cubicBezTo>
                  <a:pt x="722231" y="2443787"/>
                  <a:pt x="700387" y="2388577"/>
                  <a:pt x="748145" y="2452255"/>
                </a:cubicBezTo>
                <a:cubicBezTo>
                  <a:pt x="752526" y="2458096"/>
                  <a:pt x="752508" y="2466199"/>
                  <a:pt x="755072" y="2473036"/>
                </a:cubicBezTo>
                <a:cubicBezTo>
                  <a:pt x="759438" y="2484679"/>
                  <a:pt x="764677" y="2495987"/>
                  <a:pt x="768927" y="2507673"/>
                </a:cubicBezTo>
                <a:cubicBezTo>
                  <a:pt x="773918" y="2521398"/>
                  <a:pt x="782782" y="2549236"/>
                  <a:pt x="782782" y="2549236"/>
                </a:cubicBezTo>
                <a:cubicBezTo>
                  <a:pt x="784887" y="2612392"/>
                  <a:pt x="786259" y="2757164"/>
                  <a:pt x="796636" y="2840182"/>
                </a:cubicBezTo>
                <a:cubicBezTo>
                  <a:pt x="799043" y="2859439"/>
                  <a:pt x="805377" y="2870775"/>
                  <a:pt x="810491" y="2888673"/>
                </a:cubicBezTo>
                <a:cubicBezTo>
                  <a:pt x="813107" y="2897827"/>
                  <a:pt x="815353" y="2907088"/>
                  <a:pt x="817418" y="2916382"/>
                </a:cubicBezTo>
                <a:cubicBezTo>
                  <a:pt x="820579" y="2930607"/>
                  <a:pt x="823846" y="2956947"/>
                  <a:pt x="831272" y="2971800"/>
                </a:cubicBezTo>
                <a:cubicBezTo>
                  <a:pt x="834995" y="2979247"/>
                  <a:pt x="840509" y="2985655"/>
                  <a:pt x="845127" y="2992582"/>
                </a:cubicBezTo>
                <a:cubicBezTo>
                  <a:pt x="851861" y="3012786"/>
                  <a:pt x="853679" y="3021505"/>
                  <a:pt x="865909" y="3041073"/>
                </a:cubicBezTo>
                <a:cubicBezTo>
                  <a:pt x="878535" y="3061274"/>
                  <a:pt x="896622" y="3080935"/>
                  <a:pt x="914400" y="3096491"/>
                </a:cubicBezTo>
                <a:cubicBezTo>
                  <a:pt x="960222" y="3136585"/>
                  <a:pt x="923647" y="3098232"/>
                  <a:pt x="976745" y="3138055"/>
                </a:cubicBezTo>
                <a:cubicBezTo>
                  <a:pt x="984582" y="3143933"/>
                  <a:pt x="988176" y="3155914"/>
                  <a:pt x="997527" y="3158836"/>
                </a:cubicBezTo>
                <a:cubicBezTo>
                  <a:pt x="1026516" y="3167895"/>
                  <a:pt x="1057800" y="3166735"/>
                  <a:pt x="1087582" y="3172691"/>
                </a:cubicBezTo>
                <a:cubicBezTo>
                  <a:pt x="1104066" y="3175988"/>
                  <a:pt x="1120125" y="3181229"/>
                  <a:pt x="1136072" y="3186545"/>
                </a:cubicBezTo>
                <a:cubicBezTo>
                  <a:pt x="1147869" y="3190477"/>
                  <a:pt x="1159066" y="3196034"/>
                  <a:pt x="1170709" y="3200400"/>
                </a:cubicBezTo>
                <a:cubicBezTo>
                  <a:pt x="1177546" y="3202964"/>
                  <a:pt x="1184219" y="3206666"/>
                  <a:pt x="1191491" y="3207327"/>
                </a:cubicBezTo>
                <a:cubicBezTo>
                  <a:pt x="1235244" y="3211305"/>
                  <a:pt x="1279236" y="3211946"/>
                  <a:pt x="1323109" y="3214255"/>
                </a:cubicBezTo>
                <a:cubicBezTo>
                  <a:pt x="1341582" y="3218873"/>
                  <a:pt x="1359856" y="3224375"/>
                  <a:pt x="1378527" y="3228109"/>
                </a:cubicBezTo>
                <a:cubicBezTo>
                  <a:pt x="1406073" y="3233618"/>
                  <a:pt x="1433945" y="3237346"/>
                  <a:pt x="1461654" y="3241964"/>
                </a:cubicBezTo>
                <a:cubicBezTo>
                  <a:pt x="1475509" y="3244273"/>
                  <a:pt x="1489592" y="3245484"/>
                  <a:pt x="1503218" y="3248891"/>
                </a:cubicBezTo>
                <a:cubicBezTo>
                  <a:pt x="1530927" y="3255818"/>
                  <a:pt x="1557958" y="3266519"/>
                  <a:pt x="1586345" y="3269673"/>
                </a:cubicBezTo>
                <a:cubicBezTo>
                  <a:pt x="1687773" y="3280942"/>
                  <a:pt x="1627817" y="3275372"/>
                  <a:pt x="1766454" y="3283527"/>
                </a:cubicBezTo>
                <a:cubicBezTo>
                  <a:pt x="1837260" y="3291857"/>
                  <a:pt x="1866177" y="3284898"/>
                  <a:pt x="1918854" y="3311236"/>
                </a:cubicBezTo>
                <a:cubicBezTo>
                  <a:pt x="1930897" y="3317257"/>
                  <a:pt x="1941115" y="3326714"/>
                  <a:pt x="1953491" y="3332018"/>
                </a:cubicBezTo>
                <a:cubicBezTo>
                  <a:pt x="1973626" y="3340647"/>
                  <a:pt x="2015836" y="3352800"/>
                  <a:pt x="2015836" y="3352800"/>
                </a:cubicBezTo>
                <a:cubicBezTo>
                  <a:pt x="2022763" y="3357418"/>
                  <a:pt x="2031135" y="3360389"/>
                  <a:pt x="2036618" y="3366655"/>
                </a:cubicBezTo>
                <a:cubicBezTo>
                  <a:pt x="2047583" y="3379186"/>
                  <a:pt x="2056241" y="3393662"/>
                  <a:pt x="2064327" y="3408218"/>
                </a:cubicBezTo>
                <a:cubicBezTo>
                  <a:pt x="2067873" y="3414601"/>
                  <a:pt x="2069373" y="3421945"/>
                  <a:pt x="2071254" y="3429000"/>
                </a:cubicBezTo>
                <a:cubicBezTo>
                  <a:pt x="2078613" y="3456597"/>
                  <a:pt x="2085109" y="3484418"/>
                  <a:pt x="2092036" y="3512127"/>
                </a:cubicBezTo>
                <a:cubicBezTo>
                  <a:pt x="2094345" y="3521363"/>
                  <a:pt x="2097096" y="3530500"/>
                  <a:pt x="2098963" y="3539836"/>
                </a:cubicBezTo>
                <a:cubicBezTo>
                  <a:pt x="2101272" y="3551382"/>
                  <a:pt x="2103035" y="3563050"/>
                  <a:pt x="2105891" y="3574473"/>
                </a:cubicBezTo>
                <a:cubicBezTo>
                  <a:pt x="2107662" y="3581557"/>
                  <a:pt x="2110720" y="3588261"/>
                  <a:pt x="2112818" y="3595255"/>
                </a:cubicBezTo>
                <a:cubicBezTo>
                  <a:pt x="2117648" y="3611356"/>
                  <a:pt x="2122054" y="3627582"/>
                  <a:pt x="2126672" y="3643745"/>
                </a:cubicBezTo>
                <a:cubicBezTo>
                  <a:pt x="2128981" y="3680691"/>
                  <a:pt x="2129791" y="3717761"/>
                  <a:pt x="2133600" y="3754582"/>
                </a:cubicBezTo>
                <a:cubicBezTo>
                  <a:pt x="2136725" y="3784792"/>
                  <a:pt x="2144432" y="3814416"/>
                  <a:pt x="2147454" y="3844636"/>
                </a:cubicBezTo>
                <a:cubicBezTo>
                  <a:pt x="2151367" y="3883763"/>
                  <a:pt x="2146670" y="3923841"/>
                  <a:pt x="2154382" y="3962400"/>
                </a:cubicBezTo>
                <a:cubicBezTo>
                  <a:pt x="2160690" y="3993937"/>
                  <a:pt x="2181218" y="4021253"/>
                  <a:pt x="2189018" y="4052455"/>
                </a:cubicBezTo>
                <a:cubicBezTo>
                  <a:pt x="2192696" y="4067166"/>
                  <a:pt x="2200592" y="4104057"/>
                  <a:pt x="2209800" y="4114800"/>
                </a:cubicBezTo>
                <a:cubicBezTo>
                  <a:pt x="2216520" y="4122641"/>
                  <a:pt x="2229248" y="4122459"/>
                  <a:pt x="2237509" y="4128655"/>
                </a:cubicBezTo>
                <a:cubicBezTo>
                  <a:pt x="2247959" y="4136492"/>
                  <a:pt x="2255982" y="4147128"/>
                  <a:pt x="2265218" y="4156364"/>
                </a:cubicBezTo>
                <a:cubicBezTo>
                  <a:pt x="2269782" y="4170055"/>
                  <a:pt x="2273791" y="4188160"/>
                  <a:pt x="2286000" y="4197927"/>
                </a:cubicBezTo>
                <a:cubicBezTo>
                  <a:pt x="2291702" y="4202489"/>
                  <a:pt x="2299855" y="4202546"/>
                  <a:pt x="2306782" y="4204855"/>
                </a:cubicBezTo>
                <a:cubicBezTo>
                  <a:pt x="2313709" y="4211782"/>
                  <a:pt x="2318467" y="4221998"/>
                  <a:pt x="2327563" y="4225636"/>
                </a:cubicBezTo>
                <a:cubicBezTo>
                  <a:pt x="2342723" y="4231700"/>
                  <a:pt x="2359916" y="4230081"/>
                  <a:pt x="2376054" y="4232564"/>
                </a:cubicBezTo>
                <a:cubicBezTo>
                  <a:pt x="2389936" y="4234700"/>
                  <a:pt x="2403763" y="4237182"/>
                  <a:pt x="2417618" y="4239491"/>
                </a:cubicBezTo>
                <a:cubicBezTo>
                  <a:pt x="2424545" y="4248727"/>
                  <a:pt x="2429634" y="4259686"/>
                  <a:pt x="2438400" y="4267200"/>
                </a:cubicBezTo>
                <a:cubicBezTo>
                  <a:pt x="2446241" y="4273920"/>
                  <a:pt x="2456672" y="4276861"/>
                  <a:pt x="2466109" y="4281055"/>
                </a:cubicBezTo>
                <a:cubicBezTo>
                  <a:pt x="2545713" y="4316434"/>
                  <a:pt x="2460242" y="4274657"/>
                  <a:pt x="2528454" y="4308764"/>
                </a:cubicBezTo>
                <a:lnTo>
                  <a:pt x="3643745" y="4301836"/>
                </a:lnTo>
                <a:cubicBezTo>
                  <a:pt x="3653265" y="4301721"/>
                  <a:pt x="3662540" y="4298252"/>
                  <a:pt x="3671454" y="4294909"/>
                </a:cubicBezTo>
                <a:cubicBezTo>
                  <a:pt x="3699561" y="4284369"/>
                  <a:pt x="3726825" y="4271702"/>
                  <a:pt x="3754582" y="4260273"/>
                </a:cubicBezTo>
                <a:cubicBezTo>
                  <a:pt x="3789796" y="4245773"/>
                  <a:pt x="3781063" y="4249136"/>
                  <a:pt x="3810000" y="4239491"/>
                </a:cubicBezTo>
                <a:cubicBezTo>
                  <a:pt x="3837548" y="4198167"/>
                  <a:pt x="3810529" y="4237097"/>
                  <a:pt x="3858491" y="4177145"/>
                </a:cubicBezTo>
                <a:cubicBezTo>
                  <a:pt x="3865703" y="4168130"/>
                  <a:pt x="3872345" y="4158672"/>
                  <a:pt x="3879272" y="4149436"/>
                </a:cubicBezTo>
                <a:cubicBezTo>
                  <a:pt x="3882541" y="4139632"/>
                  <a:pt x="3893127" y="4109649"/>
                  <a:pt x="3893127" y="4100945"/>
                </a:cubicBezTo>
                <a:cubicBezTo>
                  <a:pt x="3893127" y="3928202"/>
                  <a:pt x="3905088" y="3970568"/>
                  <a:pt x="3879272" y="3893127"/>
                </a:cubicBezTo>
                <a:cubicBezTo>
                  <a:pt x="3876963" y="3833091"/>
                  <a:pt x="3876093" y="3772982"/>
                  <a:pt x="3872345" y="3713018"/>
                </a:cubicBezTo>
                <a:cubicBezTo>
                  <a:pt x="3871469" y="3699000"/>
                  <a:pt x="3870820" y="3684420"/>
                  <a:pt x="3865418" y="3671455"/>
                </a:cubicBezTo>
                <a:cubicBezTo>
                  <a:pt x="3859014" y="3656085"/>
                  <a:pt x="3845156" y="3644784"/>
                  <a:pt x="3837709" y="3629891"/>
                </a:cubicBezTo>
                <a:cubicBezTo>
                  <a:pt x="3833091" y="3620655"/>
                  <a:pt x="3829167" y="3611037"/>
                  <a:pt x="3823854" y="3602182"/>
                </a:cubicBezTo>
                <a:cubicBezTo>
                  <a:pt x="3797255" y="3557851"/>
                  <a:pt x="3754152" y="3502171"/>
                  <a:pt x="3713018" y="3477491"/>
                </a:cubicBezTo>
                <a:cubicBezTo>
                  <a:pt x="3689927" y="3463636"/>
                  <a:pt x="3665658" y="3451579"/>
                  <a:pt x="3643745" y="3435927"/>
                </a:cubicBezTo>
                <a:cubicBezTo>
                  <a:pt x="3627581" y="3424382"/>
                  <a:pt x="3612287" y="3411511"/>
                  <a:pt x="3595254" y="3401291"/>
                </a:cubicBezTo>
                <a:cubicBezTo>
                  <a:pt x="3577544" y="3390665"/>
                  <a:pt x="3557768" y="3383829"/>
                  <a:pt x="3539836" y="3373582"/>
                </a:cubicBezTo>
                <a:cubicBezTo>
                  <a:pt x="3525379" y="3365321"/>
                  <a:pt x="3511274" y="3356275"/>
                  <a:pt x="3498272" y="3345873"/>
                </a:cubicBezTo>
                <a:cubicBezTo>
                  <a:pt x="3488072" y="3337713"/>
                  <a:pt x="3481431" y="3325410"/>
                  <a:pt x="3470563" y="3318164"/>
                </a:cubicBezTo>
                <a:cubicBezTo>
                  <a:pt x="3460217" y="3311266"/>
                  <a:pt x="3447472" y="3308927"/>
                  <a:pt x="3435927" y="3304309"/>
                </a:cubicBezTo>
                <a:cubicBezTo>
                  <a:pt x="3424382" y="3292764"/>
                  <a:pt x="3414496" y="3279276"/>
                  <a:pt x="3401291" y="3269673"/>
                </a:cubicBezTo>
                <a:cubicBezTo>
                  <a:pt x="3331755" y="3219101"/>
                  <a:pt x="3386856" y="3277520"/>
                  <a:pt x="3325091" y="3228109"/>
                </a:cubicBezTo>
                <a:cubicBezTo>
                  <a:pt x="3236777" y="3157458"/>
                  <a:pt x="3340867" y="3223721"/>
                  <a:pt x="3255818" y="3172691"/>
                </a:cubicBezTo>
                <a:cubicBezTo>
                  <a:pt x="3248891" y="3163455"/>
                  <a:pt x="3242550" y="3153748"/>
                  <a:pt x="3235036" y="3144982"/>
                </a:cubicBezTo>
                <a:cubicBezTo>
                  <a:pt x="3199206" y="3103181"/>
                  <a:pt x="3227305" y="3147793"/>
                  <a:pt x="3186545" y="3089564"/>
                </a:cubicBezTo>
                <a:cubicBezTo>
                  <a:pt x="3178824" y="3078534"/>
                  <a:pt x="3173232" y="3066130"/>
                  <a:pt x="3165763" y="3054927"/>
                </a:cubicBezTo>
                <a:cubicBezTo>
                  <a:pt x="3121534" y="2988582"/>
                  <a:pt x="3169924" y="3077102"/>
                  <a:pt x="3117272" y="2971800"/>
                </a:cubicBezTo>
                <a:cubicBezTo>
                  <a:pt x="3105206" y="2947668"/>
                  <a:pt x="3098404" y="2935979"/>
                  <a:pt x="3089563" y="2909455"/>
                </a:cubicBezTo>
                <a:cubicBezTo>
                  <a:pt x="3086552" y="2900423"/>
                  <a:pt x="3086894" y="2890261"/>
                  <a:pt x="3082636" y="2881745"/>
                </a:cubicBezTo>
                <a:cubicBezTo>
                  <a:pt x="3075190" y="2866852"/>
                  <a:pt x="3054927" y="2840182"/>
                  <a:pt x="3054927" y="2840182"/>
                </a:cubicBezTo>
                <a:cubicBezTo>
                  <a:pt x="3047309" y="2817326"/>
                  <a:pt x="3045193" y="2809622"/>
                  <a:pt x="3034145" y="2784764"/>
                </a:cubicBezTo>
                <a:cubicBezTo>
                  <a:pt x="3029951" y="2775328"/>
                  <a:pt x="3024909" y="2766291"/>
                  <a:pt x="3020291" y="2757055"/>
                </a:cubicBezTo>
                <a:cubicBezTo>
                  <a:pt x="3005537" y="2683293"/>
                  <a:pt x="3002857" y="2686948"/>
                  <a:pt x="3027218" y="2570018"/>
                </a:cubicBezTo>
                <a:cubicBezTo>
                  <a:pt x="3028916" y="2561868"/>
                  <a:pt x="3040691" y="2560151"/>
                  <a:pt x="3048000" y="2556164"/>
                </a:cubicBezTo>
                <a:cubicBezTo>
                  <a:pt x="3066131" y="2546274"/>
                  <a:pt x="3084666" y="2537110"/>
                  <a:pt x="3103418" y="2528455"/>
                </a:cubicBezTo>
                <a:cubicBezTo>
                  <a:pt x="3122867" y="2519478"/>
                  <a:pt x="3150592" y="2508278"/>
                  <a:pt x="3172691" y="2507673"/>
                </a:cubicBezTo>
                <a:cubicBezTo>
                  <a:pt x="3329667" y="2503372"/>
                  <a:pt x="3486727" y="2503054"/>
                  <a:pt x="3643745" y="2500745"/>
                </a:cubicBezTo>
                <a:cubicBezTo>
                  <a:pt x="4074932" y="2475382"/>
                  <a:pt x="3358226" y="2516865"/>
                  <a:pt x="3927763" y="2486891"/>
                </a:cubicBezTo>
                <a:cubicBezTo>
                  <a:pt x="3960128" y="2485188"/>
                  <a:pt x="3992439" y="2482549"/>
                  <a:pt x="4024745" y="2479964"/>
                </a:cubicBezTo>
                <a:cubicBezTo>
                  <a:pt x="4050169" y="2477930"/>
                  <a:pt x="4075447" y="2473636"/>
                  <a:pt x="4100945" y="2473036"/>
                </a:cubicBezTo>
                <a:cubicBezTo>
                  <a:pt x="4271786" y="2469016"/>
                  <a:pt x="4442690" y="2468418"/>
                  <a:pt x="4613563" y="2466109"/>
                </a:cubicBezTo>
                <a:cubicBezTo>
                  <a:pt x="4654076" y="2458007"/>
                  <a:pt x="4714238" y="2446946"/>
                  <a:pt x="4745182" y="2431473"/>
                </a:cubicBezTo>
                <a:cubicBezTo>
                  <a:pt x="4779422" y="2414352"/>
                  <a:pt x="4763094" y="2420884"/>
                  <a:pt x="4793672" y="2410691"/>
                </a:cubicBezTo>
                <a:cubicBezTo>
                  <a:pt x="4807527" y="2401455"/>
                  <a:pt x="4819866" y="2389386"/>
                  <a:pt x="4835236" y="2382982"/>
                </a:cubicBezTo>
                <a:cubicBezTo>
                  <a:pt x="4885846" y="2361894"/>
                  <a:pt x="4915671" y="2351703"/>
                  <a:pt x="4959927" y="2327564"/>
                </a:cubicBezTo>
                <a:cubicBezTo>
                  <a:pt x="4971747" y="2321117"/>
                  <a:pt x="4982793" y="2313321"/>
                  <a:pt x="4994563" y="2306782"/>
                </a:cubicBezTo>
                <a:cubicBezTo>
                  <a:pt x="5046631" y="2277855"/>
                  <a:pt x="4997358" y="2310041"/>
                  <a:pt x="5056909" y="2272145"/>
                </a:cubicBezTo>
                <a:cubicBezTo>
                  <a:pt x="5070957" y="2263206"/>
                  <a:pt x="5084424" y="2253375"/>
                  <a:pt x="5098472" y="2244436"/>
                </a:cubicBezTo>
                <a:cubicBezTo>
                  <a:pt x="5109831" y="2237207"/>
                  <a:pt x="5122079" y="2231376"/>
                  <a:pt x="5133109" y="2223655"/>
                </a:cubicBezTo>
                <a:cubicBezTo>
                  <a:pt x="5223410" y="2160445"/>
                  <a:pt x="5113950" y="2228220"/>
                  <a:pt x="5202382" y="2175164"/>
                </a:cubicBezTo>
                <a:cubicBezTo>
                  <a:pt x="5207000" y="2163618"/>
                  <a:pt x="5210675" y="2151649"/>
                  <a:pt x="5216236" y="2140527"/>
                </a:cubicBezTo>
                <a:cubicBezTo>
                  <a:pt x="5219959" y="2133080"/>
                  <a:pt x="5226710" y="2127353"/>
                  <a:pt x="5230091" y="2119745"/>
                </a:cubicBezTo>
                <a:cubicBezTo>
                  <a:pt x="5236022" y="2106400"/>
                  <a:pt x="5239327" y="2092036"/>
                  <a:pt x="5243945" y="2078182"/>
                </a:cubicBezTo>
                <a:cubicBezTo>
                  <a:pt x="5239327" y="1858818"/>
                  <a:pt x="5236240" y="1639417"/>
                  <a:pt x="5230091" y="1420091"/>
                </a:cubicBezTo>
                <a:cubicBezTo>
                  <a:pt x="5229312" y="1392297"/>
                  <a:pt x="5226920" y="1364514"/>
                  <a:pt x="5223163" y="1336964"/>
                </a:cubicBezTo>
                <a:cubicBezTo>
                  <a:pt x="5217719" y="1297045"/>
                  <a:pt x="5209729" y="1254536"/>
                  <a:pt x="5188527" y="1219200"/>
                </a:cubicBezTo>
                <a:cubicBezTo>
                  <a:pt x="5183487" y="1210799"/>
                  <a:pt x="5175478" y="1204433"/>
                  <a:pt x="5167745" y="1198418"/>
                </a:cubicBezTo>
                <a:cubicBezTo>
                  <a:pt x="5118400" y="1160038"/>
                  <a:pt x="5136324" y="1180089"/>
                  <a:pt x="5084618" y="1149927"/>
                </a:cubicBezTo>
                <a:cubicBezTo>
                  <a:pt x="5070235" y="1141537"/>
                  <a:pt x="5057715" y="1130112"/>
                  <a:pt x="5043054" y="1122218"/>
                </a:cubicBezTo>
                <a:cubicBezTo>
                  <a:pt x="5027570" y="1113881"/>
                  <a:pt x="5010939" y="1107844"/>
                  <a:pt x="4994563" y="1101436"/>
                </a:cubicBezTo>
                <a:cubicBezTo>
                  <a:pt x="4957818" y="1087058"/>
                  <a:pt x="4922648" y="1066360"/>
                  <a:pt x="4883727" y="1059873"/>
                </a:cubicBezTo>
                <a:cubicBezTo>
                  <a:pt x="4821164" y="1049445"/>
                  <a:pt x="4855874" y="1055992"/>
                  <a:pt x="4779818" y="1039091"/>
                </a:cubicBezTo>
                <a:lnTo>
                  <a:pt x="4433454" y="1052945"/>
                </a:lnTo>
                <a:cubicBezTo>
                  <a:pt x="4327953" y="1057814"/>
                  <a:pt x="4351765" y="1049600"/>
                  <a:pt x="4274127" y="1080655"/>
                </a:cubicBezTo>
                <a:cubicBezTo>
                  <a:pt x="4257799" y="1087186"/>
                  <a:pt x="4241645" y="1094159"/>
                  <a:pt x="4225636" y="1101436"/>
                </a:cubicBezTo>
                <a:cubicBezTo>
                  <a:pt x="4216235" y="1105709"/>
                  <a:pt x="4207596" y="1111665"/>
                  <a:pt x="4197927" y="1115291"/>
                </a:cubicBezTo>
                <a:cubicBezTo>
                  <a:pt x="4189013" y="1118634"/>
                  <a:pt x="4179403" y="1119713"/>
                  <a:pt x="4170218" y="1122218"/>
                </a:cubicBezTo>
                <a:cubicBezTo>
                  <a:pt x="4131931" y="1132660"/>
                  <a:pt x="4120944" y="1134881"/>
                  <a:pt x="4087091" y="1149927"/>
                </a:cubicBezTo>
                <a:cubicBezTo>
                  <a:pt x="3993520" y="1191514"/>
                  <a:pt x="4142812" y="1127092"/>
                  <a:pt x="4024745" y="1191491"/>
                </a:cubicBezTo>
                <a:cubicBezTo>
                  <a:pt x="4011924" y="1198484"/>
                  <a:pt x="3983182" y="1205345"/>
                  <a:pt x="3983182" y="1205345"/>
                </a:cubicBezTo>
                <a:cubicBezTo>
                  <a:pt x="3961506" y="1219796"/>
                  <a:pt x="3926038" y="1241708"/>
                  <a:pt x="3906982" y="1260764"/>
                </a:cubicBezTo>
                <a:cubicBezTo>
                  <a:pt x="3901095" y="1266651"/>
                  <a:pt x="3898545" y="1275224"/>
                  <a:pt x="3893127" y="1281545"/>
                </a:cubicBezTo>
                <a:cubicBezTo>
                  <a:pt x="3854275" y="1326872"/>
                  <a:pt x="3873811" y="1289709"/>
                  <a:pt x="3844636" y="1343891"/>
                </a:cubicBezTo>
                <a:cubicBezTo>
                  <a:pt x="3834844" y="1362075"/>
                  <a:pt x="3826163" y="1380836"/>
                  <a:pt x="3816927" y="1399309"/>
                </a:cubicBezTo>
                <a:lnTo>
                  <a:pt x="3803072" y="1427018"/>
                </a:lnTo>
                <a:cubicBezTo>
                  <a:pt x="3798030" y="1447188"/>
                  <a:pt x="3792150" y="1468842"/>
                  <a:pt x="3789218" y="1489364"/>
                </a:cubicBezTo>
                <a:cubicBezTo>
                  <a:pt x="3786261" y="1510063"/>
                  <a:pt x="3785248" y="1531010"/>
                  <a:pt x="3782291" y="1551709"/>
                </a:cubicBezTo>
                <a:cubicBezTo>
                  <a:pt x="3776256" y="1593954"/>
                  <a:pt x="3777644" y="1574897"/>
                  <a:pt x="3768436" y="1607127"/>
                </a:cubicBezTo>
                <a:cubicBezTo>
                  <a:pt x="3765821" y="1616281"/>
                  <a:pt x="3764852" y="1625922"/>
                  <a:pt x="3761509" y="1634836"/>
                </a:cubicBezTo>
                <a:cubicBezTo>
                  <a:pt x="3757883" y="1644505"/>
                  <a:pt x="3752272" y="1653309"/>
                  <a:pt x="3747654" y="1662545"/>
                </a:cubicBezTo>
                <a:cubicBezTo>
                  <a:pt x="3743781" y="1678037"/>
                  <a:pt x="3733621" y="1721694"/>
                  <a:pt x="3726872" y="1731818"/>
                </a:cubicBezTo>
                <a:cubicBezTo>
                  <a:pt x="3722254" y="1738745"/>
                  <a:pt x="3716741" y="1745153"/>
                  <a:pt x="3713018" y="1752600"/>
                </a:cubicBezTo>
                <a:cubicBezTo>
                  <a:pt x="3707457" y="1763722"/>
                  <a:pt x="3705753" y="1776691"/>
                  <a:pt x="3699163" y="1787236"/>
                </a:cubicBezTo>
                <a:cubicBezTo>
                  <a:pt x="3689638" y="1802477"/>
                  <a:pt x="3671964" y="1812297"/>
                  <a:pt x="3657600" y="1821873"/>
                </a:cubicBezTo>
                <a:cubicBezTo>
                  <a:pt x="3640261" y="1891221"/>
                  <a:pt x="3666330" y="1820070"/>
                  <a:pt x="3629891" y="1856509"/>
                </a:cubicBezTo>
                <a:cubicBezTo>
                  <a:pt x="3624728" y="1861672"/>
                  <a:pt x="3627525" y="1871589"/>
                  <a:pt x="3622963" y="1877291"/>
                </a:cubicBezTo>
                <a:cubicBezTo>
                  <a:pt x="3617762" y="1883792"/>
                  <a:pt x="3609109" y="1886527"/>
                  <a:pt x="3602182" y="1891145"/>
                </a:cubicBezTo>
                <a:cubicBezTo>
                  <a:pt x="3597564" y="1898072"/>
                  <a:pt x="3592458" y="1904698"/>
                  <a:pt x="3588327" y="1911927"/>
                </a:cubicBezTo>
                <a:cubicBezTo>
                  <a:pt x="3573750" y="1937437"/>
                  <a:pt x="3569357" y="1958605"/>
                  <a:pt x="3546763" y="1981200"/>
                </a:cubicBezTo>
                <a:cubicBezTo>
                  <a:pt x="3539836" y="1988127"/>
                  <a:pt x="3531996" y="1994249"/>
                  <a:pt x="3525982" y="2001982"/>
                </a:cubicBezTo>
                <a:cubicBezTo>
                  <a:pt x="3511166" y="2021032"/>
                  <a:pt x="3499263" y="2049812"/>
                  <a:pt x="3477491" y="2064327"/>
                </a:cubicBezTo>
                <a:cubicBezTo>
                  <a:pt x="3471415" y="2068378"/>
                  <a:pt x="3463240" y="2067989"/>
                  <a:pt x="3456709" y="2071255"/>
                </a:cubicBezTo>
                <a:cubicBezTo>
                  <a:pt x="3449262" y="2074978"/>
                  <a:pt x="3442854" y="2080491"/>
                  <a:pt x="3435927" y="2085109"/>
                </a:cubicBezTo>
                <a:cubicBezTo>
                  <a:pt x="3431309" y="2092036"/>
                  <a:pt x="3427402" y="2099495"/>
                  <a:pt x="3422072" y="2105891"/>
                </a:cubicBezTo>
                <a:cubicBezTo>
                  <a:pt x="3411127" y="2119026"/>
                  <a:pt x="3396081" y="2132741"/>
                  <a:pt x="3380509" y="2140527"/>
                </a:cubicBezTo>
                <a:cubicBezTo>
                  <a:pt x="3373978" y="2143793"/>
                  <a:pt x="3366654" y="2145146"/>
                  <a:pt x="3359727" y="2147455"/>
                </a:cubicBezTo>
                <a:cubicBezTo>
                  <a:pt x="3348681" y="2164023"/>
                  <a:pt x="3342059" y="2176898"/>
                  <a:pt x="3325091" y="2189018"/>
                </a:cubicBezTo>
                <a:cubicBezTo>
                  <a:pt x="3316688" y="2195020"/>
                  <a:pt x="3306348" y="2197750"/>
                  <a:pt x="3297382" y="2202873"/>
                </a:cubicBezTo>
                <a:cubicBezTo>
                  <a:pt x="3290153" y="2207004"/>
                  <a:pt x="3283375" y="2211888"/>
                  <a:pt x="3276600" y="2216727"/>
                </a:cubicBezTo>
                <a:cubicBezTo>
                  <a:pt x="3267205" y="2223438"/>
                  <a:pt x="3259218" y="2232346"/>
                  <a:pt x="3248891" y="2237509"/>
                </a:cubicBezTo>
                <a:cubicBezTo>
                  <a:pt x="3235829" y="2244040"/>
                  <a:pt x="3221182" y="2246746"/>
                  <a:pt x="3207327" y="2251364"/>
                </a:cubicBezTo>
                <a:lnTo>
                  <a:pt x="3186545" y="2258291"/>
                </a:lnTo>
                <a:lnTo>
                  <a:pt x="3006436" y="2251364"/>
                </a:lnTo>
                <a:cubicBezTo>
                  <a:pt x="2844047" y="2244598"/>
                  <a:pt x="2902348" y="2251337"/>
                  <a:pt x="2805545" y="2237509"/>
                </a:cubicBezTo>
                <a:cubicBezTo>
                  <a:pt x="2800927" y="2221345"/>
                  <a:pt x="2798735" y="2204281"/>
                  <a:pt x="2791691" y="2189018"/>
                </a:cubicBezTo>
                <a:cubicBezTo>
                  <a:pt x="2746701" y="2091540"/>
                  <a:pt x="2774882" y="2191051"/>
                  <a:pt x="2757054" y="2119745"/>
                </a:cubicBezTo>
                <a:cubicBezTo>
                  <a:pt x="2763053" y="2071762"/>
                  <a:pt x="2761843" y="2070491"/>
                  <a:pt x="2770909" y="2029691"/>
                </a:cubicBezTo>
                <a:cubicBezTo>
                  <a:pt x="2772974" y="2020397"/>
                  <a:pt x="2773578" y="2010497"/>
                  <a:pt x="2777836" y="2001982"/>
                </a:cubicBezTo>
                <a:cubicBezTo>
                  <a:pt x="2786722" y="1984209"/>
                  <a:pt x="2805536" y="1967355"/>
                  <a:pt x="2819400" y="1953491"/>
                </a:cubicBezTo>
                <a:cubicBezTo>
                  <a:pt x="2821709" y="1941946"/>
                  <a:pt x="2821799" y="1929723"/>
                  <a:pt x="2826327" y="1918855"/>
                </a:cubicBezTo>
                <a:cubicBezTo>
                  <a:pt x="2833487" y="1901671"/>
                  <a:pt x="2845711" y="1887015"/>
                  <a:pt x="2854036" y="1870364"/>
                </a:cubicBezTo>
                <a:cubicBezTo>
                  <a:pt x="2857302" y="1863833"/>
                  <a:pt x="2858654" y="1856509"/>
                  <a:pt x="2860963" y="1849582"/>
                </a:cubicBezTo>
                <a:cubicBezTo>
                  <a:pt x="2865581" y="1803400"/>
                  <a:pt x="2865716" y="1756547"/>
                  <a:pt x="2874818" y="1711036"/>
                </a:cubicBezTo>
                <a:cubicBezTo>
                  <a:pt x="2881983" y="1675213"/>
                  <a:pt x="2906628" y="1629710"/>
                  <a:pt x="2930236" y="1600200"/>
                </a:cubicBezTo>
                <a:cubicBezTo>
                  <a:pt x="2939472" y="1588655"/>
                  <a:pt x="2948122" y="1576615"/>
                  <a:pt x="2957945" y="1565564"/>
                </a:cubicBezTo>
                <a:cubicBezTo>
                  <a:pt x="2985083" y="1535033"/>
                  <a:pt x="2985537" y="1543583"/>
                  <a:pt x="3006436" y="1510145"/>
                </a:cubicBezTo>
                <a:cubicBezTo>
                  <a:pt x="3011909" y="1501388"/>
                  <a:pt x="3014095" y="1490697"/>
                  <a:pt x="3020291" y="1482436"/>
                </a:cubicBezTo>
                <a:cubicBezTo>
                  <a:pt x="3035019" y="1462799"/>
                  <a:pt x="3054515" y="1446992"/>
                  <a:pt x="3068782" y="1427018"/>
                </a:cubicBezTo>
                <a:cubicBezTo>
                  <a:pt x="3111115" y="1367751"/>
                  <a:pt x="3064419" y="1398027"/>
                  <a:pt x="3117272" y="1371600"/>
                </a:cubicBezTo>
                <a:cubicBezTo>
                  <a:pt x="3119581" y="1362364"/>
                  <a:pt x="3118666" y="1351638"/>
                  <a:pt x="3124200" y="1343891"/>
                </a:cubicBezTo>
                <a:cubicBezTo>
                  <a:pt x="3130911" y="1334496"/>
                  <a:pt x="3143143" y="1330623"/>
                  <a:pt x="3151909" y="1323109"/>
                </a:cubicBezTo>
                <a:cubicBezTo>
                  <a:pt x="3191225" y="1289409"/>
                  <a:pt x="3152089" y="1312628"/>
                  <a:pt x="3200400" y="1288473"/>
                </a:cubicBezTo>
                <a:cubicBezTo>
                  <a:pt x="3218330" y="1270543"/>
                  <a:pt x="3237889" y="1248267"/>
                  <a:pt x="3262745" y="1239982"/>
                </a:cubicBezTo>
                <a:lnTo>
                  <a:pt x="3283527" y="1233055"/>
                </a:lnTo>
                <a:cubicBezTo>
                  <a:pt x="3297382" y="1223818"/>
                  <a:pt x="3308937" y="1209383"/>
                  <a:pt x="3325091" y="1205345"/>
                </a:cubicBezTo>
                <a:cubicBezTo>
                  <a:pt x="3334327" y="1203036"/>
                  <a:pt x="3343768" y="1201429"/>
                  <a:pt x="3352800" y="1198418"/>
                </a:cubicBezTo>
                <a:cubicBezTo>
                  <a:pt x="3364597" y="1194486"/>
                  <a:pt x="3375793" y="1188930"/>
                  <a:pt x="3387436" y="1184564"/>
                </a:cubicBezTo>
                <a:cubicBezTo>
                  <a:pt x="3394273" y="1182000"/>
                  <a:pt x="3401291" y="1179945"/>
                  <a:pt x="3408218" y="1177636"/>
                </a:cubicBezTo>
                <a:cubicBezTo>
                  <a:pt x="3419763" y="1166091"/>
                  <a:pt x="3430566" y="1153752"/>
                  <a:pt x="3442854" y="1143000"/>
                </a:cubicBezTo>
                <a:cubicBezTo>
                  <a:pt x="3459150" y="1128741"/>
                  <a:pt x="3488514" y="1117634"/>
                  <a:pt x="3505200" y="1108364"/>
                </a:cubicBezTo>
                <a:cubicBezTo>
                  <a:pt x="3533242" y="1092785"/>
                  <a:pt x="3562664" y="1079120"/>
                  <a:pt x="3588327" y="1059873"/>
                </a:cubicBezTo>
                <a:lnTo>
                  <a:pt x="3643745" y="1018309"/>
                </a:lnTo>
                <a:cubicBezTo>
                  <a:pt x="3652981" y="1011382"/>
                  <a:pt x="3661554" y="1003467"/>
                  <a:pt x="3671454" y="997527"/>
                </a:cubicBezTo>
                <a:cubicBezTo>
                  <a:pt x="3683000" y="990600"/>
                  <a:pt x="3694321" y="983284"/>
                  <a:pt x="3706091" y="976745"/>
                </a:cubicBezTo>
                <a:cubicBezTo>
                  <a:pt x="3729099" y="963963"/>
                  <a:pt x="3746776" y="958956"/>
                  <a:pt x="3768436" y="942109"/>
                </a:cubicBezTo>
                <a:cubicBezTo>
                  <a:pt x="3799366" y="918052"/>
                  <a:pt x="3792676" y="914406"/>
                  <a:pt x="3816927" y="886691"/>
                </a:cubicBezTo>
                <a:cubicBezTo>
                  <a:pt x="3879163" y="815564"/>
                  <a:pt x="3806210" y="911356"/>
                  <a:pt x="3879272" y="817418"/>
                </a:cubicBezTo>
                <a:cubicBezTo>
                  <a:pt x="3904138" y="785447"/>
                  <a:pt x="3879807" y="805516"/>
                  <a:pt x="3913909" y="782782"/>
                </a:cubicBezTo>
                <a:cubicBezTo>
                  <a:pt x="3918527" y="775855"/>
                  <a:pt x="3924040" y="769447"/>
                  <a:pt x="3927763" y="762000"/>
                </a:cubicBezTo>
                <a:cubicBezTo>
                  <a:pt x="3962252" y="693023"/>
                  <a:pt x="3941987" y="663255"/>
                  <a:pt x="3934691" y="561109"/>
                </a:cubicBezTo>
                <a:cubicBezTo>
                  <a:pt x="3934013" y="551613"/>
                  <a:pt x="3931630" y="542100"/>
                  <a:pt x="3927763" y="533400"/>
                </a:cubicBezTo>
                <a:cubicBezTo>
                  <a:pt x="3922295" y="521096"/>
                  <a:pt x="3913003" y="510807"/>
                  <a:pt x="3906982" y="498764"/>
                </a:cubicBezTo>
                <a:cubicBezTo>
                  <a:pt x="3878302" y="441404"/>
                  <a:pt x="3925903" y="516757"/>
                  <a:pt x="3886200" y="457200"/>
                </a:cubicBezTo>
                <a:cubicBezTo>
                  <a:pt x="3865916" y="376071"/>
                  <a:pt x="3898440" y="494729"/>
                  <a:pt x="3858491" y="394855"/>
                </a:cubicBezTo>
                <a:cubicBezTo>
                  <a:pt x="3829604" y="322636"/>
                  <a:pt x="3877939" y="395388"/>
                  <a:pt x="3830782" y="332509"/>
                </a:cubicBezTo>
                <a:cubicBezTo>
                  <a:pt x="3828473" y="325582"/>
                  <a:pt x="3826876" y="318375"/>
                  <a:pt x="3823854" y="311727"/>
                </a:cubicBezTo>
                <a:cubicBezTo>
                  <a:pt x="3815308" y="292925"/>
                  <a:pt x="3805381" y="274782"/>
                  <a:pt x="3796145" y="256309"/>
                </a:cubicBezTo>
                <a:cubicBezTo>
                  <a:pt x="3791527" y="247073"/>
                  <a:pt x="3785557" y="238396"/>
                  <a:pt x="3782291" y="228600"/>
                </a:cubicBezTo>
                <a:cubicBezTo>
                  <a:pt x="3779982" y="221673"/>
                  <a:pt x="3778909" y="214201"/>
                  <a:pt x="3775363" y="207818"/>
                </a:cubicBezTo>
                <a:cubicBezTo>
                  <a:pt x="3767276" y="193263"/>
                  <a:pt x="3761508" y="175491"/>
                  <a:pt x="3747654" y="166255"/>
                </a:cubicBezTo>
                <a:cubicBezTo>
                  <a:pt x="3726872" y="152400"/>
                  <a:pt x="3708499" y="133967"/>
                  <a:pt x="3685309" y="124691"/>
                </a:cubicBezTo>
                <a:cubicBezTo>
                  <a:pt x="3616102" y="97008"/>
                  <a:pt x="3661470" y="117006"/>
                  <a:pt x="3553691" y="55418"/>
                </a:cubicBezTo>
                <a:cubicBezTo>
                  <a:pt x="3522364" y="37517"/>
                  <a:pt x="3496379" y="21479"/>
                  <a:pt x="3463636" y="6927"/>
                </a:cubicBezTo>
                <a:cubicBezTo>
                  <a:pt x="3456963" y="3961"/>
                  <a:pt x="3449781" y="2309"/>
                  <a:pt x="3442854" y="0"/>
                </a:cubicBezTo>
                <a:cubicBezTo>
                  <a:pt x="3401290" y="2309"/>
                  <a:pt x="3359634" y="3321"/>
                  <a:pt x="3318163" y="6927"/>
                </a:cubicBezTo>
                <a:cubicBezTo>
                  <a:pt x="3306433" y="7947"/>
                  <a:pt x="3293511" y="7615"/>
                  <a:pt x="3283527" y="13855"/>
                </a:cubicBezTo>
                <a:cubicBezTo>
                  <a:pt x="3273737" y="19974"/>
                  <a:pt x="3270909" y="33400"/>
                  <a:pt x="3262745" y="41564"/>
                </a:cubicBezTo>
                <a:cubicBezTo>
                  <a:pt x="3251459" y="52850"/>
                  <a:pt x="3236205" y="58589"/>
                  <a:pt x="3221182" y="62345"/>
                </a:cubicBezTo>
                <a:cubicBezTo>
                  <a:pt x="3218942" y="62905"/>
                  <a:pt x="3216563" y="62345"/>
                  <a:pt x="3214254" y="62345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4086</Words>
  <Application>Microsoft Office PowerPoint</Application>
  <PresentationFormat>On-screen Show (4:3)</PresentationFormat>
  <Paragraphs>720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Times New Roman</vt:lpstr>
      <vt:lpstr>Symbol</vt:lpstr>
      <vt:lpstr>Calibri</vt:lpstr>
      <vt:lpstr>Times</vt:lpstr>
      <vt:lpstr>Office Theme</vt:lpstr>
      <vt:lpstr>Formel</vt:lpstr>
      <vt:lpstr>Chapter VII: Frequent Itemsets  &amp; Association Rules</vt:lpstr>
      <vt:lpstr>Chapter VII:  Frequent Itemsets &amp; Association Rules</vt:lpstr>
      <vt:lpstr>VII.2 Apriori Algorithm           for Mining Frequent Itemsets</vt:lpstr>
      <vt:lpstr>A Naïve Algorithm For Frequent Itemsets</vt:lpstr>
      <vt:lpstr>Speeding Up the Naïve Algorithm</vt:lpstr>
      <vt:lpstr>Reducing the Number of Candidates</vt:lpstr>
      <vt:lpstr>Apriori Algorithm: Idea and Outline</vt:lpstr>
      <vt:lpstr>Apriori Algorithm: Pseudocode</vt:lpstr>
      <vt:lpstr>Illustration For Pruning Infrequent Itemsets</vt:lpstr>
      <vt:lpstr>Using Just One Pass over the Data</vt:lpstr>
      <vt:lpstr>AprioriTID Algorithm: PseudoCode</vt:lpstr>
      <vt:lpstr>Mining Maximal and Closed Frequent  Itemsets with Apriori </vt:lpstr>
      <vt:lpstr>CHARM Algorithm (I) for Mining Closed Frequent Itemsets [Zaki, Hsiao: SIAM’02]</vt:lpstr>
      <vt:lpstr>CHARM Algorithm (II) for Mining Closed Frequent Itemsets [Zaki, Hsiao: SIAM’02]</vt:lpstr>
      <vt:lpstr>PowerPoint Presentation</vt:lpstr>
      <vt:lpstr>Association Rules: Example</vt:lpstr>
      <vt:lpstr>Mining Association Rules with Apriori</vt:lpstr>
      <vt:lpstr>Mining Association Rules with Apriori</vt:lpstr>
      <vt:lpstr>Apriori Algorithm For Association Rules</vt:lpstr>
      <vt:lpstr>Illustration for Association Rule Mining</vt:lpstr>
      <vt:lpstr>Algorithmic Extensions and Improvements</vt:lpstr>
      <vt:lpstr>Hash-based Counting of Itemsets</vt:lpstr>
      <vt:lpstr>Hash-Tree Index for Itemsets</vt:lpstr>
      <vt:lpstr>Extensions and Generalizations of Association Rules</vt:lpstr>
      <vt:lpstr>VII.4 Other Measures For Association Rule Mining</vt:lpstr>
      <vt:lpstr>Correlation Rules</vt:lpstr>
      <vt:lpstr>Correlation Rules</vt:lpstr>
      <vt:lpstr>Correlated Item Set Algorithm</vt:lpstr>
      <vt:lpstr>Examples of Contingency Tables</vt:lpstr>
      <vt:lpstr>Symmetric Measures for Itemset {A,B}</vt:lpstr>
      <vt:lpstr>Asymmetric Measures For Rule A  B</vt:lpstr>
      <vt:lpstr>Consistency of Measures</vt:lpstr>
      <vt:lpstr>Properties of Measures</vt:lpstr>
      <vt:lpstr>Example: Confidence and the Inversion Property</vt:lpstr>
      <vt:lpstr>Simpson’s Paradox (I)</vt:lpstr>
      <vt:lpstr>Simpson’s Paradox (II)</vt:lpstr>
      <vt:lpstr>Summary of Section VII</vt:lpstr>
    </vt:vector>
  </TitlesOfParts>
  <Company>Max-Planck-Institut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382</cp:revision>
  <dcterms:created xsi:type="dcterms:W3CDTF">2011-09-27T11:16:58Z</dcterms:created>
  <dcterms:modified xsi:type="dcterms:W3CDTF">2011-12-24T06:54:50Z</dcterms:modified>
</cp:coreProperties>
</file>