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8"/>
  </p:notesMasterIdLst>
  <p:handoutMasterIdLst>
    <p:handoutMasterId r:id="rId169"/>
  </p:handoutMasterIdLst>
  <p:sldIdLst>
    <p:sldId id="439" r:id="rId2"/>
    <p:sldId id="606" r:id="rId3"/>
    <p:sldId id="940" r:id="rId4"/>
    <p:sldId id="941" r:id="rId5"/>
    <p:sldId id="1340" r:id="rId6"/>
    <p:sldId id="1342" r:id="rId7"/>
    <p:sldId id="953" r:id="rId8"/>
    <p:sldId id="1384" r:id="rId9"/>
    <p:sldId id="1196" r:id="rId10"/>
    <p:sldId id="1195" r:id="rId11"/>
    <p:sldId id="1078" r:id="rId12"/>
    <p:sldId id="1079" r:id="rId13"/>
    <p:sldId id="958" r:id="rId14"/>
    <p:sldId id="959" r:id="rId15"/>
    <p:sldId id="1324" r:id="rId16"/>
    <p:sldId id="1325" r:id="rId17"/>
    <p:sldId id="1327" r:id="rId18"/>
    <p:sldId id="1385" r:id="rId19"/>
    <p:sldId id="1386" r:id="rId20"/>
    <p:sldId id="1387" r:id="rId21"/>
    <p:sldId id="1390" r:id="rId22"/>
    <p:sldId id="1391" r:id="rId23"/>
    <p:sldId id="1392" r:id="rId24"/>
    <p:sldId id="1393" r:id="rId25"/>
    <p:sldId id="1394" r:id="rId26"/>
    <p:sldId id="1395" r:id="rId27"/>
    <p:sldId id="1396" r:id="rId28"/>
    <p:sldId id="1397" r:id="rId29"/>
    <p:sldId id="1398" r:id="rId30"/>
    <p:sldId id="1399" r:id="rId31"/>
    <p:sldId id="1400" r:id="rId32"/>
    <p:sldId id="1401" r:id="rId33"/>
    <p:sldId id="1402" r:id="rId34"/>
    <p:sldId id="1405" r:id="rId35"/>
    <p:sldId id="1406" r:id="rId36"/>
    <p:sldId id="1407" r:id="rId37"/>
    <p:sldId id="1408" r:id="rId38"/>
    <p:sldId id="1409" r:id="rId39"/>
    <p:sldId id="1410" r:id="rId40"/>
    <p:sldId id="1411" r:id="rId41"/>
    <p:sldId id="1412" r:id="rId42"/>
    <p:sldId id="1413" r:id="rId43"/>
    <p:sldId id="1414" r:id="rId44"/>
    <p:sldId id="1415" r:id="rId45"/>
    <p:sldId id="1326" r:id="rId46"/>
    <p:sldId id="1416" r:id="rId47"/>
    <p:sldId id="1417" r:id="rId48"/>
    <p:sldId id="1418" r:id="rId49"/>
    <p:sldId id="1419" r:id="rId50"/>
    <p:sldId id="1420" r:id="rId51"/>
    <p:sldId id="1421" r:id="rId52"/>
    <p:sldId id="1422" r:id="rId53"/>
    <p:sldId id="1423" r:id="rId54"/>
    <p:sldId id="1455" r:id="rId55"/>
    <p:sldId id="1424" r:id="rId56"/>
    <p:sldId id="1425" r:id="rId57"/>
    <p:sldId id="1426" r:id="rId58"/>
    <p:sldId id="1427" r:id="rId59"/>
    <p:sldId id="1428" r:id="rId60"/>
    <p:sldId id="1429" r:id="rId61"/>
    <p:sldId id="1430" r:id="rId62"/>
    <p:sldId id="1431" r:id="rId63"/>
    <p:sldId id="1432" r:id="rId64"/>
    <p:sldId id="1433" r:id="rId65"/>
    <p:sldId id="1434" r:id="rId66"/>
    <p:sldId id="1435" r:id="rId67"/>
    <p:sldId id="1436" r:id="rId68"/>
    <p:sldId id="1437" r:id="rId69"/>
    <p:sldId id="1438" r:id="rId70"/>
    <p:sldId id="1439" r:id="rId71"/>
    <p:sldId id="1440" r:id="rId72"/>
    <p:sldId id="1441" r:id="rId73"/>
    <p:sldId id="1442" r:id="rId74"/>
    <p:sldId id="1443" r:id="rId75"/>
    <p:sldId id="1444" r:id="rId76"/>
    <p:sldId id="1445" r:id="rId77"/>
    <p:sldId id="1446" r:id="rId78"/>
    <p:sldId id="1447" r:id="rId79"/>
    <p:sldId id="1448" r:id="rId80"/>
    <p:sldId id="1449" r:id="rId81"/>
    <p:sldId id="1450" r:id="rId82"/>
    <p:sldId id="1451" r:id="rId83"/>
    <p:sldId id="1452" r:id="rId84"/>
    <p:sldId id="1453" r:id="rId85"/>
    <p:sldId id="1334" r:id="rId86"/>
    <p:sldId id="1294" r:id="rId87"/>
    <p:sldId id="1296" r:id="rId88"/>
    <p:sldId id="1300" r:id="rId89"/>
    <p:sldId id="1301" r:id="rId90"/>
    <p:sldId id="1200" r:id="rId91"/>
    <p:sldId id="1201" r:id="rId92"/>
    <p:sldId id="1202" r:id="rId93"/>
    <p:sldId id="1203" r:id="rId94"/>
    <p:sldId id="1204" r:id="rId95"/>
    <p:sldId id="1335" r:id="rId96"/>
    <p:sldId id="1336" r:id="rId97"/>
    <p:sldId id="1363" r:id="rId98"/>
    <p:sldId id="1364" r:id="rId99"/>
    <p:sldId id="1365" r:id="rId100"/>
    <p:sldId id="1366" r:id="rId101"/>
    <p:sldId id="1367" r:id="rId102"/>
    <p:sldId id="1368" r:id="rId103"/>
    <p:sldId id="1370" r:id="rId104"/>
    <p:sldId id="1369" r:id="rId105"/>
    <p:sldId id="1376" r:id="rId106"/>
    <p:sldId id="1377" r:id="rId107"/>
    <p:sldId id="1333" r:id="rId108"/>
    <p:sldId id="873" r:id="rId109"/>
    <p:sldId id="1380" r:id="rId110"/>
    <p:sldId id="742" r:id="rId111"/>
    <p:sldId id="743" r:id="rId112"/>
    <p:sldId id="744" r:id="rId113"/>
    <p:sldId id="745" r:id="rId114"/>
    <p:sldId id="746" r:id="rId115"/>
    <p:sldId id="747" r:id="rId116"/>
    <p:sldId id="748" r:id="rId117"/>
    <p:sldId id="1381" r:id="rId118"/>
    <p:sldId id="750" r:id="rId119"/>
    <p:sldId id="1312" r:id="rId120"/>
    <p:sldId id="1313" r:id="rId121"/>
    <p:sldId id="1314" r:id="rId122"/>
    <p:sldId id="1359" r:id="rId123"/>
    <p:sldId id="751" r:id="rId124"/>
    <p:sldId id="752" r:id="rId125"/>
    <p:sldId id="753" r:id="rId126"/>
    <p:sldId id="760" r:id="rId127"/>
    <p:sldId id="761" r:id="rId128"/>
    <p:sldId id="1189" r:id="rId129"/>
    <p:sldId id="767" r:id="rId130"/>
    <p:sldId id="1356" r:id="rId131"/>
    <p:sldId id="1355" r:id="rId132"/>
    <p:sldId id="1382" r:id="rId133"/>
    <p:sldId id="1306" r:id="rId134"/>
    <p:sldId id="1307" r:id="rId135"/>
    <p:sldId id="1308" r:id="rId136"/>
    <p:sldId id="1331" r:id="rId137"/>
    <p:sldId id="1310" r:id="rId138"/>
    <p:sldId id="1080" r:id="rId139"/>
    <p:sldId id="1081" r:id="rId140"/>
    <p:sldId id="1337" r:id="rId141"/>
    <p:sldId id="1083" r:id="rId142"/>
    <p:sldId id="1176" r:id="rId143"/>
    <p:sldId id="1175" r:id="rId144"/>
    <p:sldId id="1084" r:id="rId145"/>
    <p:sldId id="1085" r:id="rId146"/>
    <p:sldId id="1053" r:id="rId147"/>
    <p:sldId id="1177" r:id="rId148"/>
    <p:sldId id="1055" r:id="rId149"/>
    <p:sldId id="1056" r:id="rId150"/>
    <p:sldId id="1179" r:id="rId151"/>
    <p:sldId id="1180" r:id="rId152"/>
    <p:sldId id="1058" r:id="rId153"/>
    <p:sldId id="1183" r:id="rId154"/>
    <p:sldId id="1184" r:id="rId155"/>
    <p:sldId id="1181" r:id="rId156"/>
    <p:sldId id="1182" r:id="rId157"/>
    <p:sldId id="1190" r:id="rId158"/>
    <p:sldId id="1071" r:id="rId159"/>
    <p:sldId id="1074" r:id="rId160"/>
    <p:sldId id="1075" r:id="rId161"/>
    <p:sldId id="1339" r:id="rId162"/>
    <p:sldId id="516" r:id="rId163"/>
    <p:sldId id="1353" r:id="rId164"/>
    <p:sldId id="1178" r:id="rId165"/>
    <p:sldId id="1082" r:id="rId166"/>
    <p:sldId id="1454" r:id="rId167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33CC"/>
    <a:srgbClr val="0066FF"/>
    <a:srgbClr val="CC00CC"/>
    <a:srgbClr val="FF00FF"/>
    <a:srgbClr val="99FF66"/>
    <a:srgbClr val="CCECFF"/>
    <a:srgbClr val="99FFCC"/>
    <a:srgbClr val="66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1" autoAdjust="0"/>
    <p:restoredTop sz="92403" autoAdjust="0"/>
  </p:normalViewPr>
  <p:slideViewPr>
    <p:cSldViewPr>
      <p:cViewPr>
        <p:scale>
          <a:sx n="57" d="100"/>
          <a:sy n="57" d="100"/>
        </p:scale>
        <p:origin x="-151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4A30309-4080-427F-A00A-BEE2D039C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5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C77A00D-8C38-44C0-9634-4A4EF2D0FD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990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6A6529-530D-47DB-93FD-5C587294F8A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C2DF09-3EC2-4AF4-954D-BD273B53C894}" type="slidenum">
              <a:rPr lang="de-DE" smtClean="0"/>
              <a:pPr/>
              <a:t>111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2902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4BA83F-1FD7-40DB-BB84-2B5079AABF24}" type="slidenum">
              <a:rPr lang="de-DE" smtClean="0"/>
              <a:pPr/>
              <a:t>112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30053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567C15-37EB-4A0A-B511-26A4A27F8EAE}" type="slidenum">
              <a:rPr lang="de-DE" smtClean="0"/>
              <a:pPr/>
              <a:t>113</a:t>
            </a:fld>
            <a:endParaRPr lang="de-D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31077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0CD2A2-28E7-4960-89F9-77067A53CD36}" type="slidenum">
              <a:rPr lang="de-DE" smtClean="0"/>
              <a:pPr/>
              <a:t>114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32101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A6E3F8-5CCE-4530-81E0-9C2843C06F01}" type="slidenum">
              <a:rPr lang="de-DE" smtClean="0"/>
              <a:pPr/>
              <a:t>115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3312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90B7A-0C3F-4276-9808-36566E212E91}" type="slidenum">
              <a:rPr lang="de-DE" smtClean="0"/>
              <a:pPr/>
              <a:t>116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3414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117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FA236-3D5C-492A-997F-A9247A7A7FA7}" type="slidenum">
              <a:rPr lang="de-DE" smtClean="0"/>
              <a:pPr/>
              <a:t>118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5974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119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120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34FC25-7018-4E1F-9EF6-B1D2F56ED9C3}" type="slidenum">
              <a:rPr lang="de-DE" sz="1200" b="0"/>
              <a:pPr eaLnBrk="1" hangingPunct="1"/>
              <a:t>11</a:t>
            </a:fld>
            <a:endParaRPr lang="de-DE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343F70-3286-4699-96DA-6F6E202E4936}" type="slidenum">
              <a:rPr lang="de-DE" smtClean="0"/>
              <a:pPr/>
              <a:t>121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0773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122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F65832-F33D-4AB5-BD78-07DD579EDBF6}" type="slidenum">
              <a:rPr lang="de-DE" sz="1200" b="0"/>
              <a:pPr eaLnBrk="1" hangingPunct="1"/>
              <a:t>123</a:t>
            </a:fld>
            <a:endParaRPr lang="de-DE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F65832-F33D-4AB5-BD78-07DD579EDBF6}" type="slidenum">
              <a:rPr lang="de-DE" sz="1200" b="0"/>
              <a:pPr eaLnBrk="1" hangingPunct="1"/>
              <a:t>124</a:t>
            </a:fld>
            <a:endParaRPr lang="de-DE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F65832-F33D-4AB5-BD78-07DD579EDBF6}" type="slidenum">
              <a:rPr lang="de-DE" sz="1200" b="0"/>
              <a:pPr eaLnBrk="1" hangingPunct="1"/>
              <a:t>125</a:t>
            </a:fld>
            <a:endParaRPr lang="de-DE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50181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547A27-3B2F-4EF4-8A7E-FC9EB41DBB33}" type="slidenum">
              <a:rPr lang="de-DE" smtClean="0"/>
              <a:pPr/>
              <a:t>126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63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D02C1-9191-4082-B34B-E384C3A815EC}" type="slidenum">
              <a:rPr lang="de-DE" smtClean="0"/>
              <a:pPr/>
              <a:t>127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63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128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1ED181-C96E-46F4-8F4C-EE2968C4F954}" type="slidenum">
              <a:rPr lang="de-DE" smtClean="0"/>
              <a:pPr/>
              <a:t>129</a:t>
            </a:fld>
            <a:endParaRPr lang="de-DE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63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FB2E42-C324-404B-8951-516A136DD912}" type="slidenum">
              <a:rPr lang="de-DE" smtClean="0"/>
              <a:pPr/>
              <a:t>131</a:t>
            </a:fld>
            <a:endParaRPr lang="de-DE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63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34FC25-7018-4E1F-9EF6-B1D2F56ED9C3}" type="slidenum">
              <a:rPr lang="de-DE" sz="1200" b="0"/>
              <a:pPr eaLnBrk="1" hangingPunct="1"/>
              <a:t>12</a:t>
            </a:fld>
            <a:endParaRPr lang="de-DE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132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133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134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135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136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137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138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139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140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141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1A3F2-7B6A-44E8-BC8A-861F05D262CA}" type="slidenum">
              <a:rPr lang="de-DE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2475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3791" y="4723329"/>
            <a:ext cx="4825334" cy="4480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87681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142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143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145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FD61FF-2430-40E0-B98F-BC242673D65C}" type="slidenum">
              <a:rPr lang="de-DE" sz="1200" b="0"/>
              <a:pPr eaLnBrk="1" hangingPunct="1"/>
              <a:t>146</a:t>
            </a:fld>
            <a:endParaRPr lang="de-DE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FD61FF-2430-40E0-B98F-BC242673D65C}" type="slidenum">
              <a:rPr lang="de-DE" sz="1200" b="0"/>
              <a:pPr eaLnBrk="1" hangingPunct="1"/>
              <a:t>147</a:t>
            </a:fld>
            <a:endParaRPr lang="de-DE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148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149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150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151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99C43F-2A65-4010-970C-7ACAB7D9A5C9}" type="slidenum">
              <a:rPr lang="de-DE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52475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3791" y="4723329"/>
            <a:ext cx="4825334" cy="44809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87681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152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153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154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155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156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157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11945A-00EE-4D09-BD18-C9DE24F8A1F4}" type="slidenum">
              <a:rPr lang="de-DE" sz="1200" b="0"/>
              <a:pPr eaLnBrk="1" hangingPunct="1"/>
              <a:t>158</a:t>
            </a:fld>
            <a:endParaRPr 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159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160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161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423AE5-CDDF-4332-B59F-BB694C26871E}" type="slidenum">
              <a:rPr lang="de-DE" smtClean="0"/>
              <a:pPr/>
              <a:t>162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163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D7B4A-D07A-4906-A076-44E3B62C94DC}" type="slidenum">
              <a:rPr lang="de-DE" sz="1200" b="0" smtClean="0"/>
              <a:pPr eaLnBrk="1" hangingPunct="1"/>
              <a:t>164</a:t>
            </a:fld>
            <a:endParaRPr lang="de-DE" sz="1200" b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D7B4A-D07A-4906-A076-44E3B62C94DC}" type="slidenum">
              <a:rPr lang="de-DE" sz="1200" b="0" smtClean="0"/>
              <a:pPr eaLnBrk="1" hangingPunct="1"/>
              <a:t>165</a:t>
            </a:fld>
            <a:endParaRPr lang="de-DE" sz="1200" b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D7B4A-D07A-4906-A076-44E3B62C94DC}" type="slidenum">
              <a:rPr lang="de-DE" sz="1200" b="0" smtClean="0"/>
              <a:pPr eaLnBrk="1" hangingPunct="1"/>
              <a:t>166</a:t>
            </a:fld>
            <a:endParaRPr lang="de-DE" sz="1200" b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77A00D-8C38-44C0-9634-4A4EF2D0FDA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184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E665C-8EC2-4069-9F16-1E36F27BEAF7}" type="slidenum">
              <a:rPr lang="de-DE" sz="1200" b="0"/>
              <a:pPr eaLnBrk="1" hangingPunct="1"/>
              <a:t>22</a:t>
            </a:fld>
            <a:endParaRPr lang="de-DE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124C3E-C0A7-4EBB-805D-E2B58A1838AC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E665C-8EC2-4069-9F16-1E36F27BEAF7}" type="slidenum">
              <a:rPr lang="de-DE" sz="1200" b="0"/>
              <a:pPr eaLnBrk="1" hangingPunct="1"/>
              <a:t>23</a:t>
            </a:fld>
            <a:endParaRPr lang="de-DE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E665C-8EC2-4069-9F16-1E36F27BEAF7}" type="slidenum">
              <a:rPr lang="de-DE" sz="1200" b="0"/>
              <a:pPr eaLnBrk="1" hangingPunct="1"/>
              <a:t>24</a:t>
            </a:fld>
            <a:endParaRPr lang="de-DE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E665C-8EC2-4069-9F16-1E36F27BEAF7}" type="slidenum">
              <a:rPr lang="de-DE" sz="1200" b="0"/>
              <a:pPr eaLnBrk="1" hangingPunct="1"/>
              <a:t>25</a:t>
            </a:fld>
            <a:endParaRPr lang="de-DE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E665C-8EC2-4069-9F16-1E36F27BEAF7}" type="slidenum">
              <a:rPr lang="de-DE" sz="1200" b="0"/>
              <a:pPr eaLnBrk="1" hangingPunct="1"/>
              <a:t>26</a:t>
            </a:fld>
            <a:endParaRPr lang="de-DE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28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29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30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31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32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4D61A-9A41-425C-8480-CD6154E0E706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8238" cy="3711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0" y="4705670"/>
            <a:ext cx="4983702" cy="445514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3"/>
            <a:ext cx="4826659" cy="4480677"/>
          </a:xfrm>
          <a:noFill/>
          <a:ln/>
        </p:spPr>
        <p:txBody>
          <a:bodyPr/>
          <a:lstStyle/>
          <a:p>
            <a:pPr defTabSz="787681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3"/>
            <a:ext cx="4826659" cy="4480677"/>
          </a:xfrm>
          <a:noFill/>
          <a:ln/>
        </p:spPr>
        <p:txBody>
          <a:bodyPr/>
          <a:lstStyle/>
          <a:p>
            <a:pPr defTabSz="787681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03BF01-553C-493F-8E0D-BFFF34F87D41}" type="slidenum">
              <a:rPr lang="de-DE" sz="1200" b="0"/>
              <a:pPr eaLnBrk="1" hangingPunct="1"/>
              <a:t>5</a:t>
            </a:fld>
            <a:endParaRPr lang="de-DE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94732E-5205-4F31-B469-07E2DF9057E5}" type="slidenum">
              <a:rPr lang="de-DE" sz="1200" b="0" smtClean="0"/>
              <a:pPr eaLnBrk="1" hangingPunct="1"/>
              <a:t>59</a:t>
            </a:fld>
            <a:endParaRPr lang="de-DE" sz="1200" b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36D66-36BB-464D-AF68-F8881A08486F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8238" cy="3711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0" y="4705670"/>
            <a:ext cx="4983702" cy="4455147"/>
          </a:xfrm>
          <a:noFill/>
          <a:ln/>
        </p:spPr>
        <p:txBody>
          <a:bodyPr/>
          <a:lstStyle/>
          <a:p>
            <a:pPr eaLnBrk="1" hangingPunct="1"/>
            <a:r>
              <a:rPr lang="de-DE" sz="1600"/>
              <a:t>can use onto service for various purposes</a:t>
            </a:r>
          </a:p>
          <a:p>
            <a:pPr eaLnBrk="1" hangingPunct="1"/>
            <a:r>
              <a:rPr lang="de-DE" sz="1600"/>
              <a:t>...</a:t>
            </a:r>
          </a:p>
          <a:p>
            <a:pPr eaLnBrk="1" hangingPunct="1">
              <a:buFontTx/>
              <a:buChar char="-"/>
            </a:pPr>
            <a:r>
              <a:rPr lang="de-DE" sz="1600"/>
              <a:t>heuristically map Web queries onto search interfaces of Deep Web portals, for example, query forms for sheetmusic like this;</a:t>
            </a:r>
          </a:p>
          <a:p>
            <a:pPr eaLnBrk="1" hangingPunct="1"/>
            <a:r>
              <a:rPr lang="de-DE" sz="1600"/>
              <a:t>as a Web Service it looks like this,</a:t>
            </a:r>
          </a:p>
          <a:p>
            <a:pPr eaLnBrk="1" hangingPunct="1"/>
            <a:r>
              <a:rPr lang="de-DE" sz="1600"/>
              <a:t>but key problem is what to do with query flute if interface has no general-purpose keyword field but rather has specific parameters like instrument, category, style, etc.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36D66-36BB-464D-AF68-F8881A08486F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8238" cy="3711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0" y="4705670"/>
            <a:ext cx="4983702" cy="4455147"/>
          </a:xfrm>
          <a:noFill/>
          <a:ln/>
        </p:spPr>
        <p:txBody>
          <a:bodyPr/>
          <a:lstStyle/>
          <a:p>
            <a:pPr eaLnBrk="1" hangingPunct="1"/>
            <a:r>
              <a:rPr lang="de-DE" sz="1600"/>
              <a:t>can use onto service for various purposes</a:t>
            </a:r>
          </a:p>
          <a:p>
            <a:pPr eaLnBrk="1" hangingPunct="1"/>
            <a:r>
              <a:rPr lang="de-DE" sz="1600"/>
              <a:t>...</a:t>
            </a:r>
          </a:p>
          <a:p>
            <a:pPr eaLnBrk="1" hangingPunct="1">
              <a:buFontTx/>
              <a:buChar char="-"/>
            </a:pPr>
            <a:r>
              <a:rPr lang="de-DE" sz="1600"/>
              <a:t>heuristically map Web queries onto search interfaces of Deep Web portals, for example, query forms for sheetmusic like this;</a:t>
            </a:r>
          </a:p>
          <a:p>
            <a:pPr eaLnBrk="1" hangingPunct="1"/>
            <a:r>
              <a:rPr lang="de-DE" sz="1600"/>
              <a:t>as a Web Service it looks like this,</a:t>
            </a:r>
          </a:p>
          <a:p>
            <a:pPr eaLnBrk="1" hangingPunct="1"/>
            <a:r>
              <a:rPr lang="de-DE" sz="1600"/>
              <a:t>but key problem is what to do with query flute if interface has no general-purpose keyword field but rather has specific parameters like instrument, category, style, etc.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F12FE-0ECE-4711-8A77-4D27B931F528}" type="slidenum">
              <a:rPr lang="de-DE" sz="1200" b="0"/>
              <a:pPr eaLnBrk="1" hangingPunct="1"/>
              <a:t>62</a:t>
            </a:fld>
            <a:endParaRPr lang="de-DE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36D66-36BB-464D-AF68-F8881A08486F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8238" cy="3711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0" y="4705670"/>
            <a:ext cx="4983702" cy="4455147"/>
          </a:xfrm>
          <a:noFill/>
          <a:ln/>
        </p:spPr>
        <p:txBody>
          <a:bodyPr/>
          <a:lstStyle/>
          <a:p>
            <a:pPr eaLnBrk="1" hangingPunct="1"/>
            <a:r>
              <a:rPr lang="de-DE" sz="1600"/>
              <a:t>can use onto service for various purposes</a:t>
            </a:r>
          </a:p>
          <a:p>
            <a:pPr eaLnBrk="1" hangingPunct="1"/>
            <a:r>
              <a:rPr lang="de-DE" sz="1600"/>
              <a:t>...</a:t>
            </a:r>
          </a:p>
          <a:p>
            <a:pPr eaLnBrk="1" hangingPunct="1">
              <a:buFontTx/>
              <a:buChar char="-"/>
            </a:pPr>
            <a:r>
              <a:rPr lang="de-DE" sz="1600"/>
              <a:t>heuristically map Web queries onto search interfaces of Deep Web portals, for example, query forms for sheetmusic like this;</a:t>
            </a:r>
          </a:p>
          <a:p>
            <a:pPr eaLnBrk="1" hangingPunct="1"/>
            <a:r>
              <a:rPr lang="de-DE" sz="1600"/>
              <a:t>as a Web Service it looks like this,</a:t>
            </a:r>
          </a:p>
          <a:p>
            <a:pPr eaLnBrk="1" hangingPunct="1"/>
            <a:r>
              <a:rPr lang="de-DE" sz="1600"/>
              <a:t>but key problem is what to do with query flute if interface has no general-purpose keyword field but rather has specific parameters like instrument, category, style,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73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7044" name="Fußzeilenplatzhalt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/>
          </a:p>
        </p:txBody>
      </p:sp>
      <p:sp>
        <p:nvSpPr>
          <p:cNvPr id="8704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5D4BDC-65B1-46CD-BC93-6CD7D2EBFCCD}" type="slidenum">
              <a:rPr lang="de-DE" sz="1200" b="0"/>
              <a:pPr eaLnBrk="1" hangingPunct="1"/>
              <a:t>7</a:t>
            </a:fld>
            <a:endParaRPr lang="de-DE" sz="1200" b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74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271B0-D3D1-4D91-826A-624724DD3FB0}" type="slidenum">
              <a:rPr lang="de-DE" smtClean="0"/>
              <a:pPr/>
              <a:t>75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1586-AC1A-40D8-93E0-EF486B5F1A43}" type="slidenum">
              <a:rPr lang="de-DE" smtClean="0"/>
              <a:pPr/>
              <a:t>76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4538"/>
            <a:ext cx="4948238" cy="3711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400" y="4705670"/>
            <a:ext cx="4983702" cy="4455147"/>
          </a:xfrm>
          <a:noFill/>
          <a:ln/>
        </p:spPr>
        <p:txBody>
          <a:bodyPr/>
          <a:lstStyle/>
          <a:p>
            <a:pPr eaLnBrk="1" hangingPunct="1"/>
            <a:endParaRPr lang="de-DE" sz="1600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3"/>
            <a:ext cx="4826659" cy="4480677"/>
          </a:xfrm>
          <a:noFill/>
          <a:ln/>
        </p:spPr>
        <p:txBody>
          <a:bodyPr/>
          <a:lstStyle/>
          <a:p>
            <a:pPr defTabSz="787681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/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7962C1-7268-4AF3-BAE8-233F406B96BE}" type="slidenum">
              <a:rPr lang="de-DE" sz="1200" b="0"/>
              <a:pPr eaLnBrk="1" hangingPunct="1"/>
              <a:t>87</a:t>
            </a:fld>
            <a:endParaRPr lang="de-DE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7E495-D2BB-4ABD-B535-CEBE65298EE2}" type="slidenum">
              <a:rPr lang="de-DE" sz="1200" b="0" smtClean="0"/>
              <a:pPr eaLnBrk="1" hangingPunct="1"/>
              <a:t>8</a:t>
            </a:fld>
            <a:endParaRPr lang="de-DE" sz="1200" b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750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88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89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90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91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862AB-F8FD-4004-8ABE-811F1D6D9C25}" type="slidenum">
              <a:rPr lang="de-DE" sz="1200" b="0" smtClean="0"/>
              <a:pPr eaLnBrk="1" hangingPunct="1"/>
              <a:t>92</a:t>
            </a:fld>
            <a:endParaRPr lang="de-DE" sz="1200" b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216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29479-6133-4A39-9F3F-DF784863F27D}" type="slidenum">
              <a:rPr lang="de-DE" sz="1200" b="0"/>
              <a:pPr eaLnBrk="1" hangingPunct="1"/>
              <a:t>93</a:t>
            </a:fld>
            <a:endParaRPr lang="de-DE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3633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94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95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BA2FA4-AD57-48A6-B65A-8200195B14A9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92047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98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4722813"/>
            <a:ext cx="4826000" cy="4481512"/>
          </a:xfrm>
          <a:noFill/>
        </p:spPr>
        <p:txBody>
          <a:bodyPr/>
          <a:lstStyle/>
          <a:p>
            <a:pPr defTabSz="793633"/>
            <a:endParaRPr lang="en-GB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102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104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105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106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107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8DB77B-4884-4032-9E49-7B05C0BC69C1}" type="slidenum">
              <a:rPr lang="de-DE" sz="1200" b="0"/>
              <a:pPr eaLnBrk="1" hangingPunct="1"/>
              <a:t>108</a:t>
            </a:fld>
            <a:endParaRPr 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b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FED5F-E70F-4EFB-A5DA-D071F2DA1081}" type="slidenum">
              <a:rPr lang="de-DE" smtClean="0"/>
              <a:pPr/>
              <a:t>109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32363" cy="36988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319" y="4723222"/>
            <a:ext cx="4826659" cy="4480678"/>
          </a:xfrm>
          <a:noFill/>
          <a:ln/>
        </p:spPr>
        <p:txBody>
          <a:bodyPr/>
          <a:lstStyle/>
          <a:p>
            <a:pPr defTabSz="794353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36605D-C74A-4A64-A329-DF91C92A6F00}" type="slidenum">
              <a:rPr lang="de-DE" smtClean="0"/>
              <a:pPr/>
              <a:t>110</a:t>
            </a:fld>
            <a:endParaRPr lang="de-D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4063"/>
            <a:ext cx="4932363" cy="36988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1" y="4722813"/>
            <a:ext cx="4824413" cy="4481512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2800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4894263" y="0"/>
            <a:ext cx="198437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 smtClean="0"/>
              <a:t>1-</a:t>
            </a:r>
            <a:fld id="{8912F9A7-F779-42C5-8650-AD88CFC0BC5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9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97650"/>
            <a:ext cx="4103687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97650"/>
            <a:ext cx="9715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CD2D7825-2619-4915-ACB8-76B7682BE90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0" r:id="rId1"/>
    <p:sldLayoutId id="2147486141" r:id="rId2"/>
    <p:sldLayoutId id="2147486142" r:id="rId3"/>
    <p:sldLayoutId id="2147486143" r:id="rId4"/>
    <p:sldLayoutId id="2147486144" r:id="rId5"/>
    <p:sldLayoutId id="2147486145" r:id="rId6"/>
    <p:sldLayoutId id="2147486146" r:id="rId7"/>
    <p:sldLayoutId id="2147486147" r:id="rId8"/>
    <p:sldLayoutId id="2147486148" r:id="rId9"/>
    <p:sldLayoutId id="2147486149" r:id="rId10"/>
    <p:sldLayoutId id="2147486150" r:id="rId11"/>
    <p:sldLayoutId id="21474861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pi-inf.mpg.de/yago-naga/sigmod2013-tutorial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6.gif"/><Relationship Id="rId4" Type="http://schemas.openxmlformats.org/officeDocument/2006/relationships/image" Target="../media/image8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icde2013-tutorial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icde2013-tutorial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i-inf.mpg.de/yago-naga/aida/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icde2013-tutorial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6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4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hyperlink" Target="http://www.mpi-inf.mpg.de/yago-naga/aida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aida/" TargetMode="External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iitb.ac.in/soumen/doc/CSAW/" TargetMode="External"/><Relationship Id="rId3" Type="http://schemas.openxmlformats.org/officeDocument/2006/relationships/hyperlink" Target="https://d5gate.ag5.mpi-sb.mpg.de/webaida/" TargetMode="External"/><Relationship Id="rId7" Type="http://schemas.openxmlformats.org/officeDocument/2006/relationships/hyperlink" Target="http://www.alchemyapi.com/api/demo.html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viewer.opencalais.com/" TargetMode="External"/><Relationship Id="rId11" Type="http://schemas.openxmlformats.org/officeDocument/2006/relationships/hyperlink" Target="http://nlp.stanford.edu/software/CRF-NER.shtml" TargetMode="External"/><Relationship Id="rId5" Type="http://schemas.openxmlformats.org/officeDocument/2006/relationships/hyperlink" Target="http://spotlight.dbpedia.org/demo/index.html" TargetMode="External"/><Relationship Id="rId10" Type="http://schemas.openxmlformats.org/officeDocument/2006/relationships/hyperlink" Target="http://cogcomp.cs.illinois.edu/page/demo_view/Wikifier" TargetMode="External"/><Relationship Id="rId4" Type="http://schemas.openxmlformats.org/officeDocument/2006/relationships/hyperlink" Target="http://tagme.di.unipi.it/" TargetMode="External"/><Relationship Id="rId9" Type="http://schemas.openxmlformats.org/officeDocument/2006/relationships/hyperlink" Target="http://wikipedia-miner.cms.waikato.ac.nz/demos/annotat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icde2013-tutorial/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8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8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richard.cyganiak.de/2007/10/lod/lod-datasets_2011-09-19_colored.png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9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2.png"/><Relationship Id="rId4" Type="http://schemas.openxmlformats.org/officeDocument/2006/relationships/image" Target="../media/image151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48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8.jpe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png"/><Relationship Id="rId3" Type="http://schemas.openxmlformats.org/officeDocument/2006/relationships/image" Target="../media/image156.jpeg"/><Relationship Id="rId7" Type="http://schemas.openxmlformats.org/officeDocument/2006/relationships/image" Target="../media/image159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80.png"/><Relationship Id="rId5" Type="http://schemas.openxmlformats.org/officeDocument/2006/relationships/image" Target="../media/image1570.png"/><Relationship Id="rId10" Type="http://schemas.openxmlformats.org/officeDocument/2006/relationships/image" Target="../media/image162.png"/><Relationship Id="rId4" Type="http://schemas.openxmlformats.org/officeDocument/2006/relationships/image" Target="../media/image148.jpeg"/><Relationship Id="rId9" Type="http://schemas.openxmlformats.org/officeDocument/2006/relationships/image" Target="../media/image161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8.jpe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://oaei.ontologymatching.org/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trec-kba.org/" TargetMode="External"/><Relationship Id="rId4" Type="http://schemas.openxmlformats.org/officeDocument/2006/relationships/hyperlink" Target="http://www.nist.gov/tac/2012/KBP/index.html" TargetMode="Externa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1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15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9.png"/><Relationship Id="rId11" Type="http://schemas.openxmlformats.org/officeDocument/2006/relationships/image" Target="../media/image13.jpeg"/><Relationship Id="rId5" Type="http://schemas.openxmlformats.org/officeDocument/2006/relationships/image" Target="../media/image158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hyperlink" Target="http://www.mpi-inf.mpg.de/yago-naga/sigmod2013-tutorial/" TargetMode="External"/><Relationship Id="rId4" Type="http://schemas.openxmlformats.org/officeDocument/2006/relationships/image" Target="../media/image157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ueknowledge.com/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" Type="http://schemas.openxmlformats.org/officeDocument/2006/relationships/image" Target="../media/image26.png"/><Relationship Id="rId21" Type="http://schemas.openxmlformats.org/officeDocument/2006/relationships/hyperlink" Target="http://www.cmu.edu/index.shtml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24" Type="http://schemas.openxmlformats.org/officeDocument/2006/relationships/image" Target="../media/image43.png"/><Relationship Id="rId5" Type="http://schemas.openxmlformats.org/officeDocument/2006/relationships/image" Target="../media/image27.jpeg"/><Relationship Id="rId15" Type="http://schemas.openxmlformats.org/officeDocument/2006/relationships/image" Target="../media/image36.jpeg"/><Relationship Id="rId23" Type="http://schemas.openxmlformats.org/officeDocument/2006/relationships/image" Target="../media/image42.png"/><Relationship Id="rId10" Type="http://schemas.openxmlformats.org/officeDocument/2006/relationships/image" Target="../media/image31.png"/><Relationship Id="rId19" Type="http://schemas.openxmlformats.org/officeDocument/2006/relationships/hyperlink" Target="http://sig.ma/" TargetMode="External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richard.cyganiak.de/2007/10/lod/lod-datasets_2011-09-19_colored.pn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cs.wisc.edu/hazy/demos/deepdive/index.php/Steve_Irwin" TargetMode="External"/><Relationship Id="rId13" Type="http://schemas.openxmlformats.org/officeDocument/2006/relationships/hyperlink" Target="lcl.uniroma1.it/babelnet" TargetMode="External"/><Relationship Id="rId3" Type="http://schemas.openxmlformats.org/officeDocument/2006/relationships/hyperlink" Target="http://yago-knowledge.org/" TargetMode="External"/><Relationship Id="rId7" Type="http://schemas.openxmlformats.org/officeDocument/2006/relationships/hyperlink" Target="rtw.ml.cmu.edu" TargetMode="External"/><Relationship Id="rId12" Type="http://schemas.openxmlformats.org/officeDocument/2006/relationships/hyperlink" Target="http://www.mpi-inf.mpg.de/yago-naga/patty/" TargetMode="External"/><Relationship Id="rId17" Type="http://schemas.openxmlformats.org/officeDocument/2006/relationships/hyperlink" Target="linkeddata.org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research.microsoft.com/en-us/projects/entitycube/" TargetMode="External"/><Relationship Id="rId11" Type="http://schemas.openxmlformats.org/officeDocument/2006/relationships/hyperlink" Target="reverb.cs.washington.edu" TargetMode="External"/><Relationship Id="rId5" Type="http://schemas.openxmlformats.org/officeDocument/2006/relationships/hyperlink" Target="freebase.com" TargetMode="External"/><Relationship Id="rId15" Type="http://schemas.openxmlformats.org/officeDocument/2006/relationships/hyperlink" Target="conceptnet5.media.mit.edu" TargetMode="External"/><Relationship Id="rId10" Type="http://schemas.openxmlformats.org/officeDocument/2006/relationships/hyperlink" Target="openie.cs.washington.edu" TargetMode="External"/><Relationship Id="rId4" Type="http://schemas.openxmlformats.org/officeDocument/2006/relationships/hyperlink" Target="dbpedia.org" TargetMode="External"/><Relationship Id="rId9" Type="http://schemas.openxmlformats.org/officeDocument/2006/relationships/hyperlink" Target="research.microsoft.com/en-us/projects/probase/" TargetMode="External"/><Relationship Id="rId14" Type="http://schemas.openxmlformats.org/officeDocument/2006/relationships/hyperlink" Target="http://www.h-its.org/english/research/nlp/download/wikinet.php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entitycube.research.microsoft.com/" TargetMode="External"/><Relationship Id="rId5" Type="http://schemas.openxmlformats.org/officeDocument/2006/relationships/hyperlink" Target="http://renlifang.msra.cn/" TargetMode="External"/><Relationship Id="rId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icde2013-tutorial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6.gif"/><Relationship Id="rId4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ai.cs.washington.edu/demos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openie.cs.washington.edu/" TargetMode="External"/><Relationship Id="rId4" Type="http://schemas.openxmlformats.org/officeDocument/2006/relationships/image" Target="../media/image11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e.cs.washington.edu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patty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1.png"/><Relationship Id="rId4" Type="http://schemas.openxmlformats.org/officeDocument/2006/relationships/hyperlink" Target="http://www.mpi-inf.mpg.de/yago-naga/patty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6.gif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inf.mpg.de/yago-naga/sigmod2013-tutorial/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420149" y="4797152"/>
            <a:ext cx="76328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2800" dirty="0">
                <a:solidFill>
                  <a:srgbClr val="336699"/>
                </a:solidFill>
              </a:rPr>
              <a:t>F</a:t>
            </a:r>
            <a:r>
              <a:rPr lang="de-DE" sz="2800" dirty="0" smtClean="0">
                <a:solidFill>
                  <a:srgbClr val="336699"/>
                </a:solidFill>
              </a:rPr>
              <a:t>abian Suchanek &amp; Gerhard </a:t>
            </a:r>
            <a:r>
              <a:rPr lang="de-DE" sz="2800" dirty="0">
                <a:solidFill>
                  <a:srgbClr val="336699"/>
                </a:solidFill>
              </a:rPr>
              <a:t>Weikum </a:t>
            </a:r>
          </a:p>
          <a:p>
            <a:pPr eaLnBrk="0" hangingPunct="0"/>
            <a:r>
              <a:rPr lang="de-DE" sz="1800" dirty="0"/>
              <a:t>Max Planck Institute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 smtClean="0"/>
              <a:t>Informatics</a:t>
            </a:r>
            <a:r>
              <a:rPr lang="de-DE" sz="1800" dirty="0" smtClean="0"/>
              <a:t>, </a:t>
            </a:r>
            <a:r>
              <a:rPr lang="de-DE" sz="1800" dirty="0" err="1" smtClean="0"/>
              <a:t>Saarbruecken</a:t>
            </a:r>
            <a:r>
              <a:rPr lang="de-DE" sz="1800" dirty="0" smtClean="0"/>
              <a:t>, Germany</a:t>
            </a:r>
          </a:p>
          <a:p>
            <a:pPr eaLnBrk="0" hangingPunct="0"/>
            <a:r>
              <a:rPr lang="de-DE" sz="1800" dirty="0"/>
              <a:t>http://</a:t>
            </a:r>
            <a:r>
              <a:rPr lang="de-DE" sz="1800" dirty="0" smtClean="0"/>
              <a:t>suchanek.name/</a:t>
            </a:r>
          </a:p>
          <a:p>
            <a:pPr eaLnBrk="0" hangingPunct="0"/>
            <a:r>
              <a:rPr lang="de-DE" sz="1800" dirty="0" smtClean="0"/>
              <a:t>http</a:t>
            </a:r>
            <a:r>
              <a:rPr lang="de-DE" sz="1800" dirty="0"/>
              <a:t>://www.mpi-inf.mpg.de/~weikum/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323528" y="1916832"/>
            <a:ext cx="72723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4000" dirty="0" err="1" smtClean="0">
                <a:solidFill>
                  <a:srgbClr val="336699"/>
                </a:solidFill>
              </a:rPr>
              <a:t>Knowledge</a:t>
            </a:r>
            <a:r>
              <a:rPr lang="de-DE" sz="4000" dirty="0" smtClean="0">
                <a:solidFill>
                  <a:srgbClr val="336699"/>
                </a:solidFill>
              </a:rPr>
              <a:t> </a:t>
            </a:r>
            <a:r>
              <a:rPr lang="de-DE" sz="4000" dirty="0" err="1" smtClean="0">
                <a:solidFill>
                  <a:srgbClr val="336699"/>
                </a:solidFill>
              </a:rPr>
              <a:t>Harvesting</a:t>
            </a:r>
            <a:r>
              <a:rPr lang="de-DE" sz="4000" dirty="0" smtClean="0">
                <a:solidFill>
                  <a:srgbClr val="336699"/>
                </a:solidFill>
              </a:rPr>
              <a:t> </a:t>
            </a:r>
          </a:p>
          <a:p>
            <a:pPr eaLnBrk="0" hangingPunct="0"/>
            <a:r>
              <a:rPr lang="de-DE" sz="4000" dirty="0">
                <a:solidFill>
                  <a:srgbClr val="336699"/>
                </a:solidFill>
              </a:rPr>
              <a:t>i</a:t>
            </a:r>
            <a:r>
              <a:rPr lang="de-DE" sz="4000" dirty="0" smtClean="0">
                <a:solidFill>
                  <a:srgbClr val="336699"/>
                </a:solidFill>
              </a:rPr>
              <a:t>n </a:t>
            </a:r>
            <a:r>
              <a:rPr lang="de-DE" sz="4000" dirty="0" err="1" smtClean="0">
                <a:solidFill>
                  <a:srgbClr val="336699"/>
                </a:solidFill>
              </a:rPr>
              <a:t>the</a:t>
            </a:r>
            <a:r>
              <a:rPr lang="de-DE" sz="4000" dirty="0" smtClean="0">
                <a:solidFill>
                  <a:srgbClr val="336699"/>
                </a:solidFill>
              </a:rPr>
              <a:t> Big Data </a:t>
            </a:r>
            <a:r>
              <a:rPr lang="de-DE" sz="4000" dirty="0" err="1" smtClean="0">
                <a:solidFill>
                  <a:srgbClr val="336699"/>
                </a:solidFill>
              </a:rPr>
              <a:t>Era</a:t>
            </a:r>
            <a:endParaRPr lang="de-DE" sz="4000" dirty="0">
              <a:solidFill>
                <a:srgbClr val="336699"/>
              </a:solidFill>
            </a:endParaRPr>
          </a:p>
          <a:p>
            <a:pPr eaLnBrk="0" hangingPunct="0"/>
            <a:endParaRPr lang="de-DE" sz="4000" dirty="0"/>
          </a:p>
          <a:p>
            <a:pPr eaLnBrk="0" hangingPunct="0"/>
            <a:endParaRPr lang="de-DE" sz="4400" dirty="0"/>
          </a:p>
          <a:p>
            <a:pPr eaLnBrk="0" hangingPunct="0"/>
            <a:endParaRPr lang="de-DE" sz="4000" dirty="0"/>
          </a:p>
        </p:txBody>
      </p:sp>
      <p:pic>
        <p:nvPicPr>
          <p:cNvPr id="4" name="Picture 8" descr="fabi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0712"/>
            <a:ext cx="1213756" cy="11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Lastname, Firstna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70" y="3369852"/>
            <a:ext cx="9883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6" y="6428328"/>
            <a:ext cx="80872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latin typeface="+mj-lt"/>
                <a:hlinkClick r:id="rId5"/>
              </a:rPr>
              <a:t>http://www.mpi-inf.mpg.de/yago-naga/sigmod2013-tutorial/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1762223"/>
            <a:ext cx="9144000" cy="2809945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572169"/>
            <a:ext cx="9144000" cy="2370128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611728"/>
            <a:ext cx="9144000" cy="1150494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Use Case: Big </a:t>
            </a:r>
            <a:r>
              <a:rPr lang="en-GB" sz="4000" dirty="0" err="1" smtClean="0"/>
              <a:t>Data+Text</a:t>
            </a:r>
            <a:r>
              <a:rPr lang="en-GB" sz="4000" dirty="0" smtClean="0"/>
              <a:t> Analytics  </a:t>
            </a:r>
          </a:p>
        </p:txBody>
      </p:sp>
      <p:sp>
        <p:nvSpPr>
          <p:cNvPr id="168" name="Textfeld 167"/>
          <p:cNvSpPr txBox="1"/>
          <p:nvPr/>
        </p:nvSpPr>
        <p:spPr>
          <a:xfrm>
            <a:off x="972025" y="1033999"/>
            <a:ext cx="5589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Who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singer</a:t>
            </a:r>
            <a:r>
              <a:rPr lang="de-DE" dirty="0" smtClean="0"/>
              <a:t>?</a:t>
            </a:r>
          </a:p>
          <a:p>
            <a:r>
              <a:rPr lang="de-DE" dirty="0" smtClean="0"/>
              <a:t>Who </a:t>
            </a:r>
            <a:r>
              <a:rPr lang="de-DE" dirty="0" err="1" smtClean="0"/>
              <a:t>influenced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musicians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72" name="Textfeld 171"/>
          <p:cNvSpPr txBox="1"/>
          <p:nvPr/>
        </p:nvSpPr>
        <p:spPr>
          <a:xfrm>
            <a:off x="251520" y="683736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Entertainment:</a:t>
            </a:r>
            <a:endParaRPr lang="de-DE" sz="2400" dirty="0"/>
          </a:p>
        </p:txBody>
      </p:sp>
      <p:sp>
        <p:nvSpPr>
          <p:cNvPr id="169" name="Textfeld 168"/>
          <p:cNvSpPr txBox="1"/>
          <p:nvPr/>
        </p:nvSpPr>
        <p:spPr>
          <a:xfrm>
            <a:off x="1951090" y="2008443"/>
            <a:ext cx="6014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Drugs (</a:t>
            </a:r>
            <a:r>
              <a:rPr lang="de-DE" dirty="0" err="1" smtClean="0"/>
              <a:t>combinations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</p:txBody>
      </p:sp>
      <p:sp>
        <p:nvSpPr>
          <p:cNvPr id="173" name="Textfeld 172"/>
          <p:cNvSpPr txBox="1"/>
          <p:nvPr/>
        </p:nvSpPr>
        <p:spPr>
          <a:xfrm>
            <a:off x="251520" y="200844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Health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175" name="Textfeld 174"/>
          <p:cNvSpPr txBox="1"/>
          <p:nvPr/>
        </p:nvSpPr>
        <p:spPr>
          <a:xfrm>
            <a:off x="1951090" y="2647595"/>
            <a:ext cx="6282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Politicians</a:t>
            </a:r>
            <a:r>
              <a:rPr lang="de-DE" dirty="0" smtClean="0"/>
              <a:t>‘ </a:t>
            </a:r>
            <a:r>
              <a:rPr lang="de-DE" dirty="0" err="1" smtClean="0"/>
              <a:t>positions</a:t>
            </a:r>
            <a:r>
              <a:rPr lang="de-DE" dirty="0" smtClean="0"/>
              <a:t> on </a:t>
            </a:r>
            <a:r>
              <a:rPr lang="de-DE" dirty="0" err="1" smtClean="0"/>
              <a:t>controversial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involvement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 smtClean="0"/>
          </a:p>
        </p:txBody>
      </p:sp>
      <p:sp>
        <p:nvSpPr>
          <p:cNvPr id="176" name="Textfeld 175"/>
          <p:cNvSpPr txBox="1"/>
          <p:nvPr/>
        </p:nvSpPr>
        <p:spPr>
          <a:xfrm>
            <a:off x="251520" y="264759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Politics: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951090" y="3532464"/>
            <a:ext cx="668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Customer </a:t>
            </a:r>
            <a:r>
              <a:rPr lang="de-DE" dirty="0" err="1" smtClean="0"/>
              <a:t>opinions</a:t>
            </a:r>
            <a:r>
              <a:rPr lang="de-DE" dirty="0" smtClean="0"/>
              <a:t> on </a:t>
            </a:r>
            <a:r>
              <a:rPr lang="de-DE" dirty="0" err="1" smtClean="0"/>
              <a:t>small</a:t>
            </a:r>
            <a:r>
              <a:rPr lang="de-DE" dirty="0" smtClean="0"/>
              <a:t>-company </a:t>
            </a:r>
            <a:r>
              <a:rPr lang="de-DE" dirty="0" err="1" smtClean="0"/>
              <a:t>products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gathered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endParaRPr lang="de-DE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353246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Business:</a:t>
            </a:r>
            <a:endParaRPr lang="de-DE" sz="2400" dirty="0"/>
          </a:p>
        </p:txBody>
      </p:sp>
      <p:sp>
        <p:nvSpPr>
          <p:cNvPr id="20" name="Textfeld 170"/>
          <p:cNvSpPr txBox="1"/>
          <p:nvPr/>
        </p:nvSpPr>
        <p:spPr>
          <a:xfrm>
            <a:off x="827584" y="5157192"/>
            <a:ext cx="674415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relevant </a:t>
            </a:r>
            <a:r>
              <a:rPr lang="de-DE" dirty="0" err="1" smtClean="0">
                <a:solidFill>
                  <a:srgbClr val="3333CC"/>
                </a:solidFill>
              </a:rPr>
              <a:t>contents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sources</a:t>
            </a:r>
            <a:endParaRPr lang="de-DE" dirty="0" smtClean="0">
              <a:solidFill>
                <a:srgbClr val="33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33CC"/>
                </a:solidFill>
              </a:rPr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 &amp;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33CC"/>
                </a:solidFill>
              </a:rPr>
              <a:t>relationships</a:t>
            </a:r>
            <a:endParaRPr lang="de-DE" dirty="0" smtClean="0">
              <a:solidFill>
                <a:srgbClr val="33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Position </a:t>
            </a:r>
            <a:r>
              <a:rPr lang="de-DE" dirty="0" smtClean="0">
                <a:solidFill>
                  <a:srgbClr val="3333CC"/>
                </a:solidFill>
              </a:rPr>
              <a:t>in time </a:t>
            </a:r>
            <a:r>
              <a:rPr lang="de-DE" dirty="0" smtClean="0"/>
              <a:t>&amp; </a:t>
            </a:r>
            <a:r>
              <a:rPr lang="de-DE" dirty="0" err="1" smtClean="0">
                <a:solidFill>
                  <a:srgbClr val="3333CC"/>
                </a:solidFill>
              </a:rPr>
              <a:t>space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Group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33CC"/>
                </a:solidFill>
              </a:rPr>
              <a:t>aggregate</a:t>
            </a:r>
            <a:endParaRPr lang="de-DE" dirty="0" smtClean="0">
              <a:solidFill>
                <a:srgbClr val="33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Find </a:t>
            </a:r>
            <a:r>
              <a:rPr lang="de-DE" dirty="0" err="1" smtClean="0"/>
              <a:t>insightful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33CC"/>
                </a:solidFill>
              </a:rPr>
              <a:t>patterns</a:t>
            </a:r>
            <a:r>
              <a:rPr lang="de-DE" dirty="0" smtClean="0"/>
              <a:t> &amp;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333CC"/>
                </a:solidFill>
              </a:rPr>
              <a:t>trends</a:t>
            </a:r>
            <a:endParaRPr lang="de-DE" dirty="0" smtClean="0">
              <a:solidFill>
                <a:srgbClr val="3333CC"/>
              </a:solidFill>
            </a:endParaRPr>
          </a:p>
        </p:txBody>
      </p:sp>
      <p:sp>
        <p:nvSpPr>
          <p:cNvPr id="21" name="Textfeld 173"/>
          <p:cNvSpPr txBox="1"/>
          <p:nvPr/>
        </p:nvSpPr>
        <p:spPr>
          <a:xfrm>
            <a:off x="323528" y="4725144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General Design Pattern:</a:t>
            </a:r>
            <a:endParaRPr lang="de-DE" sz="2400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12353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de-DE" smtClean="0"/>
              <a:t>Dating Considered Harmful</a:t>
            </a:r>
            <a:br>
              <a:rPr lang="de-DE" smtClean="0"/>
            </a:br>
            <a:endParaRPr lang="de-DE" sz="2000" smtClean="0"/>
          </a:p>
        </p:txBody>
      </p:sp>
      <p:sp>
        <p:nvSpPr>
          <p:cNvPr id="22" name="Rounded Rectangle 15"/>
          <p:cNvSpPr>
            <a:spLocks noChangeArrowheads="1"/>
          </p:cNvSpPr>
          <p:nvPr/>
        </p:nvSpPr>
        <p:spPr bwMode="auto">
          <a:xfrm>
            <a:off x="5435600" y="2852738"/>
            <a:ext cx="1439863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ounded Rectangle 15"/>
          <p:cNvSpPr>
            <a:spLocks noChangeArrowheads="1"/>
          </p:cNvSpPr>
          <p:nvPr/>
        </p:nvSpPr>
        <p:spPr bwMode="auto">
          <a:xfrm>
            <a:off x="7019925" y="2492375"/>
            <a:ext cx="1296988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ounded Rectangle 15"/>
          <p:cNvSpPr>
            <a:spLocks noChangeArrowheads="1"/>
          </p:cNvSpPr>
          <p:nvPr/>
        </p:nvSpPr>
        <p:spPr bwMode="auto">
          <a:xfrm>
            <a:off x="0" y="3284538"/>
            <a:ext cx="2195513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ounded Rectangle 15"/>
          <p:cNvSpPr>
            <a:spLocks noChangeArrowheads="1"/>
          </p:cNvSpPr>
          <p:nvPr/>
        </p:nvSpPr>
        <p:spPr bwMode="auto">
          <a:xfrm>
            <a:off x="3132138" y="5949950"/>
            <a:ext cx="3743325" cy="358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ounded Rectangle 15"/>
          <p:cNvSpPr>
            <a:spLocks noChangeArrowheads="1"/>
          </p:cNvSpPr>
          <p:nvPr/>
        </p:nvSpPr>
        <p:spPr bwMode="auto">
          <a:xfrm>
            <a:off x="-252413" y="3644900"/>
            <a:ext cx="3095626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7019925" y="2852738"/>
            <a:ext cx="1223963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627313" y="2492375"/>
            <a:ext cx="165735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916238" y="4221163"/>
            <a:ext cx="287972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4643438" y="4868863"/>
            <a:ext cx="1081087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3924300" y="4508500"/>
            <a:ext cx="244792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0" y="5589588"/>
            <a:ext cx="142875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539750" y="5949950"/>
            <a:ext cx="12954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6" name="Curved Connector 45"/>
          <p:cNvCxnSpPr>
            <a:cxnSpLocks noChangeShapeType="1"/>
            <a:stCxn id="22" idx="2"/>
            <a:endCxn id="23" idx="2"/>
          </p:cNvCxnSpPr>
          <p:nvPr/>
        </p:nvCxnSpPr>
        <p:spPr bwMode="auto">
          <a:xfrm rot="5400000" flipH="1" flipV="1">
            <a:off x="6730206" y="2204244"/>
            <a:ext cx="363538" cy="1511300"/>
          </a:xfrm>
          <a:prstGeom prst="curvedConnector3">
            <a:avLst>
              <a:gd name="adj1" fmla="val -50037"/>
            </a:avLst>
          </a:prstGeom>
          <a:noFill/>
          <a:ln w="38100" algn="ctr">
            <a:solidFill>
              <a:srgbClr val="00CC99"/>
            </a:solidFill>
            <a:round/>
            <a:headEnd/>
            <a:tailEnd type="triangle" w="lg" len="med"/>
          </a:ln>
        </p:spPr>
      </p:cxnSp>
      <p:cxnSp>
        <p:nvCxnSpPr>
          <p:cNvPr id="50" name="Curved Connector 49"/>
          <p:cNvCxnSpPr>
            <a:cxnSpLocks noChangeShapeType="1"/>
            <a:stCxn id="24" idx="0"/>
            <a:endCxn id="23" idx="0"/>
          </p:cNvCxnSpPr>
          <p:nvPr/>
        </p:nvCxnSpPr>
        <p:spPr bwMode="auto">
          <a:xfrm rot="5400000" flipH="1" flipV="1">
            <a:off x="3987006" y="-396081"/>
            <a:ext cx="792163" cy="6569075"/>
          </a:xfrm>
          <a:prstGeom prst="curvedConnector3">
            <a:avLst>
              <a:gd name="adj1" fmla="val 194542"/>
            </a:avLst>
          </a:prstGeom>
          <a:noFill/>
          <a:ln w="38100" algn="ctr">
            <a:solidFill>
              <a:srgbClr val="00CC99"/>
            </a:solidFill>
            <a:round/>
            <a:headEnd/>
            <a:tailEnd type="triangle" w="lg" len="med"/>
          </a:ln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49788" y="765175"/>
            <a:ext cx="4494212" cy="43021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explicit dates vs. implicit dates</a:t>
            </a:r>
          </a:p>
        </p:txBody>
      </p:sp>
      <p:sp>
        <p:nvSpPr>
          <p:cNvPr id="68" name="Rounded Rectangle 15"/>
          <p:cNvSpPr>
            <a:spLocks noChangeArrowheads="1"/>
          </p:cNvSpPr>
          <p:nvPr/>
        </p:nvSpPr>
        <p:spPr bwMode="auto">
          <a:xfrm>
            <a:off x="7956550" y="3284538"/>
            <a:ext cx="3095625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52" grpId="0" animBg="1"/>
      <p:bldP spid="6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7646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11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91440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15"/>
          <p:cNvSpPr>
            <a:spLocks noChangeArrowheads="1"/>
          </p:cNvSpPr>
          <p:nvPr/>
        </p:nvSpPr>
        <p:spPr bwMode="auto">
          <a:xfrm>
            <a:off x="0" y="1341438"/>
            <a:ext cx="2843213" cy="301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ounded Rectangle 15"/>
          <p:cNvSpPr>
            <a:spLocks noChangeArrowheads="1"/>
          </p:cNvSpPr>
          <p:nvPr/>
        </p:nvSpPr>
        <p:spPr bwMode="auto">
          <a:xfrm>
            <a:off x="1331913" y="3141663"/>
            <a:ext cx="3006725" cy="357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ounded Rectangle 15"/>
          <p:cNvSpPr>
            <a:spLocks noChangeArrowheads="1"/>
          </p:cNvSpPr>
          <p:nvPr/>
        </p:nvSpPr>
        <p:spPr bwMode="auto">
          <a:xfrm>
            <a:off x="971550" y="4508500"/>
            <a:ext cx="4248150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ounded Rectangle 15"/>
          <p:cNvSpPr>
            <a:spLocks noChangeArrowheads="1"/>
          </p:cNvSpPr>
          <p:nvPr/>
        </p:nvSpPr>
        <p:spPr bwMode="auto">
          <a:xfrm>
            <a:off x="3132138" y="6165850"/>
            <a:ext cx="48244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ounded Rectangle 15"/>
          <p:cNvSpPr>
            <a:spLocks noChangeArrowheads="1"/>
          </p:cNvSpPr>
          <p:nvPr/>
        </p:nvSpPr>
        <p:spPr bwMode="auto">
          <a:xfrm>
            <a:off x="1187450" y="6165850"/>
            <a:ext cx="1655763" cy="2857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ounded Rectangle 15"/>
          <p:cNvSpPr>
            <a:spLocks noChangeArrowheads="1"/>
          </p:cNvSpPr>
          <p:nvPr/>
        </p:nvSpPr>
        <p:spPr bwMode="auto">
          <a:xfrm>
            <a:off x="1619250" y="4797425"/>
            <a:ext cx="576263" cy="35718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91350" y="765175"/>
            <a:ext cx="2152650" cy="830263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vague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dates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relative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dates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008813" y="2565400"/>
            <a:ext cx="2135187" cy="8318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narrative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text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relative order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de-DE" smtClean="0"/>
              <a:t>Machine-Reading Biographies</a:t>
            </a:r>
            <a:br>
              <a:rPr lang="de-DE" smtClean="0"/>
            </a:br>
            <a:endParaRPr lang="de-DE" sz="2000" smtClean="0"/>
          </a:p>
        </p:txBody>
      </p:sp>
      <p:sp>
        <p:nvSpPr>
          <p:cNvPr id="15" name="Rounded Rectangle 15"/>
          <p:cNvSpPr>
            <a:spLocks noChangeArrowheads="1"/>
          </p:cNvSpPr>
          <p:nvPr/>
        </p:nvSpPr>
        <p:spPr bwMode="auto">
          <a:xfrm>
            <a:off x="7019925" y="3500438"/>
            <a:ext cx="3006725" cy="358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-468313" y="3789363"/>
            <a:ext cx="3006726" cy="357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44" grpId="0" animBg="1"/>
      <p:bldP spid="45" grpId="0" animBg="1"/>
      <p:bldP spid="47" grpId="0" animBg="1"/>
      <p:bldP spid="48" grpId="0" animBg="1"/>
      <p:bldP spid="15" grpId="0" animBg="1"/>
      <p:bldP spid="1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793088" cy="620688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PRAVDA for T-Facts from Text</a:t>
            </a:r>
            <a:endParaRPr lang="en-GB" sz="2000" dirty="0" smtClean="0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0" y="1052736"/>
            <a:ext cx="4192173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457200" indent="-457200" eaLnBrk="0" hangingPunct="0">
              <a:spcBef>
                <a:spcPts val="600"/>
              </a:spcBef>
              <a:buAutoNum type="arabicParenR"/>
            </a:pPr>
            <a:r>
              <a:rPr lang="de-DE" dirty="0" err="1" smtClean="0">
                <a:solidFill>
                  <a:srgbClr val="0000FF"/>
                </a:solidFill>
              </a:rPr>
              <a:t>Candidate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gathering</a:t>
            </a:r>
            <a:r>
              <a:rPr lang="de-DE" dirty="0" smtClean="0">
                <a:solidFill>
                  <a:srgbClr val="0000FF"/>
                </a:solidFill>
              </a:rPr>
              <a:t>: 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r>
              <a:rPr lang="de-DE" dirty="0" smtClean="0"/>
              <a:t> &amp; </a:t>
            </a:r>
            <a:r>
              <a:rPr lang="de-DE" dirty="0" err="1" smtClean="0"/>
              <a:t>entities</a:t>
            </a:r>
            <a:endParaRPr lang="de-DE" dirty="0" smtClean="0"/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</a:p>
          <a:p>
            <a:pPr marL="457200" indent="-457200" eaLnBrk="0" hangingPunct="0"/>
            <a:r>
              <a:rPr lang="de-DE" dirty="0" smtClean="0"/>
              <a:t>      time </a:t>
            </a:r>
            <a:r>
              <a:rPr lang="de-DE" dirty="0" err="1" smtClean="0"/>
              <a:t>expression</a:t>
            </a:r>
            <a:endParaRPr lang="de-DE" dirty="0" smtClean="0"/>
          </a:p>
          <a:p>
            <a:pPr marL="457200" indent="-457200" eaLnBrk="0" hangingPunct="0">
              <a:spcBef>
                <a:spcPts val="600"/>
              </a:spcBef>
              <a:buAutoNum type="arabicParenR" startAt="2"/>
            </a:pPr>
            <a:r>
              <a:rPr lang="de-DE" dirty="0" smtClean="0">
                <a:solidFill>
                  <a:srgbClr val="0000FF"/>
                </a:solidFill>
              </a:rPr>
              <a:t>Pattern </a:t>
            </a:r>
            <a:r>
              <a:rPr lang="de-DE" dirty="0" err="1" smtClean="0">
                <a:solidFill>
                  <a:srgbClr val="0000FF"/>
                </a:solidFill>
              </a:rPr>
              <a:t>analysis</a:t>
            </a:r>
            <a:r>
              <a:rPr lang="de-DE" dirty="0" smtClean="0">
                <a:solidFill>
                  <a:srgbClr val="0000FF"/>
                </a:solidFill>
              </a:rPr>
              <a:t>: 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quantify</a:t>
            </a:r>
            <a:r>
              <a:rPr lang="de-DE" dirty="0" smtClean="0"/>
              <a:t> 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de-DE" dirty="0" smtClean="0"/>
          </a:p>
          <a:p>
            <a:pPr marL="457200" indent="-457200" eaLnBrk="0" hangingPunct="0">
              <a:spcBef>
                <a:spcPts val="600"/>
              </a:spcBef>
              <a:buAutoNum type="arabicParenR" startAt="3"/>
            </a:pPr>
            <a:r>
              <a:rPr lang="de-DE" dirty="0" smtClean="0">
                <a:solidFill>
                  <a:srgbClr val="0000FF"/>
                </a:solidFill>
              </a:rPr>
              <a:t>Label </a:t>
            </a:r>
            <a:r>
              <a:rPr lang="de-DE" dirty="0" err="1" smtClean="0">
                <a:solidFill>
                  <a:srgbClr val="0000FF"/>
                </a:solidFill>
              </a:rPr>
              <a:t>propagation</a:t>
            </a:r>
            <a:r>
              <a:rPr lang="de-DE" dirty="0" smtClean="0">
                <a:solidFill>
                  <a:srgbClr val="0000FF"/>
                </a:solidFill>
              </a:rPr>
              <a:t>: 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construct</a:t>
            </a:r>
            <a:r>
              <a:rPr lang="de-DE" dirty="0" smtClean="0"/>
              <a:t> </a:t>
            </a:r>
            <a:r>
              <a:rPr lang="de-DE" dirty="0" err="1" smtClean="0"/>
              <a:t>weighted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hypotheses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 marL="457200" indent="-457200" eaLnBrk="0" hangingPunct="0">
              <a:spcBef>
                <a:spcPts val="600"/>
              </a:spcBef>
              <a:buAutoNum type="arabicParenR" startAt="4"/>
            </a:pPr>
            <a:r>
              <a:rPr lang="de-DE" dirty="0" err="1" smtClean="0">
                <a:solidFill>
                  <a:srgbClr val="0000FF"/>
                </a:solidFill>
              </a:rPr>
              <a:t>Constraint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reasoning</a:t>
            </a:r>
            <a:r>
              <a:rPr lang="de-DE" dirty="0" smtClean="0">
                <a:solidFill>
                  <a:srgbClr val="0000FF"/>
                </a:solidFill>
              </a:rPr>
              <a:t>:</a:t>
            </a:r>
          </a:p>
          <a:p>
            <a:pPr marL="457200" indent="-457200" eaLnBrk="0" hangingPunct="0"/>
            <a:r>
              <a:rPr lang="de-DE" dirty="0" smtClean="0"/>
              <a:t>      </a:t>
            </a:r>
            <a:r>
              <a:rPr lang="de-DE" dirty="0" err="1" smtClean="0"/>
              <a:t>use</a:t>
            </a:r>
            <a:r>
              <a:rPr lang="de-DE" dirty="0" smtClean="0"/>
              <a:t> ILP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</a:p>
          <a:p>
            <a:pPr marL="457200" indent="-457200" eaLnBrk="0" hangingPunct="0"/>
            <a:r>
              <a:rPr lang="de-DE" dirty="0" smtClean="0"/>
              <a:t>      temporal </a:t>
            </a:r>
            <a:r>
              <a:rPr lang="de-DE" dirty="0" err="1" smtClean="0"/>
              <a:t>consistency</a:t>
            </a:r>
            <a:endParaRPr lang="de-DE" dirty="0" smtClean="0"/>
          </a:p>
        </p:txBody>
      </p:sp>
      <p:pic>
        <p:nvPicPr>
          <p:cNvPr id="4" name="Picture 11" descr="D:\doc\tyago2011\LP_report\ACL2012short\image\framework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23" y="2132856"/>
            <a:ext cx="5036377" cy="309634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372200" y="548680"/>
            <a:ext cx="236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[Y. Wang et al. 2011]</a:t>
            </a:r>
            <a:endParaRPr lang="de-DE" sz="1800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-1" y="938760"/>
            <a:ext cx="9144001" cy="1300696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4785" y="2239456"/>
            <a:ext cx="9144001" cy="21159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4786" y="4355421"/>
            <a:ext cx="9144001" cy="94578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4787" y="5297443"/>
            <a:ext cx="9144002" cy="131719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de-DE" dirty="0" err="1" smtClean="0"/>
              <a:t>Reasoning</a:t>
            </a:r>
            <a:r>
              <a:rPr lang="de-DE" dirty="0" smtClean="0"/>
              <a:t> on T-Fact </a:t>
            </a:r>
            <a:r>
              <a:rPr lang="de-DE" dirty="0" err="1" smtClean="0"/>
              <a:t>Hypotheses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000" dirty="0" smtClean="0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29387" y="2239457"/>
            <a:ext cx="7416824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/>
              <a:t>Cast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evidence-weighted</a:t>
            </a:r>
            <a:r>
              <a:rPr lang="de-DE" sz="2400" dirty="0"/>
              <a:t> </a:t>
            </a:r>
            <a:r>
              <a:rPr lang="de-DE" sz="2400" dirty="0" err="1"/>
              <a:t>logic</a:t>
            </a:r>
            <a:r>
              <a:rPr lang="de-DE" sz="2400" dirty="0"/>
              <a:t> </a:t>
            </a:r>
            <a:r>
              <a:rPr lang="de-DE" sz="2400" dirty="0" err="1"/>
              <a:t>program</a:t>
            </a:r>
            <a:endParaRPr lang="de-DE" sz="2400" dirty="0"/>
          </a:p>
          <a:p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66CC"/>
                </a:solidFill>
              </a:rPr>
              <a:t>integer linear </a:t>
            </a:r>
            <a:r>
              <a:rPr lang="de-DE" sz="2400" dirty="0" err="1">
                <a:solidFill>
                  <a:srgbClr val="0066CC"/>
                </a:solidFill>
              </a:rPr>
              <a:t>program</a:t>
            </a:r>
            <a:r>
              <a:rPr lang="de-DE" sz="2400" dirty="0">
                <a:solidFill>
                  <a:srgbClr val="0066CC"/>
                </a:solidFill>
              </a:rPr>
              <a:t> </a:t>
            </a:r>
            <a:r>
              <a:rPr lang="de-DE" sz="2400" dirty="0" err="1"/>
              <a:t>with</a:t>
            </a:r>
            <a:r>
              <a:rPr lang="de-DE" sz="2400" dirty="0"/>
              <a:t> 0-1 variables:</a:t>
            </a:r>
          </a:p>
          <a:p>
            <a:pPr>
              <a:spcBef>
                <a:spcPts val="600"/>
              </a:spcBef>
            </a:pPr>
            <a:r>
              <a:rPr lang="de-DE" sz="2400" dirty="0"/>
              <a:t>  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66CC"/>
                </a:solidFill>
              </a:rPr>
              <a:t>temporal-</a:t>
            </a:r>
            <a:r>
              <a:rPr lang="de-DE" sz="2400" dirty="0" err="1">
                <a:solidFill>
                  <a:srgbClr val="0066CC"/>
                </a:solidFill>
              </a:rPr>
              <a:t>fact</a:t>
            </a:r>
            <a:r>
              <a:rPr lang="de-DE" sz="2400" dirty="0">
                <a:solidFill>
                  <a:srgbClr val="0066CC"/>
                </a:solidFill>
              </a:rPr>
              <a:t> </a:t>
            </a:r>
            <a:r>
              <a:rPr lang="de-DE" sz="2400" dirty="0" err="1">
                <a:solidFill>
                  <a:srgbClr val="0066CC"/>
                </a:solidFill>
              </a:rPr>
              <a:t>hypotheses</a:t>
            </a:r>
            <a:r>
              <a:rPr lang="de-DE" sz="2400" dirty="0">
                <a:solidFill>
                  <a:srgbClr val="0066CC"/>
                </a:solidFill>
              </a:rPr>
              <a:t> </a:t>
            </a:r>
            <a:r>
              <a:rPr lang="de-DE" sz="2400" dirty="0" err="1">
                <a:solidFill>
                  <a:srgbClr val="0066CC"/>
                </a:solidFill>
              </a:rPr>
              <a:t>X</a:t>
            </a:r>
            <a:r>
              <a:rPr lang="de-DE" sz="2400" baseline="-25000" dirty="0" err="1">
                <a:solidFill>
                  <a:srgbClr val="0066CC"/>
                </a:solidFill>
                <a:sym typeface="Symbol" pitchFamily="18" charset="2"/>
              </a:rPr>
              <a:t>i</a:t>
            </a:r>
            <a:endParaRPr lang="de-DE" sz="2400" baseline="-25000" dirty="0">
              <a:solidFill>
                <a:srgbClr val="0066CC"/>
              </a:solidFill>
            </a:endParaRPr>
          </a:p>
          <a:p>
            <a:r>
              <a:rPr lang="de-DE" sz="2400" dirty="0"/>
              <a:t>    </a:t>
            </a:r>
            <a:r>
              <a:rPr lang="de-DE" sz="2400" dirty="0" err="1"/>
              <a:t>and</a:t>
            </a:r>
            <a:r>
              <a:rPr lang="de-DE" sz="2400" dirty="0"/>
              <a:t> pair-</a:t>
            </a:r>
            <a:r>
              <a:rPr lang="de-DE" sz="2400" dirty="0" err="1"/>
              <a:t>wise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0066CC"/>
                </a:solidFill>
              </a:rPr>
              <a:t>ordering</a:t>
            </a:r>
            <a:r>
              <a:rPr lang="de-DE" sz="2400" dirty="0">
                <a:solidFill>
                  <a:srgbClr val="0066CC"/>
                </a:solidFill>
              </a:rPr>
              <a:t> </a:t>
            </a:r>
            <a:r>
              <a:rPr lang="de-DE" sz="2400" dirty="0" err="1">
                <a:solidFill>
                  <a:srgbClr val="0066CC"/>
                </a:solidFill>
              </a:rPr>
              <a:t>hypotheses</a:t>
            </a:r>
            <a:r>
              <a:rPr lang="de-DE" sz="2400" dirty="0">
                <a:solidFill>
                  <a:srgbClr val="0066CC"/>
                </a:solidFill>
              </a:rPr>
              <a:t> </a:t>
            </a:r>
            <a:r>
              <a:rPr lang="de-DE" sz="2400" dirty="0" err="1">
                <a:solidFill>
                  <a:srgbClr val="0066CC"/>
                </a:solidFill>
              </a:rPr>
              <a:t>P</a:t>
            </a:r>
            <a:r>
              <a:rPr lang="de-DE" sz="2400" baseline="-25000" dirty="0" err="1">
                <a:solidFill>
                  <a:srgbClr val="0066CC"/>
                </a:solidFill>
                <a:sym typeface="Symbol" pitchFamily="18" charset="2"/>
              </a:rPr>
              <a:t>ij</a:t>
            </a:r>
            <a:endParaRPr lang="de-DE" sz="2400" dirty="0">
              <a:solidFill>
                <a:srgbClr val="0066CC"/>
              </a:solidFill>
            </a:endParaRPr>
          </a:p>
          <a:p>
            <a:r>
              <a:rPr lang="de-DE" sz="2400" dirty="0"/>
              <a:t>    </a:t>
            </a:r>
            <a:r>
              <a:rPr lang="de-DE" sz="2400" dirty="0" err="1"/>
              <a:t>maximize</a:t>
            </a:r>
            <a:r>
              <a:rPr lang="de-DE" sz="2400" dirty="0"/>
              <a:t>  </a:t>
            </a:r>
            <a:r>
              <a:rPr lang="de-DE" sz="2800" dirty="0">
                <a:sym typeface="Symbol" pitchFamily="18" charset="2"/>
              </a:rPr>
              <a:t></a:t>
            </a:r>
            <a:r>
              <a:rPr lang="de-DE" sz="2400" dirty="0">
                <a:sym typeface="Symbol" pitchFamily="18" charset="2"/>
              </a:rPr>
              <a:t> </a:t>
            </a:r>
            <a:r>
              <a:rPr lang="de-DE" sz="2400" dirty="0" err="1">
                <a:sym typeface="Symbol" pitchFamily="18" charset="2"/>
              </a:rPr>
              <a:t>w</a:t>
            </a:r>
            <a:r>
              <a:rPr lang="de-DE" sz="2400" baseline="-25000" dirty="0" err="1">
                <a:sym typeface="Symbol" pitchFamily="18" charset="2"/>
              </a:rPr>
              <a:t>i</a:t>
            </a:r>
            <a:r>
              <a:rPr lang="de-DE" sz="2400" dirty="0">
                <a:sym typeface="Symbol" pitchFamily="18" charset="2"/>
              </a:rPr>
              <a:t> </a:t>
            </a:r>
            <a:r>
              <a:rPr lang="de-DE" sz="2400" dirty="0" err="1">
                <a:sym typeface="Symbol" pitchFamily="18" charset="2"/>
              </a:rPr>
              <a:t>X</a:t>
            </a:r>
            <a:r>
              <a:rPr lang="de-DE" sz="2400" baseline="-25000" dirty="0" err="1">
                <a:sym typeface="Symbol" pitchFamily="18" charset="2"/>
              </a:rPr>
              <a:t>i</a:t>
            </a:r>
            <a:r>
              <a:rPr lang="de-DE" sz="2400" dirty="0">
                <a:sym typeface="Symbol" pitchFamily="18" charset="2"/>
              </a:rPr>
              <a:t> </a:t>
            </a:r>
            <a:r>
              <a:rPr lang="de-DE" sz="2400" dirty="0" err="1">
                <a:sym typeface="Symbol" pitchFamily="18" charset="2"/>
              </a:rPr>
              <a:t>with</a:t>
            </a:r>
            <a:r>
              <a:rPr lang="de-DE" sz="2400" dirty="0">
                <a:sym typeface="Symbol" pitchFamily="18" charset="2"/>
              </a:rPr>
              <a:t> </a:t>
            </a:r>
            <a:r>
              <a:rPr lang="de-DE" sz="2400" dirty="0" err="1">
                <a:sym typeface="Symbol" pitchFamily="18" charset="2"/>
              </a:rPr>
              <a:t>constraints</a:t>
            </a:r>
            <a:endParaRPr lang="de-DE" sz="2400" dirty="0">
              <a:sym typeface="Symbol" pitchFamily="18" charset="2"/>
            </a:endParaRPr>
          </a:p>
          <a:p>
            <a:pPr marL="914400" lvl="1" indent="-457200">
              <a:spcBef>
                <a:spcPts val="1200"/>
              </a:spcBef>
              <a:buFont typeface="Arial" charset="0"/>
              <a:buChar char="•"/>
            </a:pP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i</a:t>
            </a:r>
            <a:r>
              <a:rPr lang="de-DE" sz="2000" dirty="0">
                <a:sym typeface="Symbol" pitchFamily="18" charset="2"/>
              </a:rPr>
              <a:t>  + 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j</a:t>
            </a:r>
            <a:r>
              <a:rPr lang="de-DE" sz="2000" dirty="0">
                <a:sym typeface="Symbol" pitchFamily="18" charset="2"/>
              </a:rPr>
              <a:t>  1 </a:t>
            </a:r>
          </a:p>
          <a:p>
            <a:pPr marL="914400" lvl="1" indent="-457200"/>
            <a:r>
              <a:rPr lang="de-DE" sz="2000" dirty="0">
                <a:sym typeface="Symbol" pitchFamily="18" charset="2"/>
              </a:rPr>
              <a:t>	 </a:t>
            </a:r>
            <a:r>
              <a:rPr lang="de-DE" sz="2000" dirty="0" err="1">
                <a:sym typeface="Symbol" pitchFamily="18" charset="2"/>
              </a:rPr>
              <a:t>if</a:t>
            </a: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i</a:t>
            </a:r>
            <a:r>
              <a:rPr lang="de-DE" sz="2000" dirty="0">
                <a:sym typeface="Symbol" pitchFamily="18" charset="2"/>
              </a:rPr>
              <a:t>,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j</a:t>
            </a: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 err="1">
                <a:sym typeface="Symbol" pitchFamily="18" charset="2"/>
              </a:rPr>
              <a:t>overlap</a:t>
            </a:r>
            <a:r>
              <a:rPr lang="de-DE" sz="2000" dirty="0">
                <a:sym typeface="Symbol" pitchFamily="18" charset="2"/>
              </a:rPr>
              <a:t> in time &amp; </a:t>
            </a:r>
            <a:r>
              <a:rPr lang="de-DE" sz="2000" dirty="0" err="1">
                <a:sym typeface="Symbol" pitchFamily="18" charset="2"/>
              </a:rPr>
              <a:t>conflict</a:t>
            </a:r>
            <a:endParaRPr lang="de-DE" sz="2000" dirty="0">
              <a:sym typeface="Symbol" pitchFamily="18" charset="2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 err="1">
                <a:sym typeface="Symbol" pitchFamily="18" charset="2"/>
              </a:rPr>
              <a:t>P</a:t>
            </a:r>
            <a:r>
              <a:rPr lang="de-DE" sz="2000" baseline="-25000" dirty="0" err="1">
                <a:sym typeface="Symbol" pitchFamily="18" charset="2"/>
              </a:rPr>
              <a:t>ij</a:t>
            </a:r>
            <a:r>
              <a:rPr lang="de-DE" sz="2000" dirty="0">
                <a:sym typeface="Symbol" pitchFamily="18" charset="2"/>
              </a:rPr>
              <a:t>  +  </a:t>
            </a:r>
            <a:r>
              <a:rPr lang="de-DE" sz="2000" dirty="0" err="1">
                <a:sym typeface="Symbol" pitchFamily="18" charset="2"/>
              </a:rPr>
              <a:t>P</a:t>
            </a:r>
            <a:r>
              <a:rPr lang="de-DE" sz="2000" baseline="-25000" dirty="0" err="1">
                <a:sym typeface="Symbol" pitchFamily="18" charset="2"/>
              </a:rPr>
              <a:t>ji</a:t>
            </a:r>
            <a:r>
              <a:rPr lang="de-DE" sz="2000" dirty="0">
                <a:sym typeface="Symbol" pitchFamily="18" charset="2"/>
              </a:rPr>
              <a:t>  1</a:t>
            </a:r>
          </a:p>
          <a:p>
            <a:pPr marL="914400" lvl="1" indent="-457200">
              <a:buFont typeface="Arial" charset="0"/>
              <a:buChar char="•"/>
            </a:pPr>
            <a:r>
              <a:rPr lang="de-DE" sz="2000" dirty="0">
                <a:sym typeface="Symbol" pitchFamily="18" charset="2"/>
              </a:rPr>
              <a:t>(1  </a:t>
            </a:r>
            <a:r>
              <a:rPr lang="de-DE" sz="2000" dirty="0" err="1"/>
              <a:t>P</a:t>
            </a:r>
            <a:r>
              <a:rPr lang="de-DE" sz="2000" baseline="-25000" dirty="0" err="1">
                <a:sym typeface="Symbol" pitchFamily="18" charset="2"/>
              </a:rPr>
              <a:t>ij</a:t>
            </a:r>
            <a:r>
              <a:rPr lang="de-DE" sz="2000" dirty="0"/>
              <a:t> ) + (</a:t>
            </a:r>
            <a:r>
              <a:rPr lang="de-DE" sz="2000" dirty="0">
                <a:sym typeface="Symbol" pitchFamily="18" charset="2"/>
              </a:rPr>
              <a:t>1  </a:t>
            </a:r>
            <a:r>
              <a:rPr lang="de-DE" sz="2000" dirty="0" err="1"/>
              <a:t>P</a:t>
            </a:r>
            <a:r>
              <a:rPr lang="de-DE" sz="2000" baseline="-25000" dirty="0" err="1">
                <a:sym typeface="Symbol" pitchFamily="18" charset="2"/>
              </a:rPr>
              <a:t>jk</a:t>
            </a:r>
            <a:r>
              <a:rPr lang="de-DE" sz="2000" dirty="0"/>
              <a:t>)  </a:t>
            </a:r>
            <a:r>
              <a:rPr lang="de-DE" sz="2000" dirty="0">
                <a:sym typeface="Symbol" pitchFamily="18" charset="2"/>
              </a:rPr>
              <a:t> </a:t>
            </a:r>
            <a:r>
              <a:rPr lang="de-DE" sz="2000" dirty="0"/>
              <a:t>(</a:t>
            </a:r>
            <a:r>
              <a:rPr lang="de-DE" sz="2000" dirty="0">
                <a:sym typeface="Symbol" pitchFamily="18" charset="2"/>
              </a:rPr>
              <a:t>1  </a:t>
            </a:r>
            <a:r>
              <a:rPr lang="de-DE" sz="2000" dirty="0"/>
              <a:t>P</a:t>
            </a:r>
            <a:r>
              <a:rPr lang="de-DE" sz="2000" baseline="-25000" dirty="0">
                <a:sym typeface="Symbol" pitchFamily="18" charset="2"/>
              </a:rPr>
              <a:t>ik</a:t>
            </a:r>
            <a:r>
              <a:rPr lang="de-DE" sz="2000" dirty="0"/>
              <a:t>)  </a:t>
            </a:r>
          </a:p>
          <a:p>
            <a:pPr marL="914400" lvl="1" indent="-457200"/>
            <a:r>
              <a:rPr lang="de-DE" sz="2000" dirty="0"/>
              <a:t>	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X</a:t>
            </a:r>
            <a:r>
              <a:rPr lang="de-DE" sz="2000" baseline="-25000" dirty="0" err="1">
                <a:sym typeface="Symbol" pitchFamily="18" charset="2"/>
              </a:rPr>
              <a:t>i</a:t>
            </a:r>
            <a:r>
              <a:rPr lang="de-DE" sz="2000" dirty="0"/>
              <a:t>, </a:t>
            </a:r>
            <a:r>
              <a:rPr lang="de-DE" sz="2000" dirty="0" err="1"/>
              <a:t>X</a:t>
            </a:r>
            <a:r>
              <a:rPr lang="de-DE" sz="2000" baseline="-25000" dirty="0" err="1">
                <a:sym typeface="Symbol" pitchFamily="18" charset="2"/>
              </a:rPr>
              <a:t>j</a:t>
            </a:r>
            <a:r>
              <a:rPr lang="de-DE" sz="2000" dirty="0">
                <a:sym typeface="Symbol" pitchFamily="18" charset="2"/>
              </a:rPr>
              <a:t>, </a:t>
            </a:r>
            <a:r>
              <a:rPr lang="de-DE" sz="2000" dirty="0" err="1"/>
              <a:t>X</a:t>
            </a:r>
            <a:r>
              <a:rPr lang="de-DE" sz="2000" baseline="-25000" dirty="0" err="1">
                <a:sym typeface="Symbol" pitchFamily="18" charset="2"/>
              </a:rPr>
              <a:t>k</a:t>
            </a: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/>
              <a:t>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totally</a:t>
            </a:r>
            <a:r>
              <a:rPr lang="de-DE" sz="2000" dirty="0"/>
              <a:t> </a:t>
            </a:r>
            <a:r>
              <a:rPr lang="de-DE" sz="2000" dirty="0" err="1"/>
              <a:t>ordered</a:t>
            </a:r>
            <a:endParaRPr lang="de-DE" sz="2000" dirty="0"/>
          </a:p>
          <a:p>
            <a:pPr marL="914400" lvl="1" indent="-457200">
              <a:buFont typeface="Arial" charset="0"/>
              <a:buChar char="•"/>
            </a:pPr>
            <a:r>
              <a:rPr lang="de-DE" sz="2000" dirty="0">
                <a:sym typeface="Symbol" pitchFamily="18" charset="2"/>
              </a:rPr>
              <a:t>(1 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i</a:t>
            </a:r>
            <a:r>
              <a:rPr lang="de-DE" sz="2000" dirty="0"/>
              <a:t> ) + (</a:t>
            </a:r>
            <a:r>
              <a:rPr lang="de-DE" sz="2000" dirty="0">
                <a:sym typeface="Symbol" pitchFamily="18" charset="2"/>
              </a:rPr>
              <a:t>1  </a:t>
            </a:r>
            <a:r>
              <a:rPr lang="de-DE" sz="2000" dirty="0" err="1">
                <a:sym typeface="Symbol" pitchFamily="18" charset="2"/>
              </a:rPr>
              <a:t>X</a:t>
            </a:r>
            <a:r>
              <a:rPr lang="de-DE" sz="2000" baseline="-25000" dirty="0" err="1">
                <a:sym typeface="Symbol" pitchFamily="18" charset="2"/>
              </a:rPr>
              <a:t>j</a:t>
            </a:r>
            <a:r>
              <a:rPr lang="de-DE" sz="2000" dirty="0"/>
              <a:t>)  + 1 </a:t>
            </a:r>
            <a:r>
              <a:rPr lang="de-DE" sz="2000" dirty="0">
                <a:sym typeface="Symbol" pitchFamily="18" charset="2"/>
              </a:rPr>
              <a:t>  </a:t>
            </a:r>
            <a:r>
              <a:rPr lang="de-DE" sz="2000" dirty="0"/>
              <a:t>(</a:t>
            </a:r>
            <a:r>
              <a:rPr lang="de-DE" sz="2000" dirty="0">
                <a:sym typeface="Symbol" pitchFamily="18" charset="2"/>
              </a:rPr>
              <a:t>1  </a:t>
            </a:r>
            <a:r>
              <a:rPr lang="de-DE" sz="2000" dirty="0" err="1"/>
              <a:t>P</a:t>
            </a:r>
            <a:r>
              <a:rPr lang="de-DE" sz="2000" baseline="-25000" dirty="0" err="1">
                <a:sym typeface="Symbol" pitchFamily="18" charset="2"/>
              </a:rPr>
              <a:t>ij</a:t>
            </a:r>
            <a:r>
              <a:rPr lang="de-DE" sz="2000" dirty="0"/>
              <a:t>)  + (</a:t>
            </a:r>
            <a:r>
              <a:rPr lang="de-DE" sz="2000" dirty="0">
                <a:sym typeface="Symbol" pitchFamily="18" charset="2"/>
              </a:rPr>
              <a:t>1  </a:t>
            </a:r>
            <a:r>
              <a:rPr lang="de-DE" sz="2000" dirty="0" err="1"/>
              <a:t>P</a:t>
            </a:r>
            <a:r>
              <a:rPr lang="de-DE" sz="2000" baseline="-25000" dirty="0" err="1">
                <a:sym typeface="Symbol" pitchFamily="18" charset="2"/>
              </a:rPr>
              <a:t>ji</a:t>
            </a:r>
            <a:r>
              <a:rPr lang="de-DE" sz="2000" dirty="0"/>
              <a:t>) </a:t>
            </a:r>
          </a:p>
          <a:p>
            <a:pPr marL="914400" lvl="1" indent="-457200"/>
            <a:r>
              <a:rPr lang="de-DE" sz="2000" dirty="0"/>
              <a:t>	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X</a:t>
            </a:r>
            <a:r>
              <a:rPr lang="de-DE" sz="2000" baseline="-25000" dirty="0" err="1">
                <a:sym typeface="Symbol" pitchFamily="18" charset="2"/>
              </a:rPr>
              <a:t>i</a:t>
            </a:r>
            <a:r>
              <a:rPr lang="de-DE" sz="2000" dirty="0"/>
              <a:t>, </a:t>
            </a:r>
            <a:r>
              <a:rPr lang="de-DE" sz="2000" dirty="0" err="1"/>
              <a:t>X</a:t>
            </a:r>
            <a:r>
              <a:rPr lang="de-DE" sz="2000" baseline="-25000" dirty="0" err="1">
                <a:sym typeface="Symbol" pitchFamily="18" charset="2"/>
              </a:rPr>
              <a:t>j</a:t>
            </a:r>
            <a:r>
              <a:rPr lang="de-DE" sz="2000" dirty="0">
                <a:sym typeface="Symbol" pitchFamily="18" charset="2"/>
              </a:rPr>
              <a:t> </a:t>
            </a:r>
            <a:r>
              <a:rPr lang="de-DE" sz="2000" dirty="0"/>
              <a:t>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totally</a:t>
            </a:r>
            <a:r>
              <a:rPr lang="de-DE" sz="2000" dirty="0"/>
              <a:t> </a:t>
            </a:r>
            <a:r>
              <a:rPr lang="de-DE" sz="2000" dirty="0" err="1"/>
              <a:t>ordered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229387" y="938760"/>
            <a:ext cx="9167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Temporal-</a:t>
            </a:r>
            <a:r>
              <a:rPr lang="de-DE" sz="2400" dirty="0" err="1" smtClean="0"/>
              <a:t>fact</a:t>
            </a:r>
            <a:r>
              <a:rPr lang="de-DE" sz="2400" dirty="0" smtClean="0"/>
              <a:t> </a:t>
            </a:r>
            <a:r>
              <a:rPr lang="de-DE" sz="2400" dirty="0" err="1" smtClean="0"/>
              <a:t>hypotheses</a:t>
            </a:r>
            <a:r>
              <a:rPr lang="de-DE" sz="2400" dirty="0" smtClean="0"/>
              <a:t>:</a:t>
            </a:r>
          </a:p>
          <a:p>
            <a:r>
              <a:rPr lang="de-DE" sz="1800" dirty="0" smtClean="0"/>
              <a:t>m(</a:t>
            </a:r>
            <a:r>
              <a:rPr lang="de-DE" sz="1800" dirty="0" err="1" smtClean="0"/>
              <a:t>Ca,Nic</a:t>
            </a:r>
            <a:r>
              <a:rPr lang="de-DE" sz="1800" dirty="0" smtClean="0"/>
              <a:t>)@[2008,2012]{0.7},  m(</a:t>
            </a:r>
            <a:r>
              <a:rPr lang="de-DE" sz="1800" dirty="0" err="1" smtClean="0"/>
              <a:t>Ca,Ben</a:t>
            </a:r>
            <a:r>
              <a:rPr lang="de-DE" sz="1800" dirty="0" smtClean="0"/>
              <a:t>)@[2010]{0.8}, m(</a:t>
            </a:r>
            <a:r>
              <a:rPr lang="de-DE" sz="1800" dirty="0" err="1" smtClean="0"/>
              <a:t>Ca,Mi</a:t>
            </a:r>
            <a:r>
              <a:rPr lang="de-DE" sz="1800" dirty="0" smtClean="0"/>
              <a:t>)@[2007,2008]{0.2}, </a:t>
            </a:r>
          </a:p>
          <a:p>
            <a:r>
              <a:rPr lang="de-DE" sz="1800" dirty="0" smtClean="0"/>
              <a:t>m(</a:t>
            </a:r>
            <a:r>
              <a:rPr lang="de-DE" sz="1800" dirty="0" err="1" smtClean="0"/>
              <a:t>Cec,Nic</a:t>
            </a:r>
            <a:r>
              <a:rPr lang="de-DE" sz="1800" dirty="0" smtClean="0"/>
              <a:t>)@[1996,2004]{0.9}, m(</a:t>
            </a:r>
            <a:r>
              <a:rPr lang="de-DE" sz="1800" dirty="0" err="1" smtClean="0"/>
              <a:t>Cec,Nic</a:t>
            </a:r>
            <a:r>
              <a:rPr lang="de-DE" sz="1800" dirty="0" smtClean="0"/>
              <a:t>)@[2006,2008]{0.8},  m(</a:t>
            </a:r>
            <a:r>
              <a:rPr lang="de-DE" sz="1800" dirty="0" err="1" smtClean="0"/>
              <a:t>Nic,Ma</a:t>
            </a:r>
            <a:r>
              <a:rPr lang="de-DE" sz="1800" dirty="0" smtClean="0"/>
              <a:t>){0.9}, …</a:t>
            </a:r>
            <a:endParaRPr lang="de-DE" sz="1800" dirty="0"/>
          </a:p>
        </p:txBody>
      </p:sp>
      <p:sp>
        <p:nvSpPr>
          <p:cNvPr id="19" name="Textfeld 18"/>
          <p:cNvSpPr txBox="1"/>
          <p:nvPr/>
        </p:nvSpPr>
        <p:spPr>
          <a:xfrm>
            <a:off x="4355976" y="584913"/>
            <a:ext cx="487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[Y. Wang et al. 2012, P. </a:t>
            </a:r>
            <a:r>
              <a:rPr lang="de-DE" sz="1800" dirty="0" err="1" smtClean="0"/>
              <a:t>Talukdar</a:t>
            </a:r>
            <a:r>
              <a:rPr lang="de-DE" sz="1800" dirty="0" smtClean="0"/>
              <a:t> et al. 2012]</a:t>
            </a:r>
            <a:endParaRPr lang="de-DE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093659" y="4390197"/>
            <a:ext cx="2035557" cy="1600438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Efficient</a:t>
            </a:r>
            <a:r>
              <a:rPr lang="de-DE" dirty="0" smtClean="0"/>
              <a:t> </a:t>
            </a:r>
          </a:p>
          <a:p>
            <a:r>
              <a:rPr lang="de-DE" dirty="0" smtClean="0"/>
              <a:t>ILP </a:t>
            </a:r>
            <a:r>
              <a:rPr lang="de-DE" dirty="0" err="1" smtClean="0"/>
              <a:t>solvers</a:t>
            </a:r>
            <a:r>
              <a:rPr lang="de-DE" dirty="0" smtClean="0"/>
              <a:t>:</a:t>
            </a:r>
          </a:p>
          <a:p>
            <a:r>
              <a:rPr lang="en-US" sz="1800" dirty="0" smtClean="0"/>
              <a:t>www.gurobi.com</a:t>
            </a:r>
          </a:p>
          <a:p>
            <a:r>
              <a:rPr lang="de-DE" sz="1800" dirty="0" smtClean="0"/>
              <a:t>IBM </a:t>
            </a:r>
            <a:r>
              <a:rPr lang="de-DE" sz="1800" dirty="0" err="1" smtClean="0"/>
              <a:t>Cplex</a:t>
            </a:r>
            <a:endParaRPr lang="de-DE" sz="1800" dirty="0" smtClean="0"/>
          </a:p>
          <a:p>
            <a:r>
              <a:rPr lang="de-DE" sz="1800" dirty="0" smtClean="0"/>
              <a:t>…</a:t>
            </a:r>
            <a:endParaRPr lang="en-US" sz="1800" dirty="0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793088" cy="620688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TIE for T-Fact Extraction &amp; Ordering</a:t>
            </a:r>
            <a:endParaRPr lang="en-GB" sz="20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156176" y="620688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[Ling/Weld : AAAI 2010]</a:t>
            </a:r>
            <a:endParaRPr lang="de-DE" sz="1800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29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51520" y="1052736"/>
            <a:ext cx="74815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TIE (Temporal IE) </a:t>
            </a:r>
            <a:r>
              <a:rPr lang="de-DE" sz="2400" dirty="0" err="1" smtClean="0">
                <a:latin typeface="+mj-lt"/>
              </a:rPr>
              <a:t>architectures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builds</a:t>
            </a:r>
            <a:r>
              <a:rPr lang="de-DE" sz="2400" dirty="0" smtClean="0">
                <a:latin typeface="+mj-lt"/>
              </a:rPr>
              <a:t> on: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TARSQI (</a:t>
            </a:r>
            <a:r>
              <a:rPr lang="de-DE" sz="2400" dirty="0" err="1" smtClean="0">
                <a:latin typeface="+mj-lt"/>
              </a:rPr>
              <a:t>Verhagen</a:t>
            </a:r>
            <a:r>
              <a:rPr lang="de-DE" sz="2400" dirty="0" smtClean="0">
                <a:latin typeface="+mj-lt"/>
              </a:rPr>
              <a:t> et al. 2005) </a:t>
            </a:r>
          </a:p>
          <a:p>
            <a:pPr lvl="1"/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latin typeface="+mj-lt"/>
              </a:rPr>
              <a:t>for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event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extraction</a:t>
            </a:r>
            <a:r>
              <a:rPr lang="de-DE" sz="2400" dirty="0" smtClean="0">
                <a:latin typeface="+mj-lt"/>
              </a:rPr>
              <a:t>, </a:t>
            </a:r>
            <a:r>
              <a:rPr lang="de-DE" sz="2400" dirty="0" err="1" smtClean="0">
                <a:latin typeface="+mj-lt"/>
              </a:rPr>
              <a:t>using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linguistic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analyses</a:t>
            </a:r>
            <a:endParaRPr lang="de-DE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Markov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Logic</a:t>
            </a:r>
            <a:r>
              <a:rPr lang="de-DE" sz="2400" dirty="0" smtClean="0">
                <a:latin typeface="+mj-lt"/>
              </a:rPr>
              <a:t> Networks </a:t>
            </a:r>
          </a:p>
          <a:p>
            <a:pPr lvl="1"/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latin typeface="+mj-lt"/>
              </a:rPr>
              <a:t>for</a:t>
            </a:r>
            <a:r>
              <a:rPr lang="de-DE" sz="2400" dirty="0" smtClean="0">
                <a:latin typeface="+mj-lt"/>
              </a:rPr>
              <a:t> temporal </a:t>
            </a:r>
            <a:r>
              <a:rPr lang="de-DE" sz="2400" dirty="0" err="1" smtClean="0">
                <a:latin typeface="+mj-lt"/>
              </a:rPr>
              <a:t>ordering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events</a:t>
            </a:r>
            <a:endParaRPr lang="de-DE" sz="2400" dirty="0" smtClean="0">
              <a:latin typeface="+mj-lt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7821" y="-1"/>
            <a:ext cx="9171821" cy="764705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28" name="Rectangle 25"/>
          <p:cNvSpPr/>
          <p:nvPr/>
        </p:nvSpPr>
        <p:spPr bwMode="auto">
          <a:xfrm>
            <a:off x="-2126" y="1631486"/>
            <a:ext cx="9144000" cy="143747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69645" y="1775502"/>
            <a:ext cx="71449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Temporal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harvesting</a:t>
            </a:r>
            <a:r>
              <a:rPr lang="de-DE" sz="2400" dirty="0" smtClean="0"/>
              <a:t>:</a:t>
            </a:r>
          </a:p>
          <a:p>
            <a:pPr eaLnBrk="0" hangingPunct="0">
              <a:lnSpc>
                <a:spcPts val="3000"/>
              </a:lnSpc>
            </a:pPr>
            <a:r>
              <a:rPr lang="de-DE" sz="2000" dirty="0" err="1" smtClean="0"/>
              <a:t>crucial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machine-reading</a:t>
            </a:r>
            <a:r>
              <a:rPr lang="de-DE" sz="2000" dirty="0" smtClean="0"/>
              <a:t> </a:t>
            </a:r>
            <a:r>
              <a:rPr lang="de-DE" sz="2000" dirty="0" err="1" smtClean="0"/>
              <a:t>news</a:t>
            </a:r>
            <a:r>
              <a:rPr lang="de-DE" sz="2000" dirty="0" smtClean="0"/>
              <a:t>,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media</a:t>
            </a:r>
            <a:r>
              <a:rPr lang="de-DE" sz="2000" dirty="0" smtClean="0"/>
              <a:t>, </a:t>
            </a:r>
            <a:r>
              <a:rPr lang="de-DE" sz="2000" dirty="0" err="1" smtClean="0"/>
              <a:t>opinions</a:t>
            </a:r>
            <a:endParaRPr lang="de-DE" sz="2000" dirty="0" smtClean="0"/>
          </a:p>
        </p:txBody>
      </p:sp>
      <p:pic>
        <p:nvPicPr>
          <p:cNvPr id="30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6" y="1631486"/>
            <a:ext cx="876240" cy="1215430"/>
          </a:xfrm>
          <a:prstGeom prst="rect">
            <a:avLst/>
          </a:prstGeom>
          <a:noFill/>
        </p:spPr>
      </p:pic>
      <p:sp>
        <p:nvSpPr>
          <p:cNvPr id="6" name="Rectangle 25"/>
          <p:cNvSpPr/>
          <p:nvPr/>
        </p:nvSpPr>
        <p:spPr bwMode="auto">
          <a:xfrm>
            <a:off x="-15063" y="3284984"/>
            <a:ext cx="9144000" cy="144016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56708" y="3429000"/>
            <a:ext cx="80425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smtClean="0"/>
              <a:t>Combine </a:t>
            </a:r>
            <a:r>
              <a:rPr lang="de-DE" sz="2400" dirty="0" err="1" smtClean="0"/>
              <a:t>linguistics</a:t>
            </a:r>
            <a:r>
              <a:rPr lang="de-DE" sz="2400" dirty="0" smtClean="0"/>
              <a:t>, </a:t>
            </a:r>
            <a:r>
              <a:rPr lang="de-DE" sz="2400" dirty="0" err="1" smtClean="0"/>
              <a:t>statistics</a:t>
            </a:r>
            <a:r>
              <a:rPr lang="de-DE" sz="2400" dirty="0" smtClean="0"/>
              <a:t>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66FF"/>
                </a:solidFill>
              </a:rPr>
              <a:t>logical</a:t>
            </a:r>
            <a:r>
              <a:rPr lang="de-DE" sz="2400" dirty="0" smtClean="0">
                <a:solidFill>
                  <a:srgbClr val="0066FF"/>
                </a:solidFill>
              </a:rPr>
              <a:t> </a:t>
            </a:r>
            <a:r>
              <a:rPr lang="de-DE" sz="2400" dirty="0" err="1" smtClean="0">
                <a:solidFill>
                  <a:srgbClr val="0066FF"/>
                </a:solidFill>
              </a:rPr>
              <a:t>reasoning</a:t>
            </a:r>
            <a:r>
              <a:rPr lang="de-DE" sz="2400" dirty="0" smtClean="0"/>
              <a:t>:</a:t>
            </a:r>
          </a:p>
          <a:p>
            <a:pPr eaLnBrk="0" hangingPunct="0">
              <a:lnSpc>
                <a:spcPts val="3000"/>
              </a:lnSpc>
            </a:pPr>
            <a:r>
              <a:rPr lang="de-DE" sz="2000" dirty="0" err="1" smtClean="0"/>
              <a:t>harder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„</a:t>
            </a:r>
            <a:r>
              <a:rPr lang="de-DE" sz="2000" dirty="0" err="1" smtClean="0"/>
              <a:t>ordinary</a:t>
            </a:r>
            <a:r>
              <a:rPr lang="de-DE" sz="2000" dirty="0" smtClean="0"/>
              <a:t>“ </a:t>
            </a:r>
            <a:r>
              <a:rPr lang="de-DE" sz="2000" dirty="0" err="1" smtClean="0"/>
              <a:t>relations</a:t>
            </a:r>
            <a:endParaRPr lang="de-DE" sz="2000" dirty="0" smtClean="0"/>
          </a:p>
        </p:txBody>
      </p:sp>
      <p:pic>
        <p:nvPicPr>
          <p:cNvPr id="8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63" y="3284984"/>
            <a:ext cx="876240" cy="1215430"/>
          </a:xfrm>
          <a:prstGeom prst="rect">
            <a:avLst/>
          </a:prstGeom>
          <a:noFill/>
        </p:spPr>
      </p:pic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-1"/>
            <a:ext cx="10009112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26" name="Rectangle 27"/>
          <p:cNvSpPr/>
          <p:nvPr/>
        </p:nvSpPr>
        <p:spPr bwMode="auto">
          <a:xfrm>
            <a:off x="0" y="1264233"/>
            <a:ext cx="9144000" cy="172819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899592" y="1336241"/>
            <a:ext cx="6522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Robust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broadly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applicable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0066FF"/>
                </a:solidFill>
              </a:rPr>
              <a:t>temporal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spatial</a:t>
            </a:r>
            <a:r>
              <a:rPr lang="de-DE" sz="2400" dirty="0" smtClean="0"/>
              <a:t>) </a:t>
            </a:r>
            <a:r>
              <a:rPr lang="de-DE" sz="2400" dirty="0" err="1" smtClean="0">
                <a:solidFill>
                  <a:srgbClr val="0066FF"/>
                </a:solidFill>
              </a:rPr>
              <a:t>knowledge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899592" y="2200337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populate</a:t>
            </a:r>
            <a:r>
              <a:rPr lang="de-DE" sz="1800" dirty="0" smtClean="0"/>
              <a:t> time-sensitive </a:t>
            </a:r>
            <a:r>
              <a:rPr lang="de-DE" sz="1800" dirty="0" err="1" smtClean="0"/>
              <a:t>relations</a:t>
            </a:r>
            <a:r>
              <a:rPr lang="de-DE" sz="1800" dirty="0" smtClean="0"/>
              <a:t> </a:t>
            </a:r>
            <a:r>
              <a:rPr lang="de-DE" sz="1800" dirty="0" err="1" smtClean="0"/>
              <a:t>comprehensively</a:t>
            </a:r>
            <a:r>
              <a:rPr lang="de-DE" sz="1800" dirty="0" smtClean="0"/>
              <a:t>: </a:t>
            </a:r>
          </a:p>
          <a:p>
            <a:r>
              <a:rPr lang="de-DE" sz="1800" dirty="0" err="1" smtClean="0"/>
              <a:t>marriedTo</a:t>
            </a:r>
            <a:r>
              <a:rPr lang="de-DE" sz="1800" dirty="0" smtClean="0"/>
              <a:t>, </a:t>
            </a:r>
            <a:r>
              <a:rPr lang="de-DE" sz="1800" dirty="0" err="1" smtClean="0"/>
              <a:t>isCEOof</a:t>
            </a:r>
            <a:r>
              <a:rPr lang="de-DE" sz="1800" dirty="0" smtClean="0"/>
              <a:t>, </a:t>
            </a:r>
            <a:r>
              <a:rPr lang="de-DE" sz="1800" dirty="0" err="1" smtClean="0"/>
              <a:t>participatedInEvent</a:t>
            </a:r>
            <a:r>
              <a:rPr lang="de-DE" sz="1800" dirty="0" smtClean="0"/>
              <a:t>, …</a:t>
            </a:r>
          </a:p>
        </p:txBody>
      </p:sp>
      <p:pic>
        <p:nvPicPr>
          <p:cNvPr id="29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6761"/>
            <a:ext cx="899592" cy="899592"/>
          </a:xfrm>
          <a:prstGeom prst="rect">
            <a:avLst/>
          </a:prstGeom>
          <a:noFill/>
        </p:spPr>
      </p:pic>
      <p:pic>
        <p:nvPicPr>
          <p:cNvPr id="7680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8329"/>
            <a:ext cx="827584" cy="812537"/>
          </a:xfrm>
          <a:prstGeom prst="rect">
            <a:avLst/>
          </a:prstGeom>
          <a:noFill/>
        </p:spPr>
      </p:pic>
      <p:pic>
        <p:nvPicPr>
          <p:cNvPr id="13" name="Picture 4" descr="C:\Users\weikum\AppData\Local\Temp\million-dollars-pile-of-mone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3527" y="1989105"/>
            <a:ext cx="1237290" cy="951761"/>
          </a:xfrm>
          <a:prstGeom prst="rect">
            <a:avLst/>
          </a:prstGeom>
          <a:noFill/>
        </p:spPr>
      </p:pic>
      <p:sp>
        <p:nvSpPr>
          <p:cNvPr id="9" name="Rectangle 27"/>
          <p:cNvSpPr/>
          <p:nvPr/>
        </p:nvSpPr>
        <p:spPr bwMode="auto">
          <a:xfrm>
            <a:off x="-3183" y="3262898"/>
            <a:ext cx="9144000" cy="172819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919470" y="3293298"/>
            <a:ext cx="5636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Understand</a:t>
            </a:r>
            <a:r>
              <a:rPr lang="de-DE" sz="2400" dirty="0" smtClean="0"/>
              <a:t> temporal </a:t>
            </a:r>
            <a:r>
              <a:rPr lang="de-DE" sz="2400" dirty="0" err="1" smtClean="0"/>
              <a:t>relationships</a:t>
            </a:r>
            <a:r>
              <a:rPr lang="de-DE" sz="2400" dirty="0" smtClean="0"/>
              <a:t> in</a:t>
            </a:r>
          </a:p>
          <a:p>
            <a:r>
              <a:rPr lang="de-DE" sz="2400" dirty="0" err="1">
                <a:solidFill>
                  <a:srgbClr val="0066FF"/>
                </a:solidFill>
              </a:rPr>
              <a:t>b</a:t>
            </a:r>
            <a:r>
              <a:rPr lang="de-DE" sz="2400" dirty="0" err="1" smtClean="0">
                <a:solidFill>
                  <a:srgbClr val="0066FF"/>
                </a:solidFill>
              </a:rPr>
              <a:t>iographies</a:t>
            </a:r>
            <a:r>
              <a:rPr lang="de-DE" sz="2400" dirty="0" smtClean="0">
                <a:solidFill>
                  <a:srgbClr val="0066FF"/>
                </a:solidFill>
              </a:rPr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66FF"/>
                </a:solidFill>
              </a:rPr>
              <a:t>narratives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919470" y="4157394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machine-reading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news</a:t>
            </a:r>
            <a:r>
              <a:rPr lang="de-DE" sz="1800" dirty="0" smtClean="0"/>
              <a:t>, </a:t>
            </a:r>
            <a:r>
              <a:rPr lang="de-DE" sz="1800" dirty="0" err="1" smtClean="0"/>
              <a:t>bios</a:t>
            </a:r>
            <a:r>
              <a:rPr lang="de-DE" sz="1800" dirty="0" smtClean="0"/>
              <a:t>, </a:t>
            </a:r>
            <a:r>
              <a:rPr lang="de-DE" sz="1800" dirty="0" err="1" smtClean="0"/>
              <a:t>novels</a:t>
            </a:r>
            <a:r>
              <a:rPr lang="de-DE" sz="1800" dirty="0" smtClean="0"/>
              <a:t>, …</a:t>
            </a:r>
          </a:p>
        </p:txBody>
      </p:sp>
      <p:pic>
        <p:nvPicPr>
          <p:cNvPr id="12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8" y="3313818"/>
            <a:ext cx="899592" cy="899592"/>
          </a:xfrm>
          <a:prstGeom prst="rect">
            <a:avLst/>
          </a:prstGeom>
          <a:noFill/>
        </p:spPr>
      </p:pic>
      <p:pic>
        <p:nvPicPr>
          <p:cNvPr id="14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8" y="4085386"/>
            <a:ext cx="827584" cy="812537"/>
          </a:xfrm>
          <a:prstGeom prst="rect">
            <a:avLst/>
          </a:prstGeom>
          <a:noFill/>
        </p:spPr>
      </p:pic>
      <p:pic>
        <p:nvPicPr>
          <p:cNvPr id="15" name="Picture 4" descr="C:\Users\weikum\AppData\Local\Temp\million-dollars-pile-of-mone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3405" y="3946162"/>
            <a:ext cx="1237290" cy="951761"/>
          </a:xfrm>
          <a:prstGeom prst="rect">
            <a:avLst/>
          </a:prstGeom>
          <a:noFill/>
        </p:spPr>
      </p:pic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4437112"/>
            <a:ext cx="874800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104" y="640849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51520" y="2840742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860032" y="4797152"/>
            <a:ext cx="4129657" cy="1446550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dirty="0" smtClean="0">
                <a:sym typeface="Wingdings"/>
              </a:rPr>
              <a:t> NERD Problem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NED </a:t>
            </a:r>
            <a:r>
              <a:rPr lang="de-DE" dirty="0" err="1" smtClean="0">
                <a:latin typeface="+mj-lt"/>
              </a:rPr>
              <a:t>Principles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</a:rPr>
              <a:t>Coherence-based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Rare &amp; Emerging </a:t>
            </a:r>
            <a:r>
              <a:rPr lang="de-DE" dirty="0" err="1" smtClean="0">
                <a:latin typeface="+mj-lt"/>
              </a:rPr>
              <a:t>Entities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Three Different Problems</a:t>
            </a:r>
            <a:endParaRPr lang="en-GB" sz="2000" dirty="0" smtClean="0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275" y="3788569"/>
            <a:ext cx="9112250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9525" y="4652169"/>
            <a:ext cx="9144000" cy="792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9525" y="5444331"/>
            <a:ext cx="91440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9" name="Abgerundetes Rechteck 56"/>
          <p:cNvSpPr/>
          <p:nvPr/>
        </p:nvSpPr>
        <p:spPr bwMode="auto">
          <a:xfrm>
            <a:off x="250825" y="1268413"/>
            <a:ext cx="936625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90" name="Abgerundetes Rechteck 57"/>
          <p:cNvSpPr/>
          <p:nvPr/>
        </p:nvSpPr>
        <p:spPr bwMode="auto">
          <a:xfrm>
            <a:off x="2916238" y="1268413"/>
            <a:ext cx="2160587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91" name="Abgerundetes Rechteck 58"/>
          <p:cNvSpPr/>
          <p:nvPr/>
        </p:nvSpPr>
        <p:spPr bwMode="auto">
          <a:xfrm>
            <a:off x="6804025" y="1268413"/>
            <a:ext cx="1944688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92" name="Abgerundetes Rechteck 59"/>
          <p:cNvSpPr/>
          <p:nvPr/>
        </p:nvSpPr>
        <p:spPr bwMode="auto">
          <a:xfrm>
            <a:off x="5148263" y="1268413"/>
            <a:ext cx="503237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4347" name="TextBox 38"/>
          <p:cNvSpPr txBox="1">
            <a:spLocks noChangeArrowheads="1"/>
          </p:cNvSpPr>
          <p:nvPr/>
        </p:nvSpPr>
        <p:spPr bwMode="auto">
          <a:xfrm>
            <a:off x="250825" y="1341438"/>
            <a:ext cx="8693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i="1">
                <a:solidFill>
                  <a:srgbClr val="CC0066"/>
                </a:solidFill>
              </a:rPr>
              <a:t>Harry fought with you know who. He defeats the dark lord.</a:t>
            </a:r>
          </a:p>
        </p:txBody>
      </p:sp>
      <p:sp>
        <p:nvSpPr>
          <p:cNvPr id="14348" name="Textfeld 40"/>
          <p:cNvSpPr txBox="1">
            <a:spLocks noChangeArrowheads="1"/>
          </p:cNvSpPr>
          <p:nvPr/>
        </p:nvSpPr>
        <p:spPr bwMode="auto">
          <a:xfrm>
            <a:off x="80963" y="3788569"/>
            <a:ext cx="8367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1) </a:t>
            </a:r>
            <a:r>
              <a:rPr lang="de-DE" dirty="0" err="1"/>
              <a:t>named-entity</a:t>
            </a:r>
            <a:r>
              <a:rPr lang="de-DE" dirty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recognition</a:t>
            </a:r>
            <a:r>
              <a:rPr lang="de-DE" dirty="0" smtClean="0">
                <a:solidFill>
                  <a:srgbClr val="0000FF"/>
                </a:solidFill>
              </a:rPr>
              <a:t> (NER)</a:t>
            </a:r>
            <a:r>
              <a:rPr lang="de-DE" dirty="0" smtClean="0"/>
              <a:t>: </a:t>
            </a:r>
            <a:r>
              <a:rPr lang="de-DE" dirty="0" err="1"/>
              <a:t>segment</a:t>
            </a:r>
            <a:r>
              <a:rPr lang="de-DE" dirty="0"/>
              <a:t> &amp; </a:t>
            </a:r>
            <a:r>
              <a:rPr lang="de-DE" dirty="0" err="1"/>
              <a:t>label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CRF</a:t>
            </a:r>
            <a:endParaRPr lang="de-DE" dirty="0"/>
          </a:p>
          <a:p>
            <a:pPr eaLnBrk="1" hangingPunct="1"/>
            <a:r>
              <a:rPr lang="de-DE" dirty="0"/>
              <a:t>    (e.g. Stanford NER </a:t>
            </a:r>
            <a:r>
              <a:rPr lang="de-DE" dirty="0" err="1"/>
              <a:t>tagger</a:t>
            </a:r>
            <a:r>
              <a:rPr lang="de-DE" dirty="0"/>
              <a:t>)</a:t>
            </a:r>
          </a:p>
        </p:txBody>
      </p:sp>
      <p:sp>
        <p:nvSpPr>
          <p:cNvPr id="14349" name="Textfeld 42"/>
          <p:cNvSpPr txBox="1">
            <a:spLocks noChangeArrowheads="1"/>
          </p:cNvSpPr>
          <p:nvPr/>
        </p:nvSpPr>
        <p:spPr bwMode="auto">
          <a:xfrm>
            <a:off x="80963" y="4652169"/>
            <a:ext cx="6564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2) </a:t>
            </a:r>
            <a:r>
              <a:rPr lang="de-DE" dirty="0" err="1"/>
              <a:t>co-reference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resolution</a:t>
            </a:r>
            <a:r>
              <a:rPr lang="de-DE" dirty="0"/>
              <a:t>: link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preceding</a:t>
            </a:r>
            <a:r>
              <a:rPr lang="de-DE" dirty="0"/>
              <a:t> NP</a:t>
            </a:r>
          </a:p>
          <a:p>
            <a:pPr eaLnBrk="1" hangingPunct="1"/>
            <a:r>
              <a:rPr lang="de-DE" dirty="0"/>
              <a:t>    (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classifier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linguistic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)</a:t>
            </a:r>
          </a:p>
        </p:txBody>
      </p:sp>
      <p:sp>
        <p:nvSpPr>
          <p:cNvPr id="14350" name="Textfeld 44"/>
          <p:cNvSpPr txBox="1">
            <a:spLocks noChangeArrowheads="1"/>
          </p:cNvSpPr>
          <p:nvPr/>
        </p:nvSpPr>
        <p:spPr bwMode="auto">
          <a:xfrm>
            <a:off x="80963" y="5444331"/>
            <a:ext cx="8323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3) </a:t>
            </a:r>
            <a:r>
              <a:rPr lang="de-DE" dirty="0" err="1"/>
              <a:t>named-entity</a:t>
            </a:r>
            <a:r>
              <a:rPr lang="de-DE" dirty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disambiguation</a:t>
            </a:r>
            <a:r>
              <a:rPr lang="de-DE" dirty="0" smtClean="0">
                <a:solidFill>
                  <a:srgbClr val="0000FF"/>
                </a:solidFill>
              </a:rPr>
              <a:t> (NED)</a:t>
            </a:r>
            <a:r>
              <a:rPr lang="de-DE" dirty="0" smtClean="0"/>
              <a:t>: </a:t>
            </a:r>
            <a:endParaRPr lang="de-DE" dirty="0"/>
          </a:p>
          <a:p>
            <a:pPr eaLnBrk="1" hangingPunct="1"/>
            <a:r>
              <a:rPr lang="de-DE" dirty="0"/>
              <a:t>   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mention</a:t>
            </a:r>
            <a:r>
              <a:rPr lang="de-DE" dirty="0"/>
              <a:t> (</a:t>
            </a:r>
            <a:r>
              <a:rPr lang="de-DE" dirty="0" err="1"/>
              <a:t>name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canonical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(</a:t>
            </a:r>
            <a:r>
              <a:rPr lang="de-DE" dirty="0" err="1"/>
              <a:t>entry</a:t>
            </a:r>
            <a:r>
              <a:rPr lang="de-DE" dirty="0"/>
              <a:t> in KB)</a:t>
            </a:r>
          </a:p>
        </p:txBody>
      </p:sp>
      <p:sp>
        <p:nvSpPr>
          <p:cNvPr id="14351" name="Textfeld 45"/>
          <p:cNvSpPr txBox="1">
            <a:spLocks noChangeArrowheads="1"/>
          </p:cNvSpPr>
          <p:nvPr/>
        </p:nvSpPr>
        <p:spPr bwMode="auto">
          <a:xfrm>
            <a:off x="9525" y="3356769"/>
            <a:ext cx="24876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Three NLP tasks:</a:t>
            </a:r>
          </a:p>
        </p:txBody>
      </p:sp>
      <p:cxnSp>
        <p:nvCxnSpPr>
          <p:cNvPr id="98" name="Gekrümmte Verbindung 61"/>
          <p:cNvCxnSpPr>
            <a:cxnSpLocks noChangeShapeType="1"/>
            <a:stCxn id="92" idx="0"/>
            <a:endCxn id="89" idx="0"/>
          </p:cNvCxnSpPr>
          <p:nvPr/>
        </p:nvCxnSpPr>
        <p:spPr bwMode="auto">
          <a:xfrm rot="16200000" flipV="1">
            <a:off x="3059906" y="-1070768"/>
            <a:ext cx="1587" cy="4679950"/>
          </a:xfrm>
          <a:prstGeom prst="curvedConnector3">
            <a:avLst>
              <a:gd name="adj1" fmla="val 30847431"/>
            </a:avLst>
          </a:prstGeom>
          <a:noFill/>
          <a:ln w="28575" algn="ctr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Gekrümmte Verbindung 69"/>
          <p:cNvCxnSpPr>
            <a:cxnSpLocks noChangeShapeType="1"/>
            <a:stCxn id="91" idx="0"/>
            <a:endCxn id="90" idx="0"/>
          </p:cNvCxnSpPr>
          <p:nvPr/>
        </p:nvCxnSpPr>
        <p:spPr bwMode="auto">
          <a:xfrm rot="16200000" flipV="1">
            <a:off x="5886450" y="-620712"/>
            <a:ext cx="1587" cy="3779838"/>
          </a:xfrm>
          <a:prstGeom prst="curvedConnector3">
            <a:avLst>
              <a:gd name="adj1" fmla="val 29019463"/>
            </a:avLst>
          </a:prstGeom>
          <a:noFill/>
          <a:ln w="28575" algn="ctr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uppieren 26"/>
          <p:cNvGrpSpPr>
            <a:grpSpLocks/>
          </p:cNvGrpSpPr>
          <p:nvPr/>
        </p:nvGrpSpPr>
        <p:grpSpPr bwMode="auto">
          <a:xfrm>
            <a:off x="323850" y="2349500"/>
            <a:ext cx="6492875" cy="768350"/>
            <a:chOff x="323528" y="2348880"/>
            <a:chExt cx="6493652" cy="769441"/>
          </a:xfrm>
        </p:grpSpPr>
        <p:sp>
          <p:nvSpPr>
            <p:cNvPr id="14357" name="Rechteck 76"/>
            <p:cNvSpPr>
              <a:spLocks noChangeArrowheads="1"/>
            </p:cNvSpPr>
            <p:nvPr/>
          </p:nvSpPr>
          <p:spPr bwMode="auto">
            <a:xfrm>
              <a:off x="323528" y="2348880"/>
              <a:ext cx="864096" cy="720080"/>
            </a:xfrm>
            <a:prstGeom prst="rect">
              <a:avLst/>
            </a:prstGeom>
            <a:solidFill>
              <a:srgbClr val="66FF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Rechteck 77"/>
            <p:cNvSpPr>
              <a:spLocks noChangeArrowheads="1"/>
            </p:cNvSpPr>
            <p:nvPr/>
          </p:nvSpPr>
          <p:spPr bwMode="auto">
            <a:xfrm>
              <a:off x="1331640" y="2348880"/>
              <a:ext cx="864096" cy="720080"/>
            </a:xfrm>
            <a:prstGeom prst="rect">
              <a:avLst/>
            </a:prstGeom>
            <a:solidFill>
              <a:srgbClr val="66FF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Rechteck 78"/>
            <p:cNvSpPr>
              <a:spLocks noChangeArrowheads="1"/>
            </p:cNvSpPr>
            <p:nvPr/>
          </p:nvSpPr>
          <p:spPr bwMode="auto">
            <a:xfrm>
              <a:off x="2339752" y="2348880"/>
              <a:ext cx="1512168" cy="720080"/>
            </a:xfrm>
            <a:prstGeom prst="rect">
              <a:avLst/>
            </a:prstGeom>
            <a:solidFill>
              <a:srgbClr val="66FF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Rechteck 79"/>
            <p:cNvSpPr>
              <a:spLocks noChangeArrowheads="1"/>
            </p:cNvSpPr>
            <p:nvPr/>
          </p:nvSpPr>
          <p:spPr bwMode="auto">
            <a:xfrm>
              <a:off x="4067944" y="2348880"/>
              <a:ext cx="1224136" cy="720080"/>
            </a:xfrm>
            <a:prstGeom prst="rect">
              <a:avLst/>
            </a:prstGeom>
            <a:solidFill>
              <a:srgbClr val="66FF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Rechteck 80"/>
            <p:cNvSpPr>
              <a:spLocks noChangeArrowheads="1"/>
            </p:cNvSpPr>
            <p:nvPr/>
          </p:nvSpPr>
          <p:spPr bwMode="auto">
            <a:xfrm>
              <a:off x="5436096" y="2348880"/>
              <a:ext cx="1368152" cy="720080"/>
            </a:xfrm>
            <a:prstGeom prst="rect">
              <a:avLst/>
            </a:prstGeom>
            <a:solidFill>
              <a:srgbClr val="66FFFF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Textfeld 71"/>
            <p:cNvSpPr txBox="1">
              <a:spLocks noChangeArrowheads="1"/>
            </p:cNvSpPr>
            <p:nvPr/>
          </p:nvSpPr>
          <p:spPr bwMode="auto">
            <a:xfrm>
              <a:off x="1259632" y="2348880"/>
              <a:ext cx="8515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Harry</a:t>
              </a:r>
            </a:p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Potter</a:t>
              </a:r>
            </a:p>
          </p:txBody>
        </p:sp>
        <p:sp>
          <p:nvSpPr>
            <p:cNvPr id="14363" name="Textfeld 72"/>
            <p:cNvSpPr txBox="1">
              <a:spLocks noChangeArrowheads="1"/>
            </p:cNvSpPr>
            <p:nvPr/>
          </p:nvSpPr>
          <p:spPr bwMode="auto">
            <a:xfrm>
              <a:off x="323528" y="2348880"/>
              <a:ext cx="78739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Dirty</a:t>
              </a:r>
            </a:p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Harry</a:t>
              </a:r>
            </a:p>
          </p:txBody>
        </p:sp>
        <p:sp>
          <p:nvSpPr>
            <p:cNvPr id="14364" name="Textfeld 73"/>
            <p:cNvSpPr txBox="1">
              <a:spLocks noChangeArrowheads="1"/>
            </p:cNvSpPr>
            <p:nvPr/>
          </p:nvSpPr>
          <p:spPr bwMode="auto">
            <a:xfrm>
              <a:off x="5508104" y="2348880"/>
              <a:ext cx="130907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Lord</a:t>
              </a:r>
            </a:p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Voldemort</a:t>
              </a:r>
            </a:p>
          </p:txBody>
        </p:sp>
        <p:sp>
          <p:nvSpPr>
            <p:cNvPr id="14365" name="Textfeld 74"/>
            <p:cNvSpPr txBox="1">
              <a:spLocks noChangeArrowheads="1"/>
            </p:cNvSpPr>
            <p:nvPr/>
          </p:nvSpPr>
          <p:spPr bwMode="auto">
            <a:xfrm>
              <a:off x="4139952" y="2348880"/>
              <a:ext cx="11592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The Who</a:t>
              </a:r>
            </a:p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(band)</a:t>
              </a:r>
            </a:p>
          </p:txBody>
        </p:sp>
        <p:sp>
          <p:nvSpPr>
            <p:cNvPr id="14366" name="Textfeld 75"/>
            <p:cNvSpPr txBox="1">
              <a:spLocks noChangeArrowheads="1"/>
            </p:cNvSpPr>
            <p:nvPr/>
          </p:nvSpPr>
          <p:spPr bwMode="auto">
            <a:xfrm>
              <a:off x="2339752" y="2348880"/>
              <a:ext cx="15568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Prince Harry</a:t>
              </a:r>
            </a:p>
            <a:p>
              <a:pPr eaLnBrk="1" hangingPunct="1"/>
              <a:r>
                <a:rPr lang="de-DE">
                  <a:latin typeface="Arial Narrow" pitchFamily="34" charset="0"/>
                  <a:ea typeface="Batang" pitchFamily="18" charset="-127"/>
                </a:rPr>
                <a:t>of England</a:t>
              </a:r>
            </a:p>
          </p:txBody>
        </p:sp>
      </p:grpSp>
      <p:cxnSp>
        <p:nvCxnSpPr>
          <p:cNvPr id="111" name="Gerade Verbindung mit Pfeil 82"/>
          <p:cNvCxnSpPr>
            <a:cxnSpLocks noChangeShapeType="1"/>
            <a:stCxn id="89" idx="2"/>
            <a:endCxn id="14362" idx="0"/>
          </p:cNvCxnSpPr>
          <p:nvPr/>
        </p:nvCxnSpPr>
        <p:spPr bwMode="auto">
          <a:xfrm rot="16200000" flipH="1">
            <a:off x="950119" y="1613694"/>
            <a:ext cx="504825" cy="96678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Gerade Verbindung mit Pfeil 83"/>
          <p:cNvCxnSpPr>
            <a:cxnSpLocks noChangeShapeType="1"/>
            <a:endCxn id="14361" idx="0"/>
          </p:cNvCxnSpPr>
          <p:nvPr/>
        </p:nvCxnSpPr>
        <p:spPr bwMode="auto">
          <a:xfrm>
            <a:off x="3779838" y="1844675"/>
            <a:ext cx="2339975" cy="50482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94607" y="6179641"/>
            <a:ext cx="4142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dirty="0" err="1">
                <a:latin typeface="+mj-lt"/>
              </a:rPr>
              <a:t>t</a:t>
            </a:r>
            <a:r>
              <a:rPr lang="de-DE" dirty="0" err="1" smtClean="0">
                <a:latin typeface="+mj-lt"/>
              </a:rPr>
              <a:t>asks</a:t>
            </a:r>
            <a:r>
              <a:rPr lang="de-DE" dirty="0" smtClean="0">
                <a:latin typeface="+mj-lt"/>
              </a:rPr>
              <a:t> 1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3 </a:t>
            </a:r>
            <a:r>
              <a:rPr lang="de-DE" dirty="0" err="1" smtClean="0">
                <a:latin typeface="+mj-lt"/>
              </a:rPr>
              <a:t>together</a:t>
            </a:r>
            <a:r>
              <a:rPr lang="de-DE" dirty="0" smtClean="0">
                <a:latin typeface="+mj-lt"/>
              </a:rPr>
              <a:t>: 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NERD</a:t>
            </a:r>
            <a:endParaRPr lang="en-US" dirty="0" smtClean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32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4437112"/>
            <a:ext cx="874800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644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 lvl="0">
              <a:lnSpc>
                <a:spcPts val="2400"/>
              </a:lnSpc>
            </a:pPr>
            <a:r>
              <a:rPr lang="de-DE" dirty="0" err="1">
                <a:solidFill>
                  <a:srgbClr val="000000"/>
                </a:solidFill>
              </a:rPr>
              <a:t>Validity</a:t>
            </a:r>
            <a:r>
              <a:rPr lang="de-DE" dirty="0">
                <a:solidFill>
                  <a:srgbClr val="000000"/>
                </a:solidFill>
              </a:rPr>
              <a:t> Times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Facts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104" y="640849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51520" y="2879881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860032" y="4797152"/>
            <a:ext cx="4129657" cy="1538883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8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NERD Problem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NED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Principles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</a:rPr>
              <a:t>Coherence-based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Rare &amp; Emerging </a:t>
            </a:r>
            <a:r>
              <a:rPr lang="de-DE" dirty="0" err="1" smtClean="0">
                <a:latin typeface="+mj-lt"/>
              </a:rPr>
              <a:t>Entities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7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4763" y="5195888"/>
            <a:ext cx="9148763" cy="1041424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100806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4763" y="1989138"/>
            <a:ext cx="9148763" cy="11176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4763" y="4114800"/>
            <a:ext cx="9144001" cy="10810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763" y="3106738"/>
            <a:ext cx="9144001" cy="10080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Spectrum of Machine Knowledge (1)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0" y="908050"/>
            <a:ext cx="1311128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de-DE" sz="2000" dirty="0" err="1">
                <a:solidFill>
                  <a:srgbClr val="3333CC"/>
                </a:solidFill>
              </a:rPr>
              <a:t>f</a:t>
            </a:r>
            <a:r>
              <a:rPr lang="de-DE" sz="2000" dirty="0" err="1" smtClean="0">
                <a:solidFill>
                  <a:srgbClr val="3333CC"/>
                </a:solidFill>
              </a:rPr>
              <a:t>actual</a:t>
            </a: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</a:rPr>
              <a:t>knowledge</a:t>
            </a:r>
            <a:r>
              <a:rPr lang="de-DE" sz="2000" dirty="0" smtClean="0">
                <a:solidFill>
                  <a:srgbClr val="3333CC"/>
                </a:solidFill>
              </a:rPr>
              <a:t>:  </a:t>
            </a:r>
            <a:r>
              <a:rPr lang="de-DE" sz="2000" dirty="0"/>
              <a:t>		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bornIn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SanFrancisco</a:t>
            </a:r>
            <a:r>
              <a:rPr lang="de-DE" sz="1800" dirty="0"/>
              <a:t>), </a:t>
            </a:r>
            <a:r>
              <a:rPr lang="de-DE" sz="1800" dirty="0" err="1"/>
              <a:t>hasFounded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Pixar</a:t>
            </a:r>
            <a:r>
              <a:rPr lang="de-DE" sz="1800" dirty="0"/>
              <a:t>),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hasWon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NationalMedalOfTechnology</a:t>
            </a:r>
            <a:r>
              <a:rPr lang="de-DE" sz="1800" dirty="0"/>
              <a:t>), </a:t>
            </a:r>
            <a:r>
              <a:rPr lang="de-DE" sz="1800" dirty="0" err="1"/>
              <a:t>livedIn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PaloAlto</a:t>
            </a:r>
            <a:r>
              <a:rPr lang="de-DE" sz="1800" dirty="0"/>
              <a:t>)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de-DE" sz="2000" dirty="0" err="1">
                <a:solidFill>
                  <a:srgbClr val="0000FF"/>
                </a:solidFill>
              </a:rPr>
              <a:t>taxonomic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knowledge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ontology</a:t>
            </a:r>
            <a:r>
              <a:rPr lang="de-DE" sz="2000" dirty="0">
                <a:solidFill>
                  <a:srgbClr val="0000FF"/>
                </a:solidFill>
              </a:rPr>
              <a:t>)</a:t>
            </a:r>
            <a:r>
              <a:rPr lang="de-DE" sz="2000" dirty="0"/>
              <a:t>: 			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instanceOf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computerArchitects</a:t>
            </a:r>
            <a:r>
              <a:rPr lang="de-DE" sz="1800" dirty="0"/>
              <a:t>), </a:t>
            </a:r>
            <a:r>
              <a:rPr lang="de-DE" sz="1800" dirty="0" err="1"/>
              <a:t>instanceOf</a:t>
            </a:r>
            <a:r>
              <a:rPr lang="de-DE" sz="1800" dirty="0"/>
              <a:t>(</a:t>
            </a:r>
            <a:r>
              <a:rPr lang="de-DE" sz="1800" dirty="0" err="1"/>
              <a:t>SteveJobs</a:t>
            </a:r>
            <a:r>
              <a:rPr lang="de-DE" sz="1800" dirty="0"/>
              <a:t>, CEOs)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subclassOf</a:t>
            </a:r>
            <a:r>
              <a:rPr lang="de-DE" sz="1800" dirty="0"/>
              <a:t> (</a:t>
            </a:r>
            <a:r>
              <a:rPr lang="de-DE" sz="1800" dirty="0" err="1"/>
              <a:t>computerArchitects</a:t>
            </a:r>
            <a:r>
              <a:rPr lang="de-DE" sz="1800" dirty="0"/>
              <a:t>, </a:t>
            </a:r>
            <a:r>
              <a:rPr lang="de-DE" sz="1800" dirty="0" err="1"/>
              <a:t>engineers</a:t>
            </a:r>
            <a:r>
              <a:rPr lang="de-DE" sz="1800" dirty="0"/>
              <a:t>), </a:t>
            </a:r>
            <a:r>
              <a:rPr lang="de-DE" sz="1800" dirty="0" err="1"/>
              <a:t>subclassOf</a:t>
            </a:r>
            <a:r>
              <a:rPr lang="de-DE" sz="1800" dirty="0"/>
              <a:t>(CEOs, </a:t>
            </a:r>
            <a:r>
              <a:rPr lang="de-DE" sz="1800" dirty="0" err="1"/>
              <a:t>businesspeople</a:t>
            </a:r>
            <a:r>
              <a:rPr lang="de-DE" sz="1800" dirty="0"/>
              <a:t>)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de-DE" sz="2000" dirty="0" err="1">
                <a:solidFill>
                  <a:srgbClr val="0000FF"/>
                </a:solidFill>
              </a:rPr>
              <a:t>lexical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knowledge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terminology</a:t>
            </a:r>
            <a:r>
              <a:rPr lang="de-DE" sz="2000" dirty="0">
                <a:solidFill>
                  <a:srgbClr val="0000FF"/>
                </a:solidFill>
              </a:rPr>
              <a:t>)</a:t>
            </a:r>
            <a:r>
              <a:rPr lang="de-DE" sz="2000" dirty="0"/>
              <a:t>: 		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means</a:t>
            </a:r>
            <a:r>
              <a:rPr lang="de-DE" sz="1800" dirty="0"/>
              <a:t> (“Big Apple“, </a:t>
            </a:r>
            <a:r>
              <a:rPr lang="de-DE" sz="1800" dirty="0" err="1"/>
              <a:t>NewYorkCity</a:t>
            </a:r>
            <a:r>
              <a:rPr lang="de-DE" sz="1800" dirty="0"/>
              <a:t>), </a:t>
            </a:r>
            <a:r>
              <a:rPr lang="de-DE" sz="1800" dirty="0" err="1"/>
              <a:t>means</a:t>
            </a:r>
            <a:r>
              <a:rPr lang="de-DE" sz="1800" dirty="0"/>
              <a:t> (“Apple“, </a:t>
            </a:r>
            <a:r>
              <a:rPr lang="de-DE" sz="1800" dirty="0" err="1"/>
              <a:t>AppleComputerCorp</a:t>
            </a:r>
            <a:r>
              <a:rPr lang="de-DE" sz="1800" dirty="0"/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means</a:t>
            </a:r>
            <a:r>
              <a:rPr lang="de-DE" sz="1800" dirty="0"/>
              <a:t> (“MS“, Microsoft) , </a:t>
            </a:r>
            <a:r>
              <a:rPr lang="de-DE" sz="1800" dirty="0" err="1"/>
              <a:t>means</a:t>
            </a:r>
            <a:r>
              <a:rPr lang="de-DE" sz="1800" dirty="0"/>
              <a:t> (“MS“, </a:t>
            </a:r>
            <a:r>
              <a:rPr lang="de-DE" sz="1800" dirty="0" err="1"/>
              <a:t>MultipleSclerosis</a:t>
            </a:r>
            <a:r>
              <a:rPr lang="de-DE" sz="1800" dirty="0"/>
              <a:t>) 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de-DE" sz="2000" dirty="0" err="1">
                <a:solidFill>
                  <a:srgbClr val="0000FF"/>
                </a:solidFill>
              </a:rPr>
              <a:t>c</a:t>
            </a:r>
            <a:r>
              <a:rPr lang="de-DE" sz="2000" dirty="0" err="1" smtClean="0">
                <a:solidFill>
                  <a:srgbClr val="0000FF"/>
                </a:solidFill>
              </a:rPr>
              <a:t>ontextual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knowledge</a:t>
            </a:r>
            <a:r>
              <a:rPr lang="de-DE" sz="2000" dirty="0" smtClean="0">
                <a:solidFill>
                  <a:srgbClr val="0000FF"/>
                </a:solidFill>
              </a:rPr>
              <a:t> (</a:t>
            </a:r>
            <a:r>
              <a:rPr lang="de-DE" sz="2000" dirty="0" err="1" smtClean="0">
                <a:solidFill>
                  <a:srgbClr val="0000FF"/>
                </a:solidFill>
              </a:rPr>
              <a:t>entity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occurrences</a:t>
            </a:r>
            <a:r>
              <a:rPr lang="de-DE" sz="2000" dirty="0" smtClean="0">
                <a:solidFill>
                  <a:srgbClr val="0000FF"/>
                </a:solidFill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entity</a:t>
            </a:r>
            <a:r>
              <a:rPr lang="de-DE" sz="2000" dirty="0" smtClean="0">
                <a:solidFill>
                  <a:srgbClr val="0000FF"/>
                </a:solidFill>
              </a:rPr>
              <a:t>-name </a:t>
            </a:r>
            <a:r>
              <a:rPr lang="de-DE" sz="2000" dirty="0" err="1" smtClean="0">
                <a:solidFill>
                  <a:srgbClr val="0000FF"/>
                </a:solidFill>
              </a:rPr>
              <a:t>disambiguation</a:t>
            </a:r>
            <a:r>
              <a:rPr lang="de-DE" sz="2000" dirty="0" smtClean="0">
                <a:solidFill>
                  <a:srgbClr val="0000FF"/>
                </a:solidFill>
              </a:rPr>
              <a:t>)</a:t>
            </a:r>
            <a:r>
              <a:rPr lang="de-DE" sz="2000" dirty="0"/>
              <a:t>		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</a:t>
            </a:r>
            <a:r>
              <a:rPr lang="de-DE" sz="1800" dirty="0" err="1" smtClean="0"/>
              <a:t>aps</a:t>
            </a:r>
            <a:r>
              <a:rPr lang="de-DE" sz="1800" dirty="0" smtClean="0"/>
              <a:t> (“Gates </a:t>
            </a:r>
            <a:r>
              <a:rPr lang="de-DE" sz="1800" dirty="0" err="1" smtClean="0"/>
              <a:t>and</a:t>
            </a:r>
            <a:r>
              <a:rPr lang="de-DE" sz="1800" dirty="0" smtClean="0"/>
              <a:t> Allen </a:t>
            </a:r>
            <a:r>
              <a:rPr lang="de-DE" sz="1800" dirty="0" err="1" smtClean="0"/>
              <a:t>founded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Evil</a:t>
            </a:r>
            <a:r>
              <a:rPr lang="de-DE" sz="1800" dirty="0" smtClean="0"/>
              <a:t> Empire“, 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smtClean="0">
                <a:cs typeface="Arial" pitchFamily="34" charset="0"/>
              </a:rPr>
              <a:t>              </a:t>
            </a:r>
            <a:r>
              <a:rPr lang="de-DE" sz="1800" dirty="0" err="1" smtClean="0">
                <a:cs typeface="Arial" pitchFamily="34" charset="0"/>
              </a:rPr>
              <a:t>BillGates</a:t>
            </a:r>
            <a:r>
              <a:rPr lang="de-DE" sz="1800" dirty="0" smtClean="0">
                <a:cs typeface="Arial" pitchFamily="34" charset="0"/>
              </a:rPr>
              <a:t>, </a:t>
            </a:r>
            <a:r>
              <a:rPr lang="de-DE" sz="1800" dirty="0" err="1" smtClean="0">
                <a:cs typeface="Arial" pitchFamily="34" charset="0"/>
              </a:rPr>
              <a:t>PaulAllen</a:t>
            </a:r>
            <a:r>
              <a:rPr lang="de-DE" sz="1800" dirty="0" smtClean="0">
                <a:cs typeface="Arial" pitchFamily="34" charset="0"/>
              </a:rPr>
              <a:t>, </a:t>
            </a:r>
            <a:r>
              <a:rPr lang="de-DE" sz="1800" dirty="0" err="1" smtClean="0">
                <a:cs typeface="Arial" pitchFamily="34" charset="0"/>
              </a:rPr>
              <a:t>MicrosoftCorp</a:t>
            </a:r>
            <a:r>
              <a:rPr lang="de-DE" sz="1800" dirty="0" smtClean="0">
                <a:cs typeface="Arial" pitchFamily="34" charset="0"/>
              </a:rPr>
              <a:t>)</a:t>
            </a:r>
            <a:endParaRPr lang="de-DE" sz="1800" dirty="0">
              <a:cs typeface="Arial" pitchFamily="34" charset="0"/>
            </a:endParaRP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de-DE" sz="2000" dirty="0" err="1">
                <a:solidFill>
                  <a:srgbClr val="0033CC"/>
                </a:solidFill>
              </a:rPr>
              <a:t>l</a:t>
            </a:r>
            <a:r>
              <a:rPr lang="de-DE" sz="2000" dirty="0" err="1" smtClean="0">
                <a:solidFill>
                  <a:srgbClr val="0033CC"/>
                </a:solidFill>
              </a:rPr>
              <a:t>inked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knowledge</a:t>
            </a:r>
            <a:r>
              <a:rPr lang="de-DE" sz="2000" dirty="0" smtClean="0">
                <a:solidFill>
                  <a:srgbClr val="0033CC"/>
                </a:solidFill>
              </a:rPr>
              <a:t> (</a:t>
            </a:r>
            <a:r>
              <a:rPr lang="de-DE" sz="2000" dirty="0" err="1" smtClean="0">
                <a:solidFill>
                  <a:srgbClr val="0033CC"/>
                </a:solidFill>
              </a:rPr>
              <a:t>entity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equivalence</a:t>
            </a:r>
            <a:r>
              <a:rPr lang="de-DE" sz="2000" dirty="0" smtClean="0">
                <a:solidFill>
                  <a:srgbClr val="0033CC"/>
                </a:solidFill>
              </a:rPr>
              <a:t>, </a:t>
            </a:r>
            <a:r>
              <a:rPr lang="de-DE" sz="2000" dirty="0" err="1" smtClean="0">
                <a:solidFill>
                  <a:srgbClr val="0033CC"/>
                </a:solidFill>
              </a:rPr>
              <a:t>entity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resolution</a:t>
            </a:r>
            <a:r>
              <a:rPr lang="de-DE" sz="2000" dirty="0" smtClean="0">
                <a:solidFill>
                  <a:srgbClr val="0033CC"/>
                </a:solidFill>
              </a:rPr>
              <a:t>): </a:t>
            </a:r>
            <a:r>
              <a:rPr lang="de-DE" sz="2000" dirty="0">
                <a:solidFill>
                  <a:srgbClr val="0033CC"/>
                </a:solidFill>
              </a:rPr>
              <a:t>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 smtClean="0"/>
              <a:t>hasFounded</a:t>
            </a:r>
            <a:r>
              <a:rPr lang="de-DE" sz="1800" dirty="0" smtClean="0"/>
              <a:t>  </a:t>
            </a:r>
            <a:r>
              <a:rPr lang="de-DE" sz="1800" dirty="0"/>
              <a:t>(</a:t>
            </a:r>
            <a:r>
              <a:rPr lang="de-DE" sz="1800" dirty="0" err="1" smtClean="0"/>
              <a:t>SteveJobs</a:t>
            </a:r>
            <a:r>
              <a:rPr lang="de-DE" sz="1800" dirty="0" smtClean="0"/>
              <a:t>, Apple), </a:t>
            </a:r>
            <a:r>
              <a:rPr lang="de-DE" sz="1800" dirty="0" err="1" smtClean="0"/>
              <a:t>isFounderOf</a:t>
            </a:r>
            <a:r>
              <a:rPr lang="de-DE" sz="1800" dirty="0" smtClean="0"/>
              <a:t> (</a:t>
            </a:r>
            <a:r>
              <a:rPr lang="de-DE" sz="1800" dirty="0" err="1" smtClean="0"/>
              <a:t>SteveWozniak</a:t>
            </a:r>
            <a:r>
              <a:rPr lang="de-DE" sz="1800" dirty="0" smtClean="0"/>
              <a:t>, </a:t>
            </a:r>
            <a:r>
              <a:rPr lang="de-DE" sz="1800" dirty="0" err="1" smtClean="0"/>
              <a:t>AppleCorp</a:t>
            </a:r>
            <a:r>
              <a:rPr lang="de-DE" sz="1800" dirty="0" smtClean="0"/>
              <a:t>)</a:t>
            </a:r>
            <a:endParaRPr lang="de-DE" sz="1800" dirty="0"/>
          </a:p>
          <a:p>
            <a:pPr eaLnBrk="1" hangingPunct="1">
              <a:lnSpc>
                <a:spcPts val="2400"/>
              </a:lnSpc>
            </a:pPr>
            <a:r>
              <a:rPr lang="de-DE" sz="1800" dirty="0" err="1" smtClean="0"/>
              <a:t>sameAs</a:t>
            </a:r>
            <a:r>
              <a:rPr lang="de-DE" sz="1800" dirty="0" smtClean="0"/>
              <a:t> (Apple, </a:t>
            </a:r>
            <a:r>
              <a:rPr lang="de-DE" sz="1800" dirty="0" err="1" smtClean="0"/>
              <a:t>AppleCorp</a:t>
            </a:r>
            <a:r>
              <a:rPr lang="de-DE" sz="1800" dirty="0" smtClean="0"/>
              <a:t>), </a:t>
            </a:r>
            <a:r>
              <a:rPr lang="de-DE" sz="1800" dirty="0" err="1" smtClean="0"/>
              <a:t>sameAs</a:t>
            </a:r>
            <a:r>
              <a:rPr lang="de-DE" sz="1800" dirty="0" smtClean="0"/>
              <a:t> (</a:t>
            </a:r>
            <a:r>
              <a:rPr lang="de-DE" sz="1800" dirty="0" err="1" smtClean="0"/>
              <a:t>hasFounded</a:t>
            </a:r>
            <a:r>
              <a:rPr lang="de-DE" sz="1800" dirty="0" smtClean="0"/>
              <a:t>, </a:t>
            </a:r>
            <a:r>
              <a:rPr lang="de-DE" sz="1800" dirty="0" err="1" smtClean="0"/>
              <a:t>isFounderOf</a:t>
            </a:r>
            <a:r>
              <a:rPr lang="de-DE" sz="1800" dirty="0" smtClean="0"/>
              <a:t>)</a:t>
            </a:r>
            <a:endParaRPr lang="de-DE" sz="1800" dirty="0"/>
          </a:p>
          <a:p>
            <a:pPr eaLnBrk="1" hangingPunct="1">
              <a:lnSpc>
                <a:spcPts val="2400"/>
              </a:lnSpc>
            </a:pPr>
            <a:endParaRPr lang="de-DE" sz="1800" dirty="0">
              <a:cs typeface="Arial" pitchFamily="34" charset="0"/>
            </a:endParaRPr>
          </a:p>
          <a:p>
            <a:pPr eaLnBrk="1" hangingPunct="1">
              <a:lnSpc>
                <a:spcPts val="2400"/>
              </a:lnSpc>
            </a:pPr>
            <a:endParaRPr lang="de-DE" sz="1800" dirty="0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ussdiagramm: Prozess 25"/>
          <p:cNvSpPr/>
          <p:nvPr/>
        </p:nvSpPr>
        <p:spPr>
          <a:xfrm>
            <a:off x="0" y="1011238"/>
            <a:ext cx="2411413" cy="335438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107" name="Abgerundetes Rechteck 107"/>
          <p:cNvSpPr/>
          <p:nvPr/>
        </p:nvSpPr>
        <p:spPr bwMode="auto">
          <a:xfrm>
            <a:off x="0" y="1800225"/>
            <a:ext cx="468313" cy="2873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84"/>
          <p:cNvGrpSpPr>
            <a:grpSpLocks/>
          </p:cNvGrpSpPr>
          <p:nvPr/>
        </p:nvGrpSpPr>
        <p:grpSpPr bwMode="auto">
          <a:xfrm>
            <a:off x="0" y="1082675"/>
            <a:ext cx="1979613" cy="2779713"/>
            <a:chOff x="0" y="1082674"/>
            <a:chExt cx="1979712" cy="2779267"/>
          </a:xfrm>
        </p:grpSpPr>
        <p:sp>
          <p:nvSpPr>
            <p:cNvPr id="105" name="Abgerundetes Rechteck 105"/>
            <p:cNvSpPr/>
            <p:nvPr/>
          </p:nvSpPr>
          <p:spPr bwMode="auto">
            <a:xfrm>
              <a:off x="0" y="1082674"/>
              <a:ext cx="900158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Abgerundetes Rechteck 106"/>
            <p:cNvSpPr/>
            <p:nvPr/>
          </p:nvSpPr>
          <p:spPr bwMode="auto">
            <a:xfrm>
              <a:off x="0" y="1442979"/>
              <a:ext cx="827129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Abgerundetes Rechteck 108"/>
            <p:cNvSpPr/>
            <p:nvPr/>
          </p:nvSpPr>
          <p:spPr bwMode="auto">
            <a:xfrm>
              <a:off x="0" y="2160414"/>
              <a:ext cx="1116069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Abgerundetes Rechteck 110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Abgerundetes Rechteck 111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3013" name="Textfeld 26"/>
          <p:cNvSpPr txBox="1">
            <a:spLocks noChangeArrowheads="1"/>
          </p:cNvSpPr>
          <p:nvPr/>
        </p:nvSpPr>
        <p:spPr bwMode="auto">
          <a:xfrm>
            <a:off x="0" y="1011238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5338"/>
          </a:xfrm>
        </p:spPr>
        <p:txBody>
          <a:bodyPr/>
          <a:lstStyle/>
          <a:p>
            <a:pPr defTabSz="893763" eaLnBrk="1" hangingPunct="1"/>
            <a:r>
              <a:rPr lang="en-GB" smtClean="0"/>
              <a:t>Named Entity Disambiguation</a:t>
            </a:r>
            <a:endParaRPr lang="en-GB" sz="2000" smtClean="0"/>
          </a:p>
        </p:txBody>
      </p:sp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3600450" y="6802438"/>
            <a:ext cx="1793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D5 Overview   May 30, 2011</a:t>
            </a:r>
            <a:endParaRPr lang="en-US" sz="100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555875" y="3271838"/>
            <a:ext cx="4238625" cy="3940175"/>
            <a:chOff x="2555776" y="1268760"/>
            <a:chExt cx="4237844" cy="3939880"/>
          </a:xfrm>
        </p:grpSpPr>
        <p:sp>
          <p:nvSpPr>
            <p:cNvPr id="90" name="Zylinder 36"/>
            <p:cNvSpPr/>
            <p:nvPr/>
          </p:nvSpPr>
          <p:spPr>
            <a:xfrm>
              <a:off x="2555776" y="1268760"/>
              <a:ext cx="4104519" cy="3700185"/>
            </a:xfrm>
            <a:prstGeom prst="can">
              <a:avLst>
                <a:gd name="adj" fmla="val 13831"/>
              </a:avLst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3050" name="Textfeld 37"/>
            <p:cNvSpPr txBox="1">
              <a:spLocks noChangeArrowheads="1"/>
            </p:cNvSpPr>
            <p:nvPr/>
          </p:nvSpPr>
          <p:spPr bwMode="auto">
            <a:xfrm>
              <a:off x="2627784" y="2115616"/>
              <a:ext cx="4165836" cy="309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Sergio means  Sergio_Leone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Sergio means  Serge_Gainsbourg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Ennio  means  Ennio_Antonelli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Ennio  means  Ennio_Morricone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Eli  means  Eli_(bible)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Eli  means  ExtremeLightInfrastructure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Eli  means  Eli_Wallach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Ecstasy  means  Ecstasy_(drug)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Ecstasy  means  Ecstasy_of_Gold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trilogy  means  Star_Wars_Trilogy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trilogy  means  Lord_of_the_Rings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trilogy  means  Dollars_Trilogy</a:t>
              </a:r>
            </a:p>
            <a:p>
              <a:pPr>
                <a:lnSpc>
                  <a:spcPts val="1800"/>
                </a:lnSpc>
              </a:pPr>
              <a:r>
                <a:rPr lang="de-DE" sz="2000">
                  <a:latin typeface="Arial Narrow" pitchFamily="34" charset="0"/>
                </a:rPr>
                <a:t>   …	   …	  …</a:t>
              </a:r>
            </a:p>
          </p:txBody>
        </p:sp>
        <p:sp>
          <p:nvSpPr>
            <p:cNvPr id="43051" name="Textfeld 39"/>
            <p:cNvSpPr txBox="1">
              <a:spLocks noChangeArrowheads="1"/>
            </p:cNvSpPr>
            <p:nvPr/>
          </p:nvSpPr>
          <p:spPr bwMode="auto">
            <a:xfrm>
              <a:off x="4283968" y="1296144"/>
              <a:ext cx="6303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cs typeface="Arial" charset="0"/>
                </a:rPr>
                <a:t>KB</a:t>
              </a:r>
            </a:p>
          </p:txBody>
        </p:sp>
      </p:grpSp>
      <p:sp>
        <p:nvSpPr>
          <p:cNvPr id="43017" name="Textfeld 104"/>
          <p:cNvSpPr txBox="1">
            <a:spLocks noChangeArrowheads="1"/>
          </p:cNvSpPr>
          <p:nvPr/>
        </p:nvSpPr>
        <p:spPr bwMode="auto">
          <a:xfrm>
            <a:off x="6732588" y="795338"/>
            <a:ext cx="241141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3018" name="Textfeld 112"/>
          <p:cNvSpPr txBox="1">
            <a:spLocks noChangeArrowheads="1"/>
          </p:cNvSpPr>
          <p:nvPr/>
        </p:nvSpPr>
        <p:spPr bwMode="auto">
          <a:xfrm>
            <a:off x="6773863" y="1298575"/>
            <a:ext cx="2370137" cy="4016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grpSp>
        <p:nvGrpSpPr>
          <p:cNvPr id="4" name="Gruppieren 42"/>
          <p:cNvGrpSpPr>
            <a:grpSpLocks/>
          </p:cNvGrpSpPr>
          <p:nvPr/>
        </p:nvGrpSpPr>
        <p:grpSpPr bwMode="auto">
          <a:xfrm>
            <a:off x="755650" y="5259388"/>
            <a:ext cx="7272338" cy="1296987"/>
            <a:chOff x="755576" y="4293096"/>
            <a:chExt cx="7272808" cy="1296144"/>
          </a:xfrm>
        </p:grpSpPr>
        <p:sp>
          <p:nvSpPr>
            <p:cNvPr id="102" name="Rechteckiger Pfeil 114"/>
            <p:cNvSpPr/>
            <p:nvPr/>
          </p:nvSpPr>
          <p:spPr bwMode="auto">
            <a:xfrm flipV="1">
              <a:off x="755576" y="4581833"/>
              <a:ext cx="1511398" cy="1007407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Rechteckiger Pfeil 115"/>
            <p:cNvSpPr/>
            <p:nvPr/>
          </p:nvSpPr>
          <p:spPr bwMode="auto">
            <a:xfrm rot="16200000" flipV="1">
              <a:off x="6768265" y="4257731"/>
              <a:ext cx="1224753" cy="1295484"/>
            </a:xfrm>
            <a:prstGeom prst="bentArrow">
              <a:avLst>
                <a:gd name="adj1" fmla="val 27880"/>
                <a:gd name="adj2" fmla="val 25000"/>
                <a:gd name="adj3" fmla="val 25000"/>
                <a:gd name="adj4" fmla="val 4375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3020" name="Textfeld 42"/>
          <p:cNvSpPr txBox="1">
            <a:spLocks noChangeArrowheads="1"/>
          </p:cNvSpPr>
          <p:nvPr/>
        </p:nvSpPr>
        <p:spPr bwMode="auto">
          <a:xfrm>
            <a:off x="0" y="4754563"/>
            <a:ext cx="2352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</a:rPr>
              <a:t>Mentions</a:t>
            </a:r>
          </a:p>
          <a:p>
            <a:r>
              <a:rPr lang="de-DE">
                <a:solidFill>
                  <a:srgbClr val="0070C0"/>
                </a:solidFill>
              </a:rPr>
              <a:t>(surface names)</a:t>
            </a:r>
          </a:p>
        </p:txBody>
      </p:sp>
      <p:sp>
        <p:nvSpPr>
          <p:cNvPr id="43021" name="Textfeld 43"/>
          <p:cNvSpPr txBox="1">
            <a:spLocks noChangeArrowheads="1"/>
          </p:cNvSpPr>
          <p:nvPr/>
        </p:nvSpPr>
        <p:spPr bwMode="auto">
          <a:xfrm>
            <a:off x="7450138" y="4395788"/>
            <a:ext cx="16938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70C0"/>
                </a:solidFill>
              </a:rPr>
              <a:t>Entities</a:t>
            </a:r>
          </a:p>
          <a:p>
            <a:r>
              <a:rPr lang="de-DE">
                <a:solidFill>
                  <a:srgbClr val="0070C0"/>
                </a:solidFill>
              </a:rPr>
              <a:t>(meanings)</a:t>
            </a:r>
          </a:p>
        </p:txBody>
      </p:sp>
      <p:grpSp>
        <p:nvGrpSpPr>
          <p:cNvPr id="5" name="Gruppieren 82"/>
          <p:cNvGrpSpPr>
            <a:grpSpLocks/>
          </p:cNvGrpSpPr>
          <p:nvPr/>
        </p:nvGrpSpPr>
        <p:grpSpPr bwMode="auto">
          <a:xfrm>
            <a:off x="6773863" y="1803400"/>
            <a:ext cx="2370137" cy="2416175"/>
            <a:chOff x="6773784" y="1803388"/>
            <a:chExt cx="2370216" cy="2416187"/>
          </a:xfrm>
        </p:grpSpPr>
        <p:sp>
          <p:nvSpPr>
            <p:cNvPr id="43039" name="Textfeld 98"/>
            <p:cNvSpPr txBox="1">
              <a:spLocks noChangeArrowheads="1"/>
            </p:cNvSpPr>
            <p:nvPr/>
          </p:nvSpPr>
          <p:spPr bwMode="auto">
            <a:xfrm>
              <a:off x="6773784" y="3819489"/>
              <a:ext cx="2369810" cy="40008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>
                  <a:cs typeface="Arial" charset="0"/>
                </a:rPr>
                <a:t>Dollars Trilogy</a:t>
              </a:r>
            </a:p>
          </p:txBody>
        </p:sp>
        <p:sp>
          <p:nvSpPr>
            <p:cNvPr id="43040" name="Textfeld 99"/>
            <p:cNvSpPr txBox="1">
              <a:spLocks noChangeArrowheads="1"/>
            </p:cNvSpPr>
            <p:nvPr/>
          </p:nvSpPr>
          <p:spPr bwMode="auto">
            <a:xfrm>
              <a:off x="6773784" y="3315464"/>
              <a:ext cx="2369810" cy="40008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>
                  <a:cs typeface="Arial" charset="0"/>
                </a:rPr>
                <a:t>Lord of the Rings</a:t>
              </a:r>
            </a:p>
          </p:txBody>
        </p:sp>
        <p:sp>
          <p:nvSpPr>
            <p:cNvPr id="43041" name="Textfeld 101"/>
            <p:cNvSpPr txBox="1">
              <a:spLocks noChangeArrowheads="1"/>
            </p:cNvSpPr>
            <p:nvPr/>
          </p:nvSpPr>
          <p:spPr bwMode="auto">
            <a:xfrm>
              <a:off x="6773784" y="2811439"/>
              <a:ext cx="2369810" cy="40008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>
                  <a:cs typeface="Arial" charset="0"/>
                </a:rPr>
                <a:t>Star Wars Trilogy</a:t>
              </a:r>
            </a:p>
          </p:txBody>
        </p:sp>
        <p:sp>
          <p:nvSpPr>
            <p:cNvPr id="43042" name="Textfeld 102"/>
            <p:cNvSpPr txBox="1">
              <a:spLocks noChangeArrowheads="1"/>
            </p:cNvSpPr>
            <p:nvPr/>
          </p:nvSpPr>
          <p:spPr bwMode="auto">
            <a:xfrm>
              <a:off x="6773784" y="2307414"/>
              <a:ext cx="2369810" cy="40008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>
                  <a:cs typeface="Arial" charset="0"/>
                </a:rPr>
                <a:t>Benny Andersson</a:t>
              </a:r>
            </a:p>
          </p:txBody>
        </p:sp>
        <p:sp>
          <p:nvSpPr>
            <p:cNvPr id="43043" name="Textfeld 103"/>
            <p:cNvSpPr txBox="1">
              <a:spLocks noChangeArrowheads="1"/>
            </p:cNvSpPr>
            <p:nvPr/>
          </p:nvSpPr>
          <p:spPr bwMode="auto">
            <a:xfrm>
              <a:off x="6773784" y="1803388"/>
              <a:ext cx="2369810" cy="400086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>
                  <a:cs typeface="Arial" charset="0"/>
                </a:rPr>
                <a:t>Benny Goodman</a:t>
              </a:r>
            </a:p>
          </p:txBody>
        </p:sp>
        <p:grpSp>
          <p:nvGrpSpPr>
            <p:cNvPr id="6" name="Gruppieren 43"/>
            <p:cNvGrpSpPr>
              <a:grpSpLocks/>
            </p:cNvGrpSpPr>
            <p:nvPr/>
          </p:nvGrpSpPr>
          <p:grpSpPr bwMode="auto">
            <a:xfrm>
              <a:off x="6773863" y="1803400"/>
              <a:ext cx="2370137" cy="903288"/>
              <a:chOff x="6774312" y="1556792"/>
              <a:chExt cx="2369688" cy="904166"/>
            </a:xfrm>
          </p:grpSpPr>
          <p:sp>
            <p:nvSpPr>
              <p:cNvPr id="43045" name="Textfeld 102"/>
              <p:cNvSpPr txBox="1">
                <a:spLocks noChangeArrowheads="1"/>
              </p:cNvSpPr>
              <p:nvPr/>
            </p:nvSpPr>
            <p:spPr bwMode="auto">
              <a:xfrm>
                <a:off x="6774312" y="2060848"/>
                <a:ext cx="2369688" cy="400110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>
                    <a:cs typeface="Arial" charset="0"/>
                  </a:rPr>
                  <a:t>Ecstasy of Gold</a:t>
                </a:r>
              </a:p>
            </p:txBody>
          </p:sp>
          <p:sp>
            <p:nvSpPr>
              <p:cNvPr id="43046" name="Textfeld 103"/>
              <p:cNvSpPr txBox="1">
                <a:spLocks noChangeArrowheads="1"/>
              </p:cNvSpPr>
              <p:nvPr/>
            </p:nvSpPr>
            <p:spPr bwMode="auto">
              <a:xfrm>
                <a:off x="6774312" y="1556792"/>
                <a:ext cx="2369688" cy="400110"/>
              </a:xfrm>
              <a:prstGeom prst="rect">
                <a:avLst/>
              </a:prstGeom>
              <a:solidFill>
                <a:srgbClr val="66FFFF"/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>
                    <a:cs typeface="Arial" charset="0"/>
                  </a:rPr>
                  <a:t>Ecstasy (drug)</a:t>
                </a:r>
              </a:p>
            </p:txBody>
          </p:sp>
        </p:grpSp>
      </p:grpSp>
      <p:grpSp>
        <p:nvGrpSpPr>
          <p:cNvPr id="7" name="Gruppieren 81"/>
          <p:cNvGrpSpPr>
            <a:grpSpLocks/>
          </p:cNvGrpSpPr>
          <p:nvPr/>
        </p:nvGrpSpPr>
        <p:grpSpPr bwMode="auto">
          <a:xfrm>
            <a:off x="468313" y="995363"/>
            <a:ext cx="6305550" cy="3024187"/>
            <a:chOff x="467544" y="995381"/>
            <a:chExt cx="6306240" cy="3024151"/>
          </a:xfrm>
        </p:grpSpPr>
        <p:cxnSp>
          <p:nvCxnSpPr>
            <p:cNvPr id="43032" name="Gerade Verbindung mit Pfeil 129"/>
            <p:cNvCxnSpPr>
              <a:cxnSpLocks noChangeShapeType="1"/>
              <a:stCxn id="112" idx="3"/>
              <a:endCxn id="43040" idx="1"/>
            </p:cNvCxnSpPr>
            <p:nvPr/>
          </p:nvCxnSpPr>
          <p:spPr bwMode="auto">
            <a:xfrm flipV="1">
              <a:off x="1979712" y="3515507"/>
              <a:ext cx="4794072" cy="201972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3" name="Gerade Verbindung mit Pfeil 127"/>
            <p:cNvCxnSpPr>
              <a:cxnSpLocks noChangeShapeType="1"/>
              <a:stCxn id="112" idx="3"/>
              <a:endCxn id="43041" idx="1"/>
            </p:cNvCxnSpPr>
            <p:nvPr/>
          </p:nvCxnSpPr>
          <p:spPr bwMode="auto">
            <a:xfrm flipV="1">
              <a:off x="1979712" y="3011482"/>
              <a:ext cx="4794072" cy="705997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4" name="Gerade Verbindung mit Pfeil 131"/>
            <p:cNvCxnSpPr>
              <a:cxnSpLocks noChangeShapeType="1"/>
              <a:stCxn id="112" idx="3"/>
              <a:endCxn id="43039" idx="1"/>
            </p:cNvCxnSpPr>
            <p:nvPr/>
          </p:nvCxnSpPr>
          <p:spPr bwMode="auto">
            <a:xfrm>
              <a:off x="1979712" y="3717479"/>
              <a:ext cx="4794072" cy="302053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5" name="Gerade Verbindung mit Pfeil 119"/>
            <p:cNvCxnSpPr>
              <a:cxnSpLocks noChangeShapeType="1"/>
              <a:stCxn id="107" idx="3"/>
              <a:endCxn id="43017" idx="1"/>
            </p:cNvCxnSpPr>
            <p:nvPr/>
          </p:nvCxnSpPr>
          <p:spPr bwMode="auto">
            <a:xfrm flipV="1">
              <a:off x="467544" y="995381"/>
              <a:ext cx="6264695" cy="948619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6" name="Gerade Verbindung mit Pfeil 121"/>
            <p:cNvCxnSpPr>
              <a:cxnSpLocks noChangeShapeType="1"/>
              <a:stCxn id="107" idx="3"/>
              <a:endCxn id="43018" idx="1"/>
            </p:cNvCxnSpPr>
            <p:nvPr/>
          </p:nvCxnSpPr>
          <p:spPr bwMode="auto">
            <a:xfrm flipV="1">
              <a:off x="467544" y="1499406"/>
              <a:ext cx="6306240" cy="444594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7" name="Gerade Verbindung mit Pfeil 123"/>
            <p:cNvCxnSpPr>
              <a:cxnSpLocks noChangeShapeType="1"/>
              <a:stCxn id="108" idx="3"/>
              <a:endCxn id="43043" idx="1"/>
            </p:cNvCxnSpPr>
            <p:nvPr/>
          </p:nvCxnSpPr>
          <p:spPr bwMode="auto">
            <a:xfrm flipV="1">
              <a:off x="1115616" y="2003431"/>
              <a:ext cx="5658168" cy="300238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43038" name="Gerade Verbindung mit Pfeil 125"/>
            <p:cNvCxnSpPr>
              <a:cxnSpLocks noChangeShapeType="1"/>
              <a:stCxn id="108" idx="3"/>
              <a:endCxn id="43042" idx="1"/>
            </p:cNvCxnSpPr>
            <p:nvPr/>
          </p:nvCxnSpPr>
          <p:spPr bwMode="auto">
            <a:xfrm>
              <a:off x="1115616" y="2303669"/>
              <a:ext cx="5658168" cy="203788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Gruppieren 55"/>
          <p:cNvGrpSpPr>
            <a:grpSpLocks/>
          </p:cNvGrpSpPr>
          <p:nvPr/>
        </p:nvGrpSpPr>
        <p:grpSpPr bwMode="auto">
          <a:xfrm>
            <a:off x="2555875" y="1733550"/>
            <a:ext cx="3960813" cy="1022350"/>
            <a:chOff x="2555776" y="1556792"/>
            <a:chExt cx="3960440" cy="1021935"/>
          </a:xfrm>
        </p:grpSpPr>
        <p:sp>
          <p:nvSpPr>
            <p:cNvPr id="132" name="Pfeil nach rechts 53"/>
            <p:cNvSpPr/>
            <p:nvPr/>
          </p:nvSpPr>
          <p:spPr bwMode="auto">
            <a:xfrm>
              <a:off x="2555776" y="1556792"/>
              <a:ext cx="3960440" cy="360040"/>
            </a:xfrm>
            <a:prstGeom prst="rightArrow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031" name="Textfeld 54"/>
            <p:cNvSpPr txBox="1">
              <a:spLocks noChangeArrowheads="1"/>
            </p:cNvSpPr>
            <p:nvPr/>
          </p:nvSpPr>
          <p:spPr bwMode="auto">
            <a:xfrm>
              <a:off x="4211960" y="1747730"/>
              <a:ext cx="5613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4800">
                  <a:solidFill>
                    <a:srgbClr val="0000FF"/>
                  </a:solidFill>
                </a:rPr>
                <a:t>?</a:t>
              </a:r>
            </a:p>
          </p:txBody>
        </p:sp>
      </p:grpSp>
      <p:cxnSp>
        <p:nvCxnSpPr>
          <p:cNvPr id="122" name="Gerade Verbindung mit Pfeil 141"/>
          <p:cNvCxnSpPr>
            <a:cxnSpLocks noChangeShapeType="1"/>
            <a:stCxn id="112" idx="3"/>
            <a:endCxn id="43039" idx="1"/>
          </p:cNvCxnSpPr>
          <p:nvPr/>
        </p:nvCxnSpPr>
        <p:spPr bwMode="auto">
          <a:xfrm>
            <a:off x="1979613" y="3717925"/>
            <a:ext cx="4794250" cy="301625"/>
          </a:xfrm>
          <a:prstGeom prst="straightConnector1">
            <a:avLst/>
          </a:prstGeom>
          <a:noFill/>
          <a:ln w="57150" algn="ctr">
            <a:solidFill>
              <a:srgbClr val="D60093"/>
            </a:solidFill>
            <a:round/>
            <a:headEnd/>
            <a:tailEnd type="arrow" w="med" len="med"/>
          </a:ln>
        </p:spPr>
      </p:cxnSp>
      <p:cxnSp>
        <p:nvCxnSpPr>
          <p:cNvPr id="124" name="Gerade Verbindung mit Pfeil 140"/>
          <p:cNvCxnSpPr>
            <a:cxnSpLocks noChangeShapeType="1"/>
            <a:stCxn id="108" idx="3"/>
            <a:endCxn id="43045" idx="1"/>
          </p:cNvCxnSpPr>
          <p:nvPr/>
        </p:nvCxnSpPr>
        <p:spPr bwMode="auto">
          <a:xfrm>
            <a:off x="1116013" y="2303463"/>
            <a:ext cx="5657850" cy="203200"/>
          </a:xfrm>
          <a:prstGeom prst="straightConnector1">
            <a:avLst/>
          </a:prstGeom>
          <a:noFill/>
          <a:ln w="57150" algn="ctr">
            <a:solidFill>
              <a:srgbClr val="D60093"/>
            </a:solidFill>
            <a:round/>
            <a:headEnd/>
            <a:tailEnd type="arrow" w="med" len="med"/>
          </a:ln>
        </p:spPr>
      </p:cxnSp>
      <p:cxnSp>
        <p:nvCxnSpPr>
          <p:cNvPr id="123" name="Gerade Verbindung mit Pfeil 139"/>
          <p:cNvCxnSpPr>
            <a:cxnSpLocks noChangeShapeType="1"/>
            <a:stCxn id="107" idx="3"/>
            <a:endCxn id="43018" idx="1"/>
          </p:cNvCxnSpPr>
          <p:nvPr/>
        </p:nvCxnSpPr>
        <p:spPr bwMode="auto">
          <a:xfrm flipV="1">
            <a:off x="468313" y="1500188"/>
            <a:ext cx="6305550" cy="444500"/>
          </a:xfrm>
          <a:prstGeom prst="straightConnector1">
            <a:avLst/>
          </a:prstGeom>
          <a:noFill/>
          <a:ln w="57150" algn="ctr">
            <a:solidFill>
              <a:srgbClr val="D60093"/>
            </a:solidFill>
            <a:round/>
            <a:headEnd/>
            <a:tailEnd type="arrow" w="med" len="med"/>
          </a:ln>
        </p:spPr>
      </p:cxnSp>
      <p:sp>
        <p:nvSpPr>
          <p:cNvPr id="4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396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4036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sp>
        <p:nvSpPr>
          <p:cNvPr id="44" name="Rechteck 457"/>
          <p:cNvSpPr>
            <a:spLocks noChangeArrowheads="1"/>
          </p:cNvSpPr>
          <p:nvPr/>
        </p:nvSpPr>
        <p:spPr bwMode="auto">
          <a:xfrm>
            <a:off x="0" y="4868863"/>
            <a:ext cx="2051050" cy="198913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hteck 458"/>
          <p:cNvSpPr>
            <a:spLocks noChangeArrowheads="1"/>
          </p:cNvSpPr>
          <p:nvPr/>
        </p:nvSpPr>
        <p:spPr bwMode="auto">
          <a:xfrm>
            <a:off x="2051050" y="4868863"/>
            <a:ext cx="2052638" cy="198913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305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3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7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6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5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4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3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2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1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0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9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8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7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144" name="Gekrümmte Verbindung 336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4041" name="Textfeld 98"/>
          <p:cNvSpPr txBox="1">
            <a:spLocks noChangeArrowheads="1"/>
          </p:cNvSpPr>
          <p:nvPr/>
        </p:nvSpPr>
        <p:spPr bwMode="auto">
          <a:xfrm>
            <a:off x="4356100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4042" name="Textfeld 99"/>
          <p:cNvSpPr txBox="1">
            <a:spLocks noChangeArrowheads="1"/>
          </p:cNvSpPr>
          <p:nvPr/>
        </p:nvSpPr>
        <p:spPr bwMode="auto">
          <a:xfrm>
            <a:off x="3995738" y="3716338"/>
            <a:ext cx="234156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4043" name="Textfeld 101"/>
          <p:cNvSpPr txBox="1">
            <a:spLocks noChangeArrowheads="1"/>
          </p:cNvSpPr>
          <p:nvPr/>
        </p:nvSpPr>
        <p:spPr bwMode="auto">
          <a:xfrm>
            <a:off x="4651375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4044" name="Textfeld 102"/>
          <p:cNvSpPr txBox="1">
            <a:spLocks noChangeArrowheads="1"/>
          </p:cNvSpPr>
          <p:nvPr/>
        </p:nvSpPr>
        <p:spPr bwMode="auto">
          <a:xfrm>
            <a:off x="4140200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4045" name="Textfeld 103"/>
          <p:cNvSpPr txBox="1">
            <a:spLocks noChangeArrowheads="1"/>
          </p:cNvSpPr>
          <p:nvPr/>
        </p:nvSpPr>
        <p:spPr bwMode="auto">
          <a:xfrm>
            <a:off x="4284663" y="2205038"/>
            <a:ext cx="197961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(drug)</a:t>
            </a:r>
          </a:p>
        </p:txBody>
      </p:sp>
      <p:sp>
        <p:nvSpPr>
          <p:cNvPr id="44046" name="Textfeld 104"/>
          <p:cNvSpPr txBox="1">
            <a:spLocks noChangeArrowheads="1"/>
          </p:cNvSpPr>
          <p:nvPr/>
        </p:nvSpPr>
        <p:spPr bwMode="auto">
          <a:xfrm>
            <a:off x="4643438" y="1196975"/>
            <a:ext cx="1620837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4047" name="Textfeld 112"/>
          <p:cNvSpPr txBox="1">
            <a:spLocks noChangeArrowheads="1"/>
          </p:cNvSpPr>
          <p:nvPr/>
        </p:nvSpPr>
        <p:spPr bwMode="auto">
          <a:xfrm>
            <a:off x="4651375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sp>
        <p:nvSpPr>
          <p:cNvPr id="195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5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4097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098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099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100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101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102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203" name="Elbow Connector 161"/>
            <p:cNvCxnSpPr>
              <a:stCxn id="44099" idx="3"/>
              <a:endCxn id="44102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171"/>
            <p:cNvCxnSpPr>
              <a:stCxn id="44100" idx="3"/>
              <a:endCxn id="44102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lbow Connector 173"/>
            <p:cNvCxnSpPr>
              <a:stCxn id="44098" idx="3"/>
              <a:endCxn id="44102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lbow Connector 175"/>
            <p:cNvCxnSpPr>
              <a:stCxn id="44098" idx="3"/>
              <a:endCxn id="44101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180"/>
            <p:cNvCxnSpPr>
              <a:stCxn id="44097" idx="3"/>
              <a:endCxn id="44101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08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4109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210" name="Elbow Connector 191"/>
            <p:cNvCxnSpPr>
              <a:stCxn id="44102" idx="3"/>
              <a:endCxn id="44108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193"/>
            <p:cNvCxnSpPr>
              <a:stCxn id="44102" idx="3"/>
              <a:endCxn id="44109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195"/>
            <p:cNvCxnSpPr>
              <a:stCxn id="44101" idx="3"/>
              <a:endCxn id="44109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6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7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8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9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2" name="Straight Connector 206"/>
            <p:cNvCxnSpPr>
              <a:stCxn id="44099" idx="1"/>
              <a:endCxn id="213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08"/>
            <p:cNvCxnSpPr>
              <a:stCxn id="44099" idx="1"/>
              <a:endCxn id="214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10"/>
            <p:cNvCxnSpPr>
              <a:stCxn id="44099" idx="1"/>
              <a:endCxn id="215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12"/>
            <p:cNvCxnSpPr>
              <a:stCxn id="44100" idx="1"/>
              <a:endCxn id="216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14"/>
            <p:cNvCxnSpPr>
              <a:stCxn id="44098" idx="1"/>
              <a:endCxn id="217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16"/>
            <p:cNvCxnSpPr>
              <a:endCxn id="218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18"/>
            <p:cNvCxnSpPr>
              <a:stCxn id="44097" idx="1"/>
              <a:endCxn id="219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0"/>
            <p:cNvCxnSpPr>
              <a:stCxn id="44097" idx="1"/>
              <a:endCxn id="220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2"/>
            <p:cNvCxnSpPr>
              <a:stCxn id="44097" idx="1"/>
              <a:endCxn id="221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24"/>
            <p:cNvCxnSpPr>
              <a:stCxn id="219" idx="3"/>
              <a:endCxn id="44098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50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4051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44052" name="Textfeld 79"/>
          <p:cNvSpPr txBox="1">
            <a:spLocks noChangeArrowheads="1"/>
          </p:cNvSpPr>
          <p:nvPr/>
        </p:nvSpPr>
        <p:spPr bwMode="auto">
          <a:xfrm>
            <a:off x="0" y="4868863"/>
            <a:ext cx="16875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cxnSp>
        <p:nvCxnSpPr>
          <p:cNvPr id="44053" name="Gerade Verbindung 82"/>
          <p:cNvCxnSpPr>
            <a:cxnSpLocks noChangeShapeType="1"/>
            <a:stCxn id="396" idx="3"/>
            <a:endCxn id="44046" idx="1"/>
          </p:cNvCxnSpPr>
          <p:nvPr/>
        </p:nvCxnSpPr>
        <p:spPr bwMode="auto">
          <a:xfrm flipV="1">
            <a:off x="468313" y="1397000"/>
            <a:ext cx="4175125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4" name="Gerade Verbindung 84"/>
          <p:cNvCxnSpPr>
            <a:cxnSpLocks noChangeShapeType="1"/>
            <a:stCxn id="396" idx="3"/>
            <a:endCxn id="44047" idx="1"/>
          </p:cNvCxnSpPr>
          <p:nvPr/>
        </p:nvCxnSpPr>
        <p:spPr bwMode="auto">
          <a:xfrm flipV="1">
            <a:off x="468313" y="1900238"/>
            <a:ext cx="418306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5" name="Gerade Verbindung 86"/>
          <p:cNvCxnSpPr>
            <a:cxnSpLocks noChangeShapeType="1"/>
            <a:endCxn id="44045" idx="1"/>
          </p:cNvCxnSpPr>
          <p:nvPr/>
        </p:nvCxnSpPr>
        <p:spPr bwMode="auto">
          <a:xfrm flipV="1">
            <a:off x="1116013" y="2405063"/>
            <a:ext cx="3168650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6" name="Gerade Verbindung 88"/>
          <p:cNvCxnSpPr>
            <a:cxnSpLocks noChangeShapeType="1"/>
            <a:endCxn id="44044" idx="1"/>
          </p:cNvCxnSpPr>
          <p:nvPr/>
        </p:nvCxnSpPr>
        <p:spPr bwMode="auto">
          <a:xfrm>
            <a:off x="1116013" y="2489200"/>
            <a:ext cx="3024187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7" name="Gerade Verbindung 90"/>
          <p:cNvCxnSpPr>
            <a:cxnSpLocks noChangeShapeType="1"/>
            <a:endCxn id="44043" idx="1"/>
          </p:cNvCxnSpPr>
          <p:nvPr/>
        </p:nvCxnSpPr>
        <p:spPr bwMode="auto">
          <a:xfrm flipV="1">
            <a:off x="1979613" y="3413125"/>
            <a:ext cx="2671762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8" name="Gerade Verbindung 92"/>
          <p:cNvCxnSpPr>
            <a:cxnSpLocks noChangeShapeType="1"/>
            <a:endCxn id="44042" idx="1"/>
          </p:cNvCxnSpPr>
          <p:nvPr/>
        </p:nvCxnSpPr>
        <p:spPr bwMode="auto">
          <a:xfrm>
            <a:off x="1979613" y="3903663"/>
            <a:ext cx="2016125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9" name="Gerade Verbindung 94"/>
          <p:cNvCxnSpPr>
            <a:cxnSpLocks noChangeShapeType="1"/>
            <a:endCxn id="44041" idx="1"/>
          </p:cNvCxnSpPr>
          <p:nvPr/>
        </p:nvCxnSpPr>
        <p:spPr bwMode="auto">
          <a:xfrm>
            <a:off x="1979613" y="3903663"/>
            <a:ext cx="2376487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" name="Gruppieren 304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17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8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7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6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5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4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3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2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1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0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9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8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7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079" name="Gekrümmte Verbindung 257"/>
            <p:cNvCxnSpPr>
              <a:cxnSpLocks noChangeShapeType="1"/>
            </p:cNvCxnSpPr>
            <p:nvPr/>
          </p:nvCxnSpPr>
          <p:spPr bwMode="auto">
            <a:xfrm rot="10800000">
              <a:off x="6706082" y="1391022"/>
              <a:ext cx="458207" cy="28803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0" name="Gekrümmte Verbindung 259"/>
            <p:cNvCxnSpPr>
              <a:cxnSpLocks noChangeShapeType="1"/>
            </p:cNvCxnSpPr>
            <p:nvPr/>
          </p:nvCxnSpPr>
          <p:spPr bwMode="auto">
            <a:xfrm rot="10800000" flipV="1">
              <a:off x="6706082" y="1679054"/>
              <a:ext cx="458207" cy="216024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1" name="Gekrümmte Verbindung 261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818247" cy="36004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2" name="Gekrümmte Verbindung 267"/>
            <p:cNvCxnSpPr>
              <a:cxnSpLocks noChangeShapeType="1"/>
            </p:cNvCxnSpPr>
            <p:nvPr/>
          </p:nvCxnSpPr>
          <p:spPr bwMode="auto">
            <a:xfrm rot="5400000" flipH="1" flipV="1">
              <a:off x="6769415" y="1679054"/>
              <a:ext cx="331541" cy="720080"/>
            </a:xfrm>
            <a:prstGeom prst="curvedConnector3">
              <a:avLst>
                <a:gd name="adj1" fmla="val 1059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3" name="Gekrümmte Verbindung 270"/>
            <p:cNvCxnSpPr>
              <a:cxnSpLocks noChangeShapeType="1"/>
            </p:cNvCxnSpPr>
            <p:nvPr/>
          </p:nvCxnSpPr>
          <p:spPr bwMode="auto">
            <a:xfrm rot="10800000">
              <a:off x="6706082" y="2399134"/>
              <a:ext cx="458207" cy="43204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4" name="Gekrümmte Verbindung 274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458207" cy="936104"/>
            </a:xfrm>
            <a:prstGeom prst="curvedConnector3">
              <a:avLst>
                <a:gd name="adj1" fmla="val 34162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5" name="Form 277"/>
            <p:cNvCxnSpPr>
              <a:cxnSpLocks noChangeShapeType="1"/>
            </p:cNvCxnSpPr>
            <p:nvPr/>
          </p:nvCxnSpPr>
          <p:spPr bwMode="auto">
            <a:xfrm rot="10800000">
              <a:off x="7295226" y="3025452"/>
              <a:ext cx="229103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6" name="Gekrümmte Verbindung 279"/>
            <p:cNvCxnSpPr>
              <a:cxnSpLocks noChangeShapeType="1"/>
            </p:cNvCxnSpPr>
            <p:nvPr/>
          </p:nvCxnSpPr>
          <p:spPr bwMode="auto">
            <a:xfrm rot="10800000">
              <a:off x="6706082" y="3407246"/>
              <a:ext cx="81824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7" name="Gekrümmte Verbindung 281"/>
            <p:cNvCxnSpPr>
              <a:cxnSpLocks noChangeShapeType="1"/>
            </p:cNvCxnSpPr>
            <p:nvPr/>
          </p:nvCxnSpPr>
          <p:spPr bwMode="auto">
            <a:xfrm rot="10800000">
              <a:off x="6706082" y="3911302"/>
              <a:ext cx="45820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8" name="Gekrümmte Verbindung 283"/>
            <p:cNvCxnSpPr>
              <a:cxnSpLocks noChangeShapeType="1"/>
            </p:cNvCxnSpPr>
            <p:nvPr/>
          </p:nvCxnSpPr>
          <p:spPr bwMode="auto">
            <a:xfrm rot="10800000" flipV="1">
              <a:off x="6706082" y="3911302"/>
              <a:ext cx="45820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89" name="Form 285"/>
            <p:cNvCxnSpPr>
              <a:cxnSpLocks noChangeShapeType="1"/>
            </p:cNvCxnSpPr>
            <p:nvPr/>
          </p:nvCxnSpPr>
          <p:spPr bwMode="auto">
            <a:xfrm flipV="1">
              <a:off x="7426161" y="3601515"/>
              <a:ext cx="229104" cy="309787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0" name="Form 287"/>
            <p:cNvCxnSpPr>
              <a:cxnSpLocks noChangeShapeType="1"/>
            </p:cNvCxnSpPr>
            <p:nvPr/>
          </p:nvCxnSpPr>
          <p:spPr bwMode="auto">
            <a:xfrm rot="10800000" flipV="1">
              <a:off x="7295226" y="3501008"/>
              <a:ext cx="301111" cy="216024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1" name="Gekrümmte Verbindung 289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81824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2" name="Gekrümmte Verbindung 291"/>
            <p:cNvCxnSpPr>
              <a:cxnSpLocks noChangeShapeType="1"/>
            </p:cNvCxnSpPr>
            <p:nvPr/>
          </p:nvCxnSpPr>
          <p:spPr bwMode="auto">
            <a:xfrm rot="5400000" flipH="1" flipV="1">
              <a:off x="6841423" y="2759174"/>
              <a:ext cx="187525" cy="720080"/>
            </a:xfrm>
            <a:prstGeom prst="curvedConnector3">
              <a:avLst>
                <a:gd name="adj1" fmla="val -418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3" name="Form 294"/>
            <p:cNvCxnSpPr>
              <a:cxnSpLocks noChangeShapeType="1"/>
            </p:cNvCxnSpPr>
            <p:nvPr/>
          </p:nvCxnSpPr>
          <p:spPr bwMode="auto">
            <a:xfrm flipV="1">
              <a:off x="7426161" y="2449387"/>
              <a:ext cx="229104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4" name="Gekrümmte Verbindung 296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458207" cy="100811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5" name="Gekrümmte Verbindung 298"/>
            <p:cNvCxnSpPr>
              <a:cxnSpLocks noChangeShapeType="1"/>
            </p:cNvCxnSpPr>
            <p:nvPr/>
          </p:nvCxnSpPr>
          <p:spPr bwMode="auto">
            <a:xfrm rot="16200000" flipH="1">
              <a:off x="6791169" y="980728"/>
              <a:ext cx="288032" cy="720080"/>
            </a:xfrm>
            <a:prstGeom prst="curvedConnector3">
              <a:avLst>
                <a:gd name="adj1" fmla="val -881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096" name="Gekrümmte Verbindung 301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981075"/>
            <a:ext cx="904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2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0" y="958850"/>
            <a:ext cx="4465638" cy="2381250"/>
            <a:chOff x="35496" y="1003150"/>
            <a:chExt cx="4465067" cy="2381351"/>
          </a:xfrm>
        </p:grpSpPr>
        <p:sp>
          <p:nvSpPr>
            <p:cNvPr id="44065" name="TextBox 5"/>
            <p:cNvSpPr txBox="1">
              <a:spLocks noChangeArrowheads="1"/>
            </p:cNvSpPr>
            <p:nvPr/>
          </p:nvSpPr>
          <p:spPr bwMode="auto">
            <a:xfrm>
              <a:off x="2278480" y="1003150"/>
              <a:ext cx="2222083" cy="1323439"/>
            </a:xfrm>
            <a:prstGeom prst="rect">
              <a:avLst/>
            </a:prstGeom>
            <a:solidFill>
              <a:srgbClr val="99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bag-of-words or</a:t>
              </a:r>
            </a:p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language model:</a:t>
              </a:r>
            </a:p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words, bigrams, </a:t>
              </a:r>
            </a:p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phrases</a:t>
              </a:r>
              <a:endParaRPr lang="en-US" sz="2000">
                <a:solidFill>
                  <a:srgbClr val="0033CC"/>
                </a:solidFill>
              </a:endParaRPr>
            </a:p>
          </p:txBody>
        </p:sp>
        <p:sp>
          <p:nvSpPr>
            <p:cNvPr id="44066" name="Rounded Rectangle 6"/>
            <p:cNvSpPr>
              <a:spLocks noChangeArrowheads="1"/>
            </p:cNvSpPr>
            <p:nvPr/>
          </p:nvSpPr>
          <p:spPr bwMode="auto">
            <a:xfrm>
              <a:off x="35496" y="1294551"/>
              <a:ext cx="2160240" cy="2089950"/>
            </a:xfrm>
            <a:prstGeom prst="roundRect">
              <a:avLst>
                <a:gd name="adj" fmla="val 16667"/>
              </a:avLst>
            </a:prstGeom>
            <a:solidFill>
              <a:srgbClr val="99FFCC">
                <a:alpha val="45882"/>
              </a:srgbClr>
            </a:solidFill>
            <a:ln w="28575" algn="ctr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" name="Rounded Rectangle 403"/>
          <p:cNvSpPr>
            <a:spLocks noChangeArrowheads="1"/>
          </p:cNvSpPr>
          <p:nvPr/>
        </p:nvSpPr>
        <p:spPr bwMode="auto">
          <a:xfrm>
            <a:off x="6292850" y="1020763"/>
            <a:ext cx="1231900" cy="800100"/>
          </a:xfrm>
          <a:prstGeom prst="roundRect">
            <a:avLst>
              <a:gd name="adj" fmla="val 16667"/>
            </a:avLst>
          </a:prstGeom>
          <a:solidFill>
            <a:srgbClr val="99FFCC">
              <a:alpha val="45882"/>
            </a:srgbClr>
          </a:solidFill>
          <a:ln w="28575" algn="ctr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Rounded Rectangle 396"/>
          <p:cNvSpPr>
            <a:spLocks noChangeArrowheads="1"/>
          </p:cNvSpPr>
          <p:nvPr/>
        </p:nvSpPr>
        <p:spPr bwMode="auto">
          <a:xfrm>
            <a:off x="6309111" y="1516610"/>
            <a:ext cx="1231900" cy="756690"/>
          </a:xfrm>
          <a:prstGeom prst="roundRect">
            <a:avLst>
              <a:gd name="adj" fmla="val 16667"/>
            </a:avLst>
          </a:prstGeom>
          <a:solidFill>
            <a:srgbClr val="99FFCC">
              <a:alpha val="45882"/>
            </a:srgbClr>
          </a:solidFill>
          <a:ln w="28575" algn="ctr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04" grpId="0" animBg="1"/>
      <p:bldP spid="39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396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396"/>
          <p:cNvGrpSpPr>
            <a:grpSpLocks/>
          </p:cNvGrpSpPr>
          <p:nvPr/>
        </p:nvGrpSpPr>
        <p:grpSpPr bwMode="auto">
          <a:xfrm>
            <a:off x="0" y="1268413"/>
            <a:ext cx="1979613" cy="2779712"/>
            <a:chOff x="0" y="1082674"/>
            <a:chExt cx="1979712" cy="2779267"/>
          </a:xfrm>
        </p:grpSpPr>
        <p:sp>
          <p:nvSpPr>
            <p:cNvPr id="398" name="Abgerundetes Rechteck 105"/>
            <p:cNvSpPr/>
            <p:nvPr/>
          </p:nvSpPr>
          <p:spPr bwMode="auto">
            <a:xfrm>
              <a:off x="0" y="1082674"/>
              <a:ext cx="900158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" name="Abgerundetes Rechteck 106"/>
            <p:cNvSpPr/>
            <p:nvPr/>
          </p:nvSpPr>
          <p:spPr bwMode="auto">
            <a:xfrm>
              <a:off x="0" y="1442978"/>
              <a:ext cx="82712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0" name="Abgerundetes Rechteck 108"/>
            <p:cNvSpPr/>
            <p:nvPr/>
          </p:nvSpPr>
          <p:spPr bwMode="auto">
            <a:xfrm>
              <a:off x="0" y="2160413"/>
              <a:ext cx="111606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1" name="Abgerundetes Rechteck 400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2" name="Abgerundetes Rechteck 401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5061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grpSp>
        <p:nvGrpSpPr>
          <p:cNvPr id="3" name="Gruppieren 305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4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7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6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5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4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3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2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1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10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9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8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7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0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166" name="Gekrümmte Verbindung 336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5064" name="Textfeld 98"/>
          <p:cNvSpPr txBox="1">
            <a:spLocks noChangeArrowheads="1"/>
          </p:cNvSpPr>
          <p:nvPr/>
        </p:nvSpPr>
        <p:spPr bwMode="auto">
          <a:xfrm>
            <a:off x="4356100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5065" name="Textfeld 99"/>
          <p:cNvSpPr txBox="1">
            <a:spLocks noChangeArrowheads="1"/>
          </p:cNvSpPr>
          <p:nvPr/>
        </p:nvSpPr>
        <p:spPr bwMode="auto">
          <a:xfrm>
            <a:off x="3995738" y="3716338"/>
            <a:ext cx="234156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5066" name="Textfeld 101"/>
          <p:cNvSpPr txBox="1">
            <a:spLocks noChangeArrowheads="1"/>
          </p:cNvSpPr>
          <p:nvPr/>
        </p:nvSpPr>
        <p:spPr bwMode="auto">
          <a:xfrm>
            <a:off x="4651375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5067" name="Textfeld 102"/>
          <p:cNvSpPr txBox="1">
            <a:spLocks noChangeArrowheads="1"/>
          </p:cNvSpPr>
          <p:nvPr/>
        </p:nvSpPr>
        <p:spPr bwMode="auto">
          <a:xfrm>
            <a:off x="4140200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5068" name="Textfeld 103"/>
          <p:cNvSpPr txBox="1">
            <a:spLocks noChangeArrowheads="1"/>
          </p:cNvSpPr>
          <p:nvPr/>
        </p:nvSpPr>
        <p:spPr bwMode="auto">
          <a:xfrm>
            <a:off x="4284663" y="2205038"/>
            <a:ext cx="197961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(drug)</a:t>
            </a:r>
          </a:p>
        </p:txBody>
      </p:sp>
      <p:sp>
        <p:nvSpPr>
          <p:cNvPr id="45069" name="Textfeld 104"/>
          <p:cNvSpPr txBox="1">
            <a:spLocks noChangeArrowheads="1"/>
          </p:cNvSpPr>
          <p:nvPr/>
        </p:nvSpPr>
        <p:spPr bwMode="auto">
          <a:xfrm>
            <a:off x="4643438" y="1196975"/>
            <a:ext cx="1620837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5070" name="Textfeld 112"/>
          <p:cNvSpPr txBox="1">
            <a:spLocks noChangeArrowheads="1"/>
          </p:cNvSpPr>
          <p:nvPr/>
        </p:nvSpPr>
        <p:spPr bwMode="auto">
          <a:xfrm>
            <a:off x="4651375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sp>
        <p:nvSpPr>
          <p:cNvPr id="195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6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5119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20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21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22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23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24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203" name="Elbow Connector 161"/>
            <p:cNvCxnSpPr>
              <a:stCxn id="45121" idx="3"/>
              <a:endCxn id="45124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171"/>
            <p:cNvCxnSpPr>
              <a:stCxn id="45122" idx="3"/>
              <a:endCxn id="45124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lbow Connector 173"/>
            <p:cNvCxnSpPr>
              <a:stCxn id="45120" idx="3"/>
              <a:endCxn id="45124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lbow Connector 175"/>
            <p:cNvCxnSpPr>
              <a:stCxn id="45120" idx="3"/>
              <a:endCxn id="45123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180"/>
            <p:cNvCxnSpPr>
              <a:stCxn id="45119" idx="3"/>
              <a:endCxn id="45123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30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5131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210" name="Elbow Connector 191"/>
            <p:cNvCxnSpPr>
              <a:stCxn id="45124" idx="3"/>
              <a:endCxn id="45130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193"/>
            <p:cNvCxnSpPr>
              <a:stCxn id="45124" idx="3"/>
              <a:endCxn id="45131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195"/>
            <p:cNvCxnSpPr>
              <a:stCxn id="45123" idx="3"/>
              <a:endCxn id="45131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6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7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8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9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0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2" name="Straight Connector 206"/>
            <p:cNvCxnSpPr>
              <a:stCxn id="45121" idx="1"/>
              <a:endCxn id="213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08"/>
            <p:cNvCxnSpPr>
              <a:stCxn id="45121" idx="1"/>
              <a:endCxn id="214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10"/>
            <p:cNvCxnSpPr>
              <a:stCxn id="45121" idx="1"/>
              <a:endCxn id="215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12"/>
            <p:cNvCxnSpPr>
              <a:stCxn id="45122" idx="1"/>
              <a:endCxn id="216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14"/>
            <p:cNvCxnSpPr>
              <a:stCxn id="45120" idx="1"/>
              <a:endCxn id="217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16"/>
            <p:cNvCxnSpPr>
              <a:endCxn id="218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18"/>
            <p:cNvCxnSpPr>
              <a:stCxn id="45119" idx="1"/>
              <a:endCxn id="219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0"/>
            <p:cNvCxnSpPr>
              <a:stCxn id="45119" idx="1"/>
              <a:endCxn id="220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2"/>
            <p:cNvCxnSpPr>
              <a:stCxn id="45119" idx="1"/>
              <a:endCxn id="221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24"/>
            <p:cNvCxnSpPr>
              <a:stCxn id="219" idx="3"/>
              <a:endCxn id="45120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3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5074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45075" name="Textfeld 79"/>
          <p:cNvSpPr txBox="1">
            <a:spLocks noChangeArrowheads="1"/>
          </p:cNvSpPr>
          <p:nvPr/>
        </p:nvSpPr>
        <p:spPr bwMode="auto">
          <a:xfrm>
            <a:off x="0" y="4868863"/>
            <a:ext cx="16875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cxnSp>
        <p:nvCxnSpPr>
          <p:cNvPr id="45076" name="Gerade Verbindung 82"/>
          <p:cNvCxnSpPr>
            <a:cxnSpLocks noChangeShapeType="1"/>
            <a:stCxn id="396" idx="3"/>
            <a:endCxn id="45069" idx="1"/>
          </p:cNvCxnSpPr>
          <p:nvPr/>
        </p:nvCxnSpPr>
        <p:spPr bwMode="auto">
          <a:xfrm flipV="1">
            <a:off x="468313" y="1397000"/>
            <a:ext cx="4175125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7" name="Gerade Verbindung 84"/>
          <p:cNvCxnSpPr>
            <a:cxnSpLocks noChangeShapeType="1"/>
            <a:stCxn id="396" idx="3"/>
            <a:endCxn id="45070" idx="1"/>
          </p:cNvCxnSpPr>
          <p:nvPr/>
        </p:nvCxnSpPr>
        <p:spPr bwMode="auto">
          <a:xfrm flipV="1">
            <a:off x="468313" y="1900238"/>
            <a:ext cx="418306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8" name="Gerade Verbindung 86"/>
          <p:cNvCxnSpPr>
            <a:cxnSpLocks noChangeShapeType="1"/>
            <a:stCxn id="400" idx="3"/>
            <a:endCxn id="45068" idx="1"/>
          </p:cNvCxnSpPr>
          <p:nvPr/>
        </p:nvCxnSpPr>
        <p:spPr bwMode="auto">
          <a:xfrm flipV="1">
            <a:off x="1116013" y="2405063"/>
            <a:ext cx="3168650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9" name="Gerade Verbindung 88"/>
          <p:cNvCxnSpPr>
            <a:cxnSpLocks noChangeShapeType="1"/>
            <a:stCxn id="400" idx="3"/>
            <a:endCxn id="45067" idx="1"/>
          </p:cNvCxnSpPr>
          <p:nvPr/>
        </p:nvCxnSpPr>
        <p:spPr bwMode="auto">
          <a:xfrm>
            <a:off x="1116013" y="2489200"/>
            <a:ext cx="3024187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0" name="Gerade Verbindung 90"/>
          <p:cNvCxnSpPr>
            <a:cxnSpLocks noChangeShapeType="1"/>
            <a:stCxn id="402" idx="3"/>
            <a:endCxn id="45066" idx="1"/>
          </p:cNvCxnSpPr>
          <p:nvPr/>
        </p:nvCxnSpPr>
        <p:spPr bwMode="auto">
          <a:xfrm flipV="1">
            <a:off x="1979613" y="3413125"/>
            <a:ext cx="2671762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1" name="Gerade Verbindung 92"/>
          <p:cNvCxnSpPr>
            <a:cxnSpLocks noChangeShapeType="1"/>
            <a:stCxn id="402" idx="3"/>
            <a:endCxn id="45065" idx="1"/>
          </p:cNvCxnSpPr>
          <p:nvPr/>
        </p:nvCxnSpPr>
        <p:spPr bwMode="auto">
          <a:xfrm>
            <a:off x="1979613" y="3903663"/>
            <a:ext cx="2016125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2" name="Gerade Verbindung 94"/>
          <p:cNvCxnSpPr>
            <a:cxnSpLocks noChangeShapeType="1"/>
            <a:stCxn id="402" idx="3"/>
            <a:endCxn id="45064" idx="1"/>
          </p:cNvCxnSpPr>
          <p:nvPr/>
        </p:nvCxnSpPr>
        <p:spPr bwMode="auto">
          <a:xfrm>
            <a:off x="1979613" y="3903663"/>
            <a:ext cx="2376487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" name="Gruppieren 304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18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8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7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6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5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4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3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2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1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1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0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9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8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274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5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101" name="Gekrümmte Verbindung 257"/>
            <p:cNvCxnSpPr>
              <a:cxnSpLocks noChangeShapeType="1"/>
            </p:cNvCxnSpPr>
            <p:nvPr/>
          </p:nvCxnSpPr>
          <p:spPr bwMode="auto">
            <a:xfrm rot="10800000">
              <a:off x="6706082" y="1391022"/>
              <a:ext cx="458207" cy="28803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2" name="Gekrümmte Verbindung 259"/>
            <p:cNvCxnSpPr>
              <a:cxnSpLocks noChangeShapeType="1"/>
            </p:cNvCxnSpPr>
            <p:nvPr/>
          </p:nvCxnSpPr>
          <p:spPr bwMode="auto">
            <a:xfrm rot="10800000" flipV="1">
              <a:off x="6706082" y="1679054"/>
              <a:ext cx="458207" cy="216024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3" name="Gekrümmte Verbindung 261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818247" cy="36004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4" name="Gekrümmte Verbindung 267"/>
            <p:cNvCxnSpPr>
              <a:cxnSpLocks noChangeShapeType="1"/>
            </p:cNvCxnSpPr>
            <p:nvPr/>
          </p:nvCxnSpPr>
          <p:spPr bwMode="auto">
            <a:xfrm rot="5400000" flipH="1" flipV="1">
              <a:off x="6769415" y="1679054"/>
              <a:ext cx="331541" cy="720080"/>
            </a:xfrm>
            <a:prstGeom prst="curvedConnector3">
              <a:avLst>
                <a:gd name="adj1" fmla="val 1059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5" name="Gekrümmte Verbindung 270"/>
            <p:cNvCxnSpPr>
              <a:cxnSpLocks noChangeShapeType="1"/>
            </p:cNvCxnSpPr>
            <p:nvPr/>
          </p:nvCxnSpPr>
          <p:spPr bwMode="auto">
            <a:xfrm rot="10800000">
              <a:off x="6706082" y="2399134"/>
              <a:ext cx="458207" cy="43204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6" name="Gekrümmte Verbindung 274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458207" cy="936104"/>
            </a:xfrm>
            <a:prstGeom prst="curvedConnector3">
              <a:avLst>
                <a:gd name="adj1" fmla="val 34162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7" name="Form 277"/>
            <p:cNvCxnSpPr>
              <a:cxnSpLocks noChangeShapeType="1"/>
            </p:cNvCxnSpPr>
            <p:nvPr/>
          </p:nvCxnSpPr>
          <p:spPr bwMode="auto">
            <a:xfrm rot="10800000">
              <a:off x="7295226" y="3025452"/>
              <a:ext cx="229103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8" name="Gekrümmte Verbindung 279"/>
            <p:cNvCxnSpPr>
              <a:cxnSpLocks noChangeShapeType="1"/>
            </p:cNvCxnSpPr>
            <p:nvPr/>
          </p:nvCxnSpPr>
          <p:spPr bwMode="auto">
            <a:xfrm rot="10800000">
              <a:off x="6706082" y="3407246"/>
              <a:ext cx="81824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09" name="Gekrümmte Verbindung 281"/>
            <p:cNvCxnSpPr>
              <a:cxnSpLocks noChangeShapeType="1"/>
            </p:cNvCxnSpPr>
            <p:nvPr/>
          </p:nvCxnSpPr>
          <p:spPr bwMode="auto">
            <a:xfrm rot="10800000">
              <a:off x="6706082" y="3911302"/>
              <a:ext cx="45820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0" name="Gekrümmte Verbindung 283"/>
            <p:cNvCxnSpPr>
              <a:cxnSpLocks noChangeShapeType="1"/>
            </p:cNvCxnSpPr>
            <p:nvPr/>
          </p:nvCxnSpPr>
          <p:spPr bwMode="auto">
            <a:xfrm rot="10800000" flipV="1">
              <a:off x="6706082" y="3911302"/>
              <a:ext cx="45820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1" name="Form 285"/>
            <p:cNvCxnSpPr>
              <a:cxnSpLocks noChangeShapeType="1"/>
            </p:cNvCxnSpPr>
            <p:nvPr/>
          </p:nvCxnSpPr>
          <p:spPr bwMode="auto">
            <a:xfrm flipV="1">
              <a:off x="7426161" y="3601515"/>
              <a:ext cx="229104" cy="309787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2" name="Form 287"/>
            <p:cNvCxnSpPr>
              <a:cxnSpLocks noChangeShapeType="1"/>
            </p:cNvCxnSpPr>
            <p:nvPr/>
          </p:nvCxnSpPr>
          <p:spPr bwMode="auto">
            <a:xfrm rot="10800000" flipV="1">
              <a:off x="7295226" y="3501008"/>
              <a:ext cx="301111" cy="216024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3" name="Gekrümmte Verbindung 289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81824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4" name="Gekrümmte Verbindung 291"/>
            <p:cNvCxnSpPr>
              <a:cxnSpLocks noChangeShapeType="1"/>
            </p:cNvCxnSpPr>
            <p:nvPr/>
          </p:nvCxnSpPr>
          <p:spPr bwMode="auto">
            <a:xfrm rot="5400000" flipH="1" flipV="1">
              <a:off x="6841423" y="2759174"/>
              <a:ext cx="187525" cy="720080"/>
            </a:xfrm>
            <a:prstGeom prst="curvedConnector3">
              <a:avLst>
                <a:gd name="adj1" fmla="val -418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5" name="Form 294"/>
            <p:cNvCxnSpPr>
              <a:cxnSpLocks noChangeShapeType="1"/>
            </p:cNvCxnSpPr>
            <p:nvPr/>
          </p:nvCxnSpPr>
          <p:spPr bwMode="auto">
            <a:xfrm flipV="1">
              <a:off x="7426161" y="2449387"/>
              <a:ext cx="229104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6" name="Gekrümmte Verbindung 296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458207" cy="100811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7" name="Gekrümmte Verbindung 298"/>
            <p:cNvCxnSpPr>
              <a:cxnSpLocks noChangeShapeType="1"/>
            </p:cNvCxnSpPr>
            <p:nvPr/>
          </p:nvCxnSpPr>
          <p:spPr bwMode="auto">
            <a:xfrm rot="16200000" flipH="1">
              <a:off x="6791169" y="980728"/>
              <a:ext cx="288032" cy="720080"/>
            </a:xfrm>
            <a:prstGeom prst="curvedConnector3">
              <a:avLst>
                <a:gd name="adj1" fmla="val -881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118" name="Gekrümmte Verbindung 301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45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981075"/>
            <a:ext cx="904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5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2487613" y="1196975"/>
            <a:ext cx="1565275" cy="3248025"/>
            <a:chOff x="2487901" y="1196753"/>
            <a:chExt cx="1564969" cy="3247975"/>
          </a:xfrm>
        </p:grpSpPr>
        <p:sp>
          <p:nvSpPr>
            <p:cNvPr id="45087" name="Right Brace 1"/>
            <p:cNvSpPr>
              <a:spLocks/>
            </p:cNvSpPr>
            <p:nvPr/>
          </p:nvSpPr>
          <p:spPr bwMode="auto">
            <a:xfrm>
              <a:off x="2487901" y="1196753"/>
              <a:ext cx="356356" cy="3247975"/>
            </a:xfrm>
            <a:prstGeom prst="rightBrace">
              <a:avLst>
                <a:gd name="adj1" fmla="val 33377"/>
                <a:gd name="adj2" fmla="val 49611"/>
              </a:avLst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TextBox 2"/>
            <p:cNvSpPr txBox="1">
              <a:spLocks noChangeArrowheads="1"/>
            </p:cNvSpPr>
            <p:nvPr/>
          </p:nvSpPr>
          <p:spPr bwMode="auto">
            <a:xfrm>
              <a:off x="2799001" y="2411978"/>
              <a:ext cx="125386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joint</a:t>
              </a:r>
            </a:p>
            <a:p>
              <a:pPr eaLnBrk="0" hangingPunct="0"/>
              <a:r>
                <a:rPr lang="de-DE" sz="2000">
                  <a:solidFill>
                    <a:srgbClr val="0033CC"/>
                  </a:solidFill>
                </a:rPr>
                <a:t>mapping</a:t>
              </a:r>
              <a:endParaRPr lang="en-US" sz="2000">
                <a:solidFill>
                  <a:srgbClr val="0033CC"/>
                </a:solidFill>
              </a:endParaRPr>
            </a:p>
          </p:txBody>
        </p:sp>
      </p:grpSp>
      <p:sp>
        <p:nvSpPr>
          <p:cNvPr id="397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sp>
        <p:nvSpPr>
          <p:cNvPr id="46084" name="TextBox 21"/>
          <p:cNvSpPr txBox="1">
            <a:spLocks noChangeArrowheads="1"/>
          </p:cNvSpPr>
          <p:nvPr/>
        </p:nvSpPr>
        <p:spPr bwMode="auto">
          <a:xfrm>
            <a:off x="8642350" y="6556375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F4914AC-AF50-42C3-867B-F7B09DF98B1D}" type="slidenum">
              <a:rPr lang="de-DE" sz="1000"/>
              <a:pPr/>
              <a:t>113</a:t>
            </a:fld>
            <a:r>
              <a:rPr lang="de-DE" sz="1000"/>
              <a:t> / 20</a:t>
            </a:r>
            <a:endParaRPr lang="en-US" sz="1000"/>
          </a:p>
        </p:txBody>
      </p:sp>
      <p:sp>
        <p:nvSpPr>
          <p:cNvPr id="46085" name="Rechteck 460"/>
          <p:cNvSpPr>
            <a:spLocks noChangeArrowheads="1"/>
          </p:cNvSpPr>
          <p:nvPr/>
        </p:nvSpPr>
        <p:spPr bwMode="auto">
          <a:xfrm>
            <a:off x="6732588" y="4797425"/>
            <a:ext cx="2411412" cy="2060575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305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3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9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8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7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6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5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5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4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3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2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1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40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9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382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3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205" name="Gekrümmte Verbindung 336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6087" name="Textfeld 98"/>
          <p:cNvSpPr txBox="1">
            <a:spLocks noChangeArrowheads="1"/>
          </p:cNvSpPr>
          <p:nvPr/>
        </p:nvSpPr>
        <p:spPr bwMode="auto">
          <a:xfrm>
            <a:off x="4356100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6088" name="Textfeld 99"/>
          <p:cNvSpPr txBox="1">
            <a:spLocks noChangeArrowheads="1"/>
          </p:cNvSpPr>
          <p:nvPr/>
        </p:nvSpPr>
        <p:spPr bwMode="auto">
          <a:xfrm>
            <a:off x="3851275" y="3716338"/>
            <a:ext cx="2414588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6089" name="Textfeld 101"/>
          <p:cNvSpPr txBox="1">
            <a:spLocks noChangeArrowheads="1"/>
          </p:cNvSpPr>
          <p:nvPr/>
        </p:nvSpPr>
        <p:spPr bwMode="auto">
          <a:xfrm>
            <a:off x="4651375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6090" name="Textfeld 102"/>
          <p:cNvSpPr txBox="1">
            <a:spLocks noChangeArrowheads="1"/>
          </p:cNvSpPr>
          <p:nvPr/>
        </p:nvSpPr>
        <p:spPr bwMode="auto">
          <a:xfrm>
            <a:off x="4140200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6091" name="Textfeld 103"/>
          <p:cNvSpPr txBox="1">
            <a:spLocks noChangeArrowheads="1"/>
          </p:cNvSpPr>
          <p:nvPr/>
        </p:nvSpPr>
        <p:spPr bwMode="auto">
          <a:xfrm>
            <a:off x="4356100" y="2205038"/>
            <a:ext cx="19081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Ecstasy(drug)</a:t>
            </a:r>
          </a:p>
        </p:txBody>
      </p:sp>
      <p:sp>
        <p:nvSpPr>
          <p:cNvPr id="46092" name="Textfeld 104"/>
          <p:cNvSpPr txBox="1">
            <a:spLocks noChangeArrowheads="1"/>
          </p:cNvSpPr>
          <p:nvPr/>
        </p:nvSpPr>
        <p:spPr bwMode="auto">
          <a:xfrm>
            <a:off x="4643438" y="1196975"/>
            <a:ext cx="1620837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6093" name="Textfeld 112"/>
          <p:cNvSpPr txBox="1">
            <a:spLocks noChangeArrowheads="1"/>
          </p:cNvSpPr>
          <p:nvPr/>
        </p:nvSpPr>
        <p:spPr bwMode="auto">
          <a:xfrm>
            <a:off x="4651375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sp>
        <p:nvSpPr>
          <p:cNvPr id="517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5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6158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59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60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61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62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63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525" name="Elbow Connector 161"/>
            <p:cNvCxnSpPr>
              <a:stCxn id="46160" idx="3"/>
              <a:endCxn id="46163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Arrow Connector 171"/>
            <p:cNvCxnSpPr>
              <a:stCxn id="46161" idx="3"/>
              <a:endCxn id="46163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Elbow Connector 173"/>
            <p:cNvCxnSpPr>
              <a:stCxn id="46159" idx="3"/>
              <a:endCxn id="46163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Elbow Connector 175"/>
            <p:cNvCxnSpPr>
              <a:stCxn id="46159" idx="3"/>
              <a:endCxn id="46162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Arrow Connector 180"/>
            <p:cNvCxnSpPr>
              <a:stCxn id="46158" idx="3"/>
              <a:endCxn id="46162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69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6170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532" name="Elbow Connector 191"/>
            <p:cNvCxnSpPr>
              <a:stCxn id="46163" idx="3"/>
              <a:endCxn id="46169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Elbow Connector 193"/>
            <p:cNvCxnSpPr>
              <a:stCxn id="46163" idx="3"/>
              <a:endCxn id="46170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Elbow Connector 195"/>
            <p:cNvCxnSpPr>
              <a:stCxn id="46162" idx="3"/>
              <a:endCxn id="46170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6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7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8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9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0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1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4" name="Straight Connector 206"/>
            <p:cNvCxnSpPr>
              <a:stCxn id="46160" idx="1"/>
              <a:endCxn id="535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208"/>
            <p:cNvCxnSpPr>
              <a:stCxn id="46160" idx="1"/>
              <a:endCxn id="536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210"/>
            <p:cNvCxnSpPr>
              <a:stCxn id="46160" idx="1"/>
              <a:endCxn id="537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212"/>
            <p:cNvCxnSpPr>
              <a:stCxn id="46161" idx="1"/>
              <a:endCxn id="538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214"/>
            <p:cNvCxnSpPr>
              <a:stCxn id="46159" idx="1"/>
              <a:endCxn id="539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216"/>
            <p:cNvCxnSpPr>
              <a:endCxn id="540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218"/>
            <p:cNvCxnSpPr>
              <a:stCxn id="46158" idx="1"/>
              <a:endCxn id="541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220"/>
            <p:cNvCxnSpPr>
              <a:stCxn id="46158" idx="1"/>
              <a:endCxn id="542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222"/>
            <p:cNvCxnSpPr>
              <a:stCxn id="46158" idx="1"/>
              <a:endCxn id="543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224"/>
            <p:cNvCxnSpPr>
              <a:stCxn id="541" idx="3"/>
              <a:endCxn id="46159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96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6097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46098" name="Textfeld 79"/>
          <p:cNvSpPr txBox="1">
            <a:spLocks noChangeArrowheads="1"/>
          </p:cNvSpPr>
          <p:nvPr/>
        </p:nvSpPr>
        <p:spPr bwMode="auto">
          <a:xfrm>
            <a:off x="0" y="4868863"/>
            <a:ext cx="19002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freq(m,e|m)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sp>
        <p:nvSpPr>
          <p:cNvPr id="46099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grpSp>
        <p:nvGrpSpPr>
          <p:cNvPr id="16" name="Gruppieren 304"/>
          <p:cNvGrpSpPr>
            <a:grpSpLocks/>
          </p:cNvGrpSpPr>
          <p:nvPr/>
        </p:nvGrpSpPr>
        <p:grpSpPr bwMode="auto">
          <a:xfrm>
            <a:off x="6443663" y="1196975"/>
            <a:ext cx="1343025" cy="3413125"/>
            <a:chOff x="6444208" y="1196752"/>
            <a:chExt cx="1341993" cy="3412875"/>
          </a:xfrm>
        </p:grpSpPr>
        <p:grpSp>
          <p:nvGrpSpPr>
            <p:cNvPr id="17" name="Group 913"/>
            <p:cNvGrpSpPr/>
            <p:nvPr/>
          </p:nvGrpSpPr>
          <p:grpSpPr bwMode="auto">
            <a:xfrm>
              <a:off x="716428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70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0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13"/>
            <p:cNvGrpSpPr/>
            <p:nvPr/>
          </p:nvGrpSpPr>
          <p:grpSpPr bwMode="auto">
            <a:xfrm>
              <a:off x="6444208" y="170080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9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913"/>
            <p:cNvGrpSpPr/>
            <p:nvPr/>
          </p:nvGrpSpPr>
          <p:grpSpPr bwMode="auto">
            <a:xfrm>
              <a:off x="6444208" y="220486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8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8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13"/>
            <p:cNvGrpSpPr/>
            <p:nvPr/>
          </p:nvGrpSpPr>
          <p:grpSpPr bwMode="auto">
            <a:xfrm>
              <a:off x="6444208" y="2708920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7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7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913"/>
            <p:cNvGrpSpPr/>
            <p:nvPr/>
          </p:nvGrpSpPr>
          <p:grpSpPr bwMode="auto">
            <a:xfrm>
              <a:off x="644420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6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6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913"/>
            <p:cNvGrpSpPr/>
            <p:nvPr/>
          </p:nvGrpSpPr>
          <p:grpSpPr bwMode="auto">
            <a:xfrm>
              <a:off x="6444208" y="371703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5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5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913"/>
            <p:cNvGrpSpPr/>
            <p:nvPr/>
          </p:nvGrpSpPr>
          <p:grpSpPr bwMode="auto">
            <a:xfrm>
              <a:off x="6444208" y="422108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4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13"/>
            <p:cNvGrpSpPr/>
            <p:nvPr/>
          </p:nvGrpSpPr>
          <p:grpSpPr bwMode="auto">
            <a:xfrm>
              <a:off x="7164288" y="1484784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3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913"/>
            <p:cNvGrpSpPr/>
            <p:nvPr/>
          </p:nvGrpSpPr>
          <p:grpSpPr bwMode="auto">
            <a:xfrm>
              <a:off x="7164288" y="263691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2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2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913"/>
            <p:cNvGrpSpPr/>
            <p:nvPr/>
          </p:nvGrpSpPr>
          <p:grpSpPr bwMode="auto">
            <a:xfrm>
              <a:off x="6444208" y="1196752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1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913"/>
            <p:cNvGrpSpPr/>
            <p:nvPr/>
          </p:nvGrpSpPr>
          <p:grpSpPr bwMode="auto">
            <a:xfrm>
              <a:off x="7524328" y="2060848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60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913"/>
            <p:cNvGrpSpPr/>
            <p:nvPr/>
          </p:nvGrpSpPr>
          <p:grpSpPr bwMode="auto">
            <a:xfrm>
              <a:off x="7524328" y="3212976"/>
              <a:ext cx="261873" cy="388539"/>
              <a:chOff x="838200" y="1371600"/>
              <a:chExt cx="381000" cy="533400"/>
            </a:xfrm>
            <a:solidFill>
              <a:srgbClr val="008000"/>
            </a:solidFill>
          </p:grpSpPr>
          <p:sp>
            <p:nvSpPr>
              <p:cNvPr id="597" name="Folded Corner 914"/>
              <p:cNvSpPr/>
              <p:nvPr/>
            </p:nvSpPr>
            <p:spPr>
              <a:xfrm>
                <a:off x="838200" y="1371600"/>
                <a:ext cx="381000" cy="533400"/>
              </a:xfrm>
              <a:prstGeom prst="foldedCorner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98" name="Straight Connector 915"/>
              <p:cNvCxnSpPr/>
              <p:nvPr/>
            </p:nvCxnSpPr>
            <p:spPr>
              <a:xfrm>
                <a:off x="914400" y="14478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916"/>
              <p:cNvCxnSpPr/>
              <p:nvPr/>
            </p:nvCxnSpPr>
            <p:spPr>
              <a:xfrm>
                <a:off x="914400" y="14922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917"/>
              <p:cNvCxnSpPr/>
              <p:nvPr/>
            </p:nvCxnSpPr>
            <p:spPr>
              <a:xfrm>
                <a:off x="914400" y="15367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918"/>
              <p:cNvCxnSpPr/>
              <p:nvPr/>
            </p:nvCxnSpPr>
            <p:spPr>
              <a:xfrm>
                <a:off x="914400" y="15875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919"/>
              <p:cNvCxnSpPr/>
              <p:nvPr/>
            </p:nvCxnSpPr>
            <p:spPr>
              <a:xfrm>
                <a:off x="914400" y="16319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920"/>
              <p:cNvCxnSpPr/>
              <p:nvPr/>
            </p:nvCxnSpPr>
            <p:spPr>
              <a:xfrm>
                <a:off x="920750" y="16764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921"/>
              <p:cNvCxnSpPr/>
              <p:nvPr/>
            </p:nvCxnSpPr>
            <p:spPr>
              <a:xfrm>
                <a:off x="914400" y="17208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922"/>
              <p:cNvCxnSpPr/>
              <p:nvPr/>
            </p:nvCxnSpPr>
            <p:spPr>
              <a:xfrm>
                <a:off x="914400" y="177165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923"/>
              <p:cNvCxnSpPr/>
              <p:nvPr/>
            </p:nvCxnSpPr>
            <p:spPr>
              <a:xfrm>
                <a:off x="914400" y="1816100"/>
                <a:ext cx="228600" cy="1588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140" name="Gekrümmte Verbindung 257"/>
            <p:cNvCxnSpPr>
              <a:cxnSpLocks noChangeShapeType="1"/>
            </p:cNvCxnSpPr>
            <p:nvPr/>
          </p:nvCxnSpPr>
          <p:spPr bwMode="auto">
            <a:xfrm rot="10800000">
              <a:off x="6706082" y="1391022"/>
              <a:ext cx="458207" cy="28803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1" name="Gekrümmte Verbindung 259"/>
            <p:cNvCxnSpPr>
              <a:cxnSpLocks noChangeShapeType="1"/>
            </p:cNvCxnSpPr>
            <p:nvPr/>
          </p:nvCxnSpPr>
          <p:spPr bwMode="auto">
            <a:xfrm rot="10800000" flipV="1">
              <a:off x="6706082" y="1679054"/>
              <a:ext cx="458207" cy="216024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2" name="Gekrümmte Verbindung 261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818247" cy="36004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3" name="Gekrümmte Verbindung 267"/>
            <p:cNvCxnSpPr>
              <a:cxnSpLocks noChangeShapeType="1"/>
            </p:cNvCxnSpPr>
            <p:nvPr/>
          </p:nvCxnSpPr>
          <p:spPr bwMode="auto">
            <a:xfrm rot="5400000" flipH="1" flipV="1">
              <a:off x="6769415" y="1679054"/>
              <a:ext cx="331541" cy="720080"/>
            </a:xfrm>
            <a:prstGeom prst="curvedConnector3">
              <a:avLst>
                <a:gd name="adj1" fmla="val 1059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4" name="Gekrümmte Verbindung 270"/>
            <p:cNvCxnSpPr>
              <a:cxnSpLocks noChangeShapeType="1"/>
            </p:cNvCxnSpPr>
            <p:nvPr/>
          </p:nvCxnSpPr>
          <p:spPr bwMode="auto">
            <a:xfrm rot="10800000">
              <a:off x="6706082" y="2399134"/>
              <a:ext cx="458207" cy="43204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5" name="Gekrümmte Verbindung 274"/>
            <p:cNvCxnSpPr>
              <a:cxnSpLocks noChangeShapeType="1"/>
            </p:cNvCxnSpPr>
            <p:nvPr/>
          </p:nvCxnSpPr>
          <p:spPr bwMode="auto">
            <a:xfrm rot="10800000">
              <a:off x="6706082" y="1895078"/>
              <a:ext cx="458207" cy="936104"/>
            </a:xfrm>
            <a:prstGeom prst="curvedConnector3">
              <a:avLst>
                <a:gd name="adj1" fmla="val 34162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6" name="Form 277"/>
            <p:cNvCxnSpPr>
              <a:cxnSpLocks noChangeShapeType="1"/>
            </p:cNvCxnSpPr>
            <p:nvPr/>
          </p:nvCxnSpPr>
          <p:spPr bwMode="auto">
            <a:xfrm rot="10800000">
              <a:off x="7295226" y="3025452"/>
              <a:ext cx="229103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7" name="Gekrümmte Verbindung 279"/>
            <p:cNvCxnSpPr>
              <a:cxnSpLocks noChangeShapeType="1"/>
            </p:cNvCxnSpPr>
            <p:nvPr/>
          </p:nvCxnSpPr>
          <p:spPr bwMode="auto">
            <a:xfrm rot="10800000">
              <a:off x="6706082" y="3407246"/>
              <a:ext cx="81824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8" name="Gekrümmte Verbindung 281"/>
            <p:cNvCxnSpPr>
              <a:cxnSpLocks noChangeShapeType="1"/>
            </p:cNvCxnSpPr>
            <p:nvPr/>
          </p:nvCxnSpPr>
          <p:spPr bwMode="auto">
            <a:xfrm rot="10800000">
              <a:off x="6706082" y="3911302"/>
              <a:ext cx="45820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49" name="Gekrümmte Verbindung 283"/>
            <p:cNvCxnSpPr>
              <a:cxnSpLocks noChangeShapeType="1"/>
            </p:cNvCxnSpPr>
            <p:nvPr/>
          </p:nvCxnSpPr>
          <p:spPr bwMode="auto">
            <a:xfrm rot="10800000" flipV="1">
              <a:off x="6706082" y="3911302"/>
              <a:ext cx="45820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0" name="Form 285"/>
            <p:cNvCxnSpPr>
              <a:cxnSpLocks noChangeShapeType="1"/>
            </p:cNvCxnSpPr>
            <p:nvPr/>
          </p:nvCxnSpPr>
          <p:spPr bwMode="auto">
            <a:xfrm flipV="1">
              <a:off x="7426161" y="3601515"/>
              <a:ext cx="229104" cy="309787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1" name="Form 287"/>
            <p:cNvCxnSpPr>
              <a:cxnSpLocks noChangeShapeType="1"/>
            </p:cNvCxnSpPr>
            <p:nvPr/>
          </p:nvCxnSpPr>
          <p:spPr bwMode="auto">
            <a:xfrm rot="10800000" flipV="1">
              <a:off x="7295226" y="3501008"/>
              <a:ext cx="301111" cy="216024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2" name="Gekrümmte Verbindung 289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818247" cy="50405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3" name="Gekrümmte Verbindung 291"/>
            <p:cNvCxnSpPr>
              <a:cxnSpLocks noChangeShapeType="1"/>
            </p:cNvCxnSpPr>
            <p:nvPr/>
          </p:nvCxnSpPr>
          <p:spPr bwMode="auto">
            <a:xfrm rot="5400000" flipH="1" flipV="1">
              <a:off x="6841423" y="2759174"/>
              <a:ext cx="187525" cy="720080"/>
            </a:xfrm>
            <a:prstGeom prst="curvedConnector3">
              <a:avLst>
                <a:gd name="adj1" fmla="val -418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4" name="Form 294"/>
            <p:cNvCxnSpPr>
              <a:cxnSpLocks noChangeShapeType="1"/>
            </p:cNvCxnSpPr>
            <p:nvPr/>
          </p:nvCxnSpPr>
          <p:spPr bwMode="auto">
            <a:xfrm flipV="1">
              <a:off x="7426161" y="2449387"/>
              <a:ext cx="229104" cy="381795"/>
            </a:xfrm>
            <a:prstGeom prst="curved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5" name="Gekrümmte Verbindung 296"/>
            <p:cNvCxnSpPr>
              <a:cxnSpLocks noChangeShapeType="1"/>
            </p:cNvCxnSpPr>
            <p:nvPr/>
          </p:nvCxnSpPr>
          <p:spPr bwMode="auto">
            <a:xfrm rot="10800000">
              <a:off x="6706082" y="2903190"/>
              <a:ext cx="458207" cy="100811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6" name="Gekrümmte Verbindung 298"/>
            <p:cNvCxnSpPr>
              <a:cxnSpLocks noChangeShapeType="1"/>
            </p:cNvCxnSpPr>
            <p:nvPr/>
          </p:nvCxnSpPr>
          <p:spPr bwMode="auto">
            <a:xfrm rot="16200000" flipH="1">
              <a:off x="6791169" y="980728"/>
              <a:ext cx="288032" cy="720080"/>
            </a:xfrm>
            <a:prstGeom prst="curvedConnector3">
              <a:avLst>
                <a:gd name="adj1" fmla="val -881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6157" name="Gekrümmte Verbindung 301"/>
            <p:cNvCxnSpPr>
              <a:cxnSpLocks noChangeShapeType="1"/>
            </p:cNvCxnSpPr>
            <p:nvPr/>
          </p:nvCxnSpPr>
          <p:spPr bwMode="auto">
            <a:xfrm rot="5400000">
              <a:off x="6517387" y="3155217"/>
              <a:ext cx="115517" cy="1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7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981075"/>
            <a:ext cx="904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pieren 490"/>
          <p:cNvGrpSpPr>
            <a:grpSpLocks/>
          </p:cNvGrpSpPr>
          <p:nvPr/>
        </p:nvGrpSpPr>
        <p:grpSpPr bwMode="auto">
          <a:xfrm>
            <a:off x="6264275" y="1397000"/>
            <a:ext cx="73025" cy="3024188"/>
            <a:chOff x="6264676" y="1396807"/>
            <a:chExt cx="72009" cy="3024366"/>
          </a:xfrm>
        </p:grpSpPr>
        <p:cxnSp>
          <p:nvCxnSpPr>
            <p:cNvPr id="46120" name="Gekrümmte Verbindung 463"/>
            <p:cNvCxnSpPr>
              <a:cxnSpLocks noChangeShapeType="1"/>
              <a:stCxn id="46093" idx="3"/>
              <a:endCxn id="46090" idx="3"/>
            </p:cNvCxnSpPr>
            <p:nvPr/>
          </p:nvCxnSpPr>
          <p:spPr bwMode="auto">
            <a:xfrm>
              <a:off x="6264676" y="1900075"/>
              <a:ext cx="12523" cy="1008121"/>
            </a:xfrm>
            <a:prstGeom prst="curvedConnector3">
              <a:avLst>
                <a:gd name="adj1" fmla="val 348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1" name="Gekrümmte Verbindung 466"/>
            <p:cNvCxnSpPr>
              <a:cxnSpLocks noChangeShapeType="1"/>
              <a:stCxn id="46090" idx="3"/>
              <a:endCxn id="46087" idx="3"/>
            </p:cNvCxnSpPr>
            <p:nvPr/>
          </p:nvCxnSpPr>
          <p:spPr bwMode="auto">
            <a:xfrm>
              <a:off x="6264676" y="2908211"/>
              <a:ext cx="72009" cy="1512962"/>
            </a:xfrm>
            <a:prstGeom prst="curvedConnector3">
              <a:avLst>
                <a:gd name="adj1" fmla="val 67390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2" name="Gekrümmte Verbindung 474"/>
            <p:cNvCxnSpPr>
              <a:cxnSpLocks noChangeShapeType="1"/>
              <a:stCxn id="46093" idx="3"/>
              <a:endCxn id="46087" idx="3"/>
            </p:cNvCxnSpPr>
            <p:nvPr/>
          </p:nvCxnSpPr>
          <p:spPr bwMode="auto">
            <a:xfrm>
              <a:off x="6264676" y="1900075"/>
              <a:ext cx="72009" cy="2521098"/>
            </a:xfrm>
            <a:prstGeom prst="curvedConnector3">
              <a:avLst>
                <a:gd name="adj1" fmla="val 1122611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3" name="Gekrümmte Verbindung 477"/>
            <p:cNvCxnSpPr>
              <a:cxnSpLocks noChangeShapeType="1"/>
              <a:stCxn id="46091" idx="3"/>
              <a:endCxn id="46090" idx="3"/>
            </p:cNvCxnSpPr>
            <p:nvPr/>
          </p:nvCxnSpPr>
          <p:spPr bwMode="auto">
            <a:xfrm>
              <a:off x="6264696" y="2404949"/>
              <a:ext cx="12523" cy="503262"/>
            </a:xfrm>
            <a:prstGeom prst="curvedConnector3">
              <a:avLst>
                <a:gd name="adj1" fmla="val 180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4" name="Gekrümmte Verbindung 480"/>
            <p:cNvCxnSpPr>
              <a:cxnSpLocks noChangeShapeType="1"/>
              <a:stCxn id="46091" idx="3"/>
              <a:endCxn id="46088" idx="3"/>
            </p:cNvCxnSpPr>
            <p:nvPr/>
          </p:nvCxnSpPr>
          <p:spPr bwMode="auto">
            <a:xfrm>
              <a:off x="6264679" y="2404949"/>
              <a:ext cx="1003" cy="1512068"/>
            </a:xfrm>
            <a:prstGeom prst="curvedConnector3">
              <a:avLst>
                <a:gd name="adj1" fmla="val 36064625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5" name="Gekrümmte Verbindung 483"/>
            <p:cNvCxnSpPr>
              <a:cxnSpLocks noChangeShapeType="1"/>
              <a:stCxn id="46092" idx="3"/>
              <a:endCxn id="46093" idx="3"/>
            </p:cNvCxnSpPr>
            <p:nvPr/>
          </p:nvCxnSpPr>
          <p:spPr bwMode="auto">
            <a:xfrm>
              <a:off x="6264696" y="1396807"/>
              <a:ext cx="1588" cy="504056"/>
            </a:xfrm>
            <a:prstGeom prst="curvedConnector3">
              <a:avLst>
                <a:gd name="adj1" fmla="val 14395468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6" name="Gekrümmte Verbindung 485"/>
            <p:cNvCxnSpPr>
              <a:cxnSpLocks noChangeShapeType="1"/>
              <a:stCxn id="46089" idx="3"/>
              <a:endCxn id="46087" idx="3"/>
            </p:cNvCxnSpPr>
            <p:nvPr/>
          </p:nvCxnSpPr>
          <p:spPr bwMode="auto">
            <a:xfrm>
              <a:off x="6264676" y="3413031"/>
              <a:ext cx="72009" cy="1008142"/>
            </a:xfrm>
            <a:prstGeom prst="curvedConnector3">
              <a:avLst>
                <a:gd name="adj1" fmla="val 41303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27" name="Gekrümmte Verbindung 488"/>
            <p:cNvCxnSpPr>
              <a:cxnSpLocks noChangeShapeType="1"/>
              <a:stCxn id="46093" idx="3"/>
              <a:endCxn id="46091" idx="3"/>
            </p:cNvCxnSpPr>
            <p:nvPr/>
          </p:nvCxnSpPr>
          <p:spPr bwMode="auto">
            <a:xfrm>
              <a:off x="6264696" y="1900070"/>
              <a:ext cx="12523" cy="504880"/>
            </a:xfrm>
            <a:prstGeom prst="curvedConnector3">
              <a:avLst>
                <a:gd name="adj1" fmla="val 180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6103" name="Textfeld 458"/>
          <p:cNvSpPr txBox="1">
            <a:spLocks noChangeArrowheads="1"/>
          </p:cNvSpPr>
          <p:nvPr/>
        </p:nvSpPr>
        <p:spPr bwMode="auto">
          <a:xfrm>
            <a:off x="6759575" y="4868863"/>
            <a:ext cx="221086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dirty="0" err="1">
                <a:solidFill>
                  <a:srgbClr val="0000FF"/>
                </a:solidFill>
              </a:rPr>
              <a:t>Coherence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2600"/>
              </a:lnSpc>
            </a:pPr>
            <a:r>
              <a:rPr lang="de-DE" sz="2400" dirty="0">
                <a:solidFill>
                  <a:srgbClr val="0000FF"/>
                </a:solidFill>
              </a:rPr>
              <a:t>(</a:t>
            </a:r>
            <a:r>
              <a:rPr lang="de-DE" sz="2400" dirty="0" err="1">
                <a:solidFill>
                  <a:srgbClr val="0000FF"/>
                </a:solidFill>
              </a:rPr>
              <a:t>e,e</a:t>
            </a:r>
            <a:r>
              <a:rPr lang="de-DE" sz="2400" dirty="0">
                <a:solidFill>
                  <a:srgbClr val="0000FF"/>
                </a:solidFill>
              </a:rPr>
              <a:t>‘):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dist</a:t>
            </a:r>
            <a:r>
              <a:rPr lang="de-DE" dirty="0"/>
              <a:t>(</a:t>
            </a:r>
            <a:r>
              <a:rPr lang="de-DE" dirty="0" err="1"/>
              <a:t>types</a:t>
            </a:r>
            <a:r>
              <a:rPr lang="de-DE" dirty="0"/>
              <a:t>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(links)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 </a:t>
            </a:r>
          </a:p>
          <a:p>
            <a:pPr>
              <a:lnSpc>
                <a:spcPts val="2600"/>
              </a:lnSpc>
            </a:pPr>
            <a:r>
              <a:rPr lang="de-DE" dirty="0"/>
              <a:t>  </a:t>
            </a:r>
            <a:r>
              <a:rPr lang="de-DE" dirty="0" smtClean="0"/>
              <a:t>(</a:t>
            </a:r>
            <a:r>
              <a:rPr lang="de-DE" dirty="0" err="1" smtClean="0"/>
              <a:t>keyphrases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66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367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30" name="Gruppieren 380"/>
          <p:cNvGrpSpPr>
            <a:grpSpLocks/>
          </p:cNvGrpSpPr>
          <p:nvPr/>
        </p:nvGrpSpPr>
        <p:grpSpPr bwMode="auto">
          <a:xfrm>
            <a:off x="0" y="1268413"/>
            <a:ext cx="1979613" cy="2779712"/>
            <a:chOff x="0" y="1082674"/>
            <a:chExt cx="1979712" cy="2779267"/>
          </a:xfrm>
        </p:grpSpPr>
        <p:sp>
          <p:nvSpPr>
            <p:cNvPr id="503" name="Abgerundetes Rechteck 105"/>
            <p:cNvSpPr/>
            <p:nvPr/>
          </p:nvSpPr>
          <p:spPr bwMode="auto">
            <a:xfrm>
              <a:off x="0" y="1082674"/>
              <a:ext cx="900158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4" name="Abgerundetes Rechteck 106"/>
            <p:cNvSpPr/>
            <p:nvPr/>
          </p:nvSpPr>
          <p:spPr bwMode="auto">
            <a:xfrm>
              <a:off x="0" y="1442978"/>
              <a:ext cx="82712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5" name="Abgerundetes Rechteck 108"/>
            <p:cNvSpPr/>
            <p:nvPr/>
          </p:nvSpPr>
          <p:spPr bwMode="auto">
            <a:xfrm>
              <a:off x="0" y="2160413"/>
              <a:ext cx="111606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6" name="Abgerundetes Rechteck 505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7" name="Abgerundetes Rechteck 506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46107" name="Gerade Verbindung 82"/>
          <p:cNvCxnSpPr>
            <a:cxnSpLocks noChangeShapeType="1"/>
            <a:stCxn id="367" idx="3"/>
          </p:cNvCxnSpPr>
          <p:nvPr/>
        </p:nvCxnSpPr>
        <p:spPr bwMode="auto">
          <a:xfrm flipV="1">
            <a:off x="468313" y="1397000"/>
            <a:ext cx="4175125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8" name="Gerade Verbindung 84"/>
          <p:cNvCxnSpPr>
            <a:cxnSpLocks noChangeShapeType="1"/>
            <a:stCxn id="367" idx="3"/>
          </p:cNvCxnSpPr>
          <p:nvPr/>
        </p:nvCxnSpPr>
        <p:spPr bwMode="auto">
          <a:xfrm flipV="1">
            <a:off x="468313" y="1900238"/>
            <a:ext cx="418306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9" name="Gerade Verbindung 86"/>
          <p:cNvCxnSpPr>
            <a:cxnSpLocks noChangeShapeType="1"/>
            <a:stCxn id="505" idx="3"/>
            <a:endCxn id="46091" idx="1"/>
          </p:cNvCxnSpPr>
          <p:nvPr/>
        </p:nvCxnSpPr>
        <p:spPr bwMode="auto">
          <a:xfrm flipV="1">
            <a:off x="1116013" y="2405063"/>
            <a:ext cx="3240087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0" name="Gerade Verbindung 88"/>
          <p:cNvCxnSpPr>
            <a:cxnSpLocks noChangeShapeType="1"/>
            <a:stCxn id="505" idx="3"/>
          </p:cNvCxnSpPr>
          <p:nvPr/>
        </p:nvCxnSpPr>
        <p:spPr bwMode="auto">
          <a:xfrm>
            <a:off x="1116013" y="2489200"/>
            <a:ext cx="3024187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1" name="Gerade Verbindung 90"/>
          <p:cNvCxnSpPr>
            <a:cxnSpLocks noChangeShapeType="1"/>
            <a:stCxn id="507" idx="3"/>
          </p:cNvCxnSpPr>
          <p:nvPr/>
        </p:nvCxnSpPr>
        <p:spPr bwMode="auto">
          <a:xfrm flipV="1">
            <a:off x="1979613" y="3413125"/>
            <a:ext cx="2671762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2" name="Gerade Verbindung 92"/>
          <p:cNvCxnSpPr>
            <a:cxnSpLocks noChangeShapeType="1"/>
            <a:stCxn id="507" idx="3"/>
            <a:endCxn id="46088" idx="1"/>
          </p:cNvCxnSpPr>
          <p:nvPr/>
        </p:nvCxnSpPr>
        <p:spPr bwMode="auto">
          <a:xfrm>
            <a:off x="1979613" y="3903663"/>
            <a:ext cx="18716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3" name="Gerade Verbindung 94"/>
          <p:cNvCxnSpPr>
            <a:cxnSpLocks noChangeShapeType="1"/>
            <a:stCxn id="507" idx="3"/>
            <a:endCxn id="46087" idx="1"/>
          </p:cNvCxnSpPr>
          <p:nvPr/>
        </p:nvCxnSpPr>
        <p:spPr bwMode="auto">
          <a:xfrm>
            <a:off x="1979613" y="3903663"/>
            <a:ext cx="2376487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4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sp>
        <p:nvSpPr>
          <p:cNvPr id="47108" name="TextBox 21"/>
          <p:cNvSpPr txBox="1">
            <a:spLocks noChangeArrowheads="1"/>
          </p:cNvSpPr>
          <p:nvPr/>
        </p:nvSpPr>
        <p:spPr bwMode="auto">
          <a:xfrm>
            <a:off x="8642350" y="6556375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870F6DC-7262-4735-A438-5F2FCEF7C211}" type="slidenum">
              <a:rPr lang="de-DE" sz="1000"/>
              <a:pPr/>
              <a:t>114</a:t>
            </a:fld>
            <a:r>
              <a:rPr lang="de-DE" sz="1000"/>
              <a:t> / 20</a:t>
            </a:r>
            <a:endParaRPr lang="en-US" sz="1000"/>
          </a:p>
        </p:txBody>
      </p:sp>
      <p:sp>
        <p:nvSpPr>
          <p:cNvPr id="47109" name="Rechteck 95"/>
          <p:cNvSpPr>
            <a:spLocks noChangeArrowheads="1"/>
          </p:cNvSpPr>
          <p:nvPr/>
        </p:nvSpPr>
        <p:spPr bwMode="auto">
          <a:xfrm>
            <a:off x="6732588" y="4797425"/>
            <a:ext cx="2411412" cy="2060575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hteck 96"/>
          <p:cNvSpPr>
            <a:spLocks noChangeArrowheads="1"/>
          </p:cNvSpPr>
          <p:nvPr/>
        </p:nvSpPr>
        <p:spPr bwMode="auto">
          <a:xfrm>
            <a:off x="6732588" y="5589588"/>
            <a:ext cx="2411412" cy="36036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Rechteck 81"/>
          <p:cNvSpPr>
            <a:spLocks noChangeArrowheads="1"/>
          </p:cNvSpPr>
          <p:nvPr/>
        </p:nvSpPr>
        <p:spPr bwMode="auto">
          <a:xfrm>
            <a:off x="6588125" y="1052513"/>
            <a:ext cx="2555875" cy="100806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Rechteck 83"/>
          <p:cNvSpPr>
            <a:spLocks noChangeArrowheads="1"/>
          </p:cNvSpPr>
          <p:nvPr/>
        </p:nvSpPr>
        <p:spPr bwMode="auto">
          <a:xfrm>
            <a:off x="6588125" y="2276475"/>
            <a:ext cx="2555875" cy="1008063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hteck 85"/>
          <p:cNvSpPr>
            <a:spLocks noChangeArrowheads="1"/>
          </p:cNvSpPr>
          <p:nvPr/>
        </p:nvSpPr>
        <p:spPr bwMode="auto">
          <a:xfrm>
            <a:off x="6588125" y="3500438"/>
            <a:ext cx="2555875" cy="1081087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7150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51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52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53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54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55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34" name="Elbow Connector 161"/>
            <p:cNvCxnSpPr>
              <a:stCxn id="47152" idx="3"/>
              <a:endCxn id="47155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71"/>
            <p:cNvCxnSpPr>
              <a:stCxn id="47153" idx="3"/>
              <a:endCxn id="47155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73"/>
            <p:cNvCxnSpPr>
              <a:stCxn id="47151" idx="3"/>
              <a:endCxn id="47155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175"/>
            <p:cNvCxnSpPr>
              <a:stCxn id="47151" idx="3"/>
              <a:endCxn id="47154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80"/>
            <p:cNvCxnSpPr>
              <a:stCxn id="47150" idx="3"/>
              <a:endCxn id="47154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61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7162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41" name="Elbow Connector 191"/>
            <p:cNvCxnSpPr>
              <a:stCxn id="47155" idx="3"/>
              <a:endCxn id="47161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193"/>
            <p:cNvCxnSpPr>
              <a:stCxn id="47155" idx="3"/>
              <a:endCxn id="47162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195"/>
            <p:cNvCxnSpPr>
              <a:stCxn id="47154" idx="3"/>
              <a:endCxn id="47162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Connector 206"/>
            <p:cNvCxnSpPr>
              <a:stCxn id="47152" idx="1"/>
              <a:endCxn id="45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08"/>
            <p:cNvCxnSpPr>
              <a:stCxn id="47152" idx="1"/>
              <a:endCxn id="46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10"/>
            <p:cNvCxnSpPr>
              <a:stCxn id="47152" idx="1"/>
              <a:endCxn id="47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12"/>
            <p:cNvCxnSpPr>
              <a:stCxn id="47153" idx="1"/>
              <a:endCxn id="48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14"/>
            <p:cNvCxnSpPr>
              <a:stCxn id="47151" idx="1"/>
              <a:endCxn id="49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16"/>
            <p:cNvCxnSpPr>
              <a:endCxn id="50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8"/>
            <p:cNvCxnSpPr>
              <a:stCxn id="47150" idx="1"/>
              <a:endCxn id="51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20"/>
            <p:cNvCxnSpPr>
              <a:stCxn id="47150" idx="1"/>
              <a:endCxn id="52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22"/>
            <p:cNvCxnSpPr>
              <a:stCxn id="47150" idx="1"/>
              <a:endCxn id="53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24"/>
            <p:cNvCxnSpPr>
              <a:stCxn id="51" idx="3"/>
              <a:endCxn id="47151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6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7117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47118" name="Textfeld 79"/>
          <p:cNvSpPr txBox="1">
            <a:spLocks noChangeArrowheads="1"/>
          </p:cNvSpPr>
          <p:nvPr/>
        </p:nvSpPr>
        <p:spPr bwMode="auto">
          <a:xfrm>
            <a:off x="0" y="4868863"/>
            <a:ext cx="19002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freq(m,e|m)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sp>
        <p:nvSpPr>
          <p:cNvPr id="47119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sp>
        <p:nvSpPr>
          <p:cNvPr id="47120" name="Textfeld 457"/>
          <p:cNvSpPr txBox="1">
            <a:spLocks noChangeArrowheads="1"/>
          </p:cNvSpPr>
          <p:nvPr/>
        </p:nvSpPr>
        <p:spPr bwMode="auto">
          <a:xfrm>
            <a:off x="6759575" y="4868863"/>
            <a:ext cx="222689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dirty="0" err="1">
                <a:solidFill>
                  <a:srgbClr val="0000FF"/>
                </a:solidFill>
              </a:rPr>
              <a:t>Coherence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2600"/>
              </a:lnSpc>
            </a:pPr>
            <a:r>
              <a:rPr lang="de-DE" sz="2400" dirty="0">
                <a:solidFill>
                  <a:srgbClr val="0000FF"/>
                </a:solidFill>
              </a:rPr>
              <a:t>(</a:t>
            </a:r>
            <a:r>
              <a:rPr lang="de-DE" sz="2400" dirty="0" err="1">
                <a:solidFill>
                  <a:srgbClr val="0000FF"/>
                </a:solidFill>
              </a:rPr>
              <a:t>e,e</a:t>
            </a:r>
            <a:r>
              <a:rPr lang="de-DE" sz="2400" dirty="0">
                <a:solidFill>
                  <a:srgbClr val="0000FF"/>
                </a:solidFill>
              </a:rPr>
              <a:t>‘):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dist</a:t>
            </a:r>
            <a:r>
              <a:rPr lang="de-DE" dirty="0"/>
              <a:t>(</a:t>
            </a:r>
            <a:r>
              <a:rPr lang="de-DE" dirty="0" err="1"/>
              <a:t>types</a:t>
            </a:r>
            <a:r>
              <a:rPr lang="de-DE" dirty="0"/>
              <a:t>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(links)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 </a:t>
            </a:r>
          </a:p>
          <a:p>
            <a:pPr>
              <a:lnSpc>
                <a:spcPts val="2600"/>
              </a:lnSpc>
            </a:pPr>
            <a:r>
              <a:rPr lang="de-DE" dirty="0"/>
              <a:t>  </a:t>
            </a:r>
            <a:r>
              <a:rPr lang="de-DE" dirty="0" smtClean="0"/>
              <a:t>(</a:t>
            </a:r>
            <a:r>
              <a:rPr lang="de-DE" dirty="0" err="1" smtClean="0"/>
              <a:t>keyphrases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7121" name="Textfeld 74"/>
          <p:cNvSpPr txBox="1">
            <a:spLocks noChangeArrowheads="1"/>
          </p:cNvSpPr>
          <p:nvPr/>
        </p:nvSpPr>
        <p:spPr bwMode="auto">
          <a:xfrm>
            <a:off x="6588125" y="1052513"/>
            <a:ext cx="2660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American Jews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film actors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artists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Academy Award winners</a:t>
            </a:r>
          </a:p>
        </p:txBody>
      </p:sp>
      <p:sp>
        <p:nvSpPr>
          <p:cNvPr id="47122" name="Textfeld 77"/>
          <p:cNvSpPr txBox="1">
            <a:spLocks noChangeArrowheads="1"/>
          </p:cNvSpPr>
          <p:nvPr/>
        </p:nvSpPr>
        <p:spPr bwMode="auto">
          <a:xfrm>
            <a:off x="6597650" y="2276475"/>
            <a:ext cx="2517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Metallica songs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Ennio Morricone songs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artifacts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soundtrack music</a:t>
            </a:r>
          </a:p>
        </p:txBody>
      </p:sp>
      <p:sp>
        <p:nvSpPr>
          <p:cNvPr id="47123" name="Textfeld 78"/>
          <p:cNvSpPr txBox="1">
            <a:spLocks noChangeArrowheads="1"/>
          </p:cNvSpPr>
          <p:nvPr/>
        </p:nvSpPr>
        <p:spPr bwMode="auto">
          <a:xfrm>
            <a:off x="6597650" y="3573463"/>
            <a:ext cx="2089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spaghetti westerns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film trilogies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movies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artifacts</a:t>
            </a:r>
          </a:p>
        </p:txBody>
      </p:sp>
      <p:cxnSp>
        <p:nvCxnSpPr>
          <p:cNvPr id="47124" name="Gerade Verbindung 89"/>
          <p:cNvCxnSpPr>
            <a:cxnSpLocks noChangeShapeType="1"/>
            <a:endCxn id="47121" idx="1"/>
          </p:cNvCxnSpPr>
          <p:nvPr/>
        </p:nvCxnSpPr>
        <p:spPr bwMode="auto">
          <a:xfrm flipV="1">
            <a:off x="6264275" y="1560513"/>
            <a:ext cx="323850" cy="339725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7125" name="Gerade Verbindung 91"/>
          <p:cNvCxnSpPr>
            <a:cxnSpLocks noChangeShapeType="1"/>
          </p:cNvCxnSpPr>
          <p:nvPr/>
        </p:nvCxnSpPr>
        <p:spPr bwMode="auto">
          <a:xfrm flipV="1">
            <a:off x="6300788" y="2636838"/>
            <a:ext cx="322262" cy="339725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7126" name="Gerade Verbindung 93"/>
          <p:cNvCxnSpPr>
            <a:cxnSpLocks noChangeShapeType="1"/>
          </p:cNvCxnSpPr>
          <p:nvPr/>
        </p:nvCxnSpPr>
        <p:spPr bwMode="auto">
          <a:xfrm flipV="1">
            <a:off x="6300788" y="4149725"/>
            <a:ext cx="322262" cy="339725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sp>
        <p:nvSpPr>
          <p:cNvPr id="81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82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82"/>
          <p:cNvGrpSpPr>
            <a:grpSpLocks/>
          </p:cNvGrpSpPr>
          <p:nvPr/>
        </p:nvGrpSpPr>
        <p:grpSpPr bwMode="auto">
          <a:xfrm>
            <a:off x="0" y="1268413"/>
            <a:ext cx="1979613" cy="2779712"/>
            <a:chOff x="0" y="1082674"/>
            <a:chExt cx="1979712" cy="2779267"/>
          </a:xfrm>
        </p:grpSpPr>
        <p:sp>
          <p:nvSpPr>
            <p:cNvPr id="84" name="Abgerundetes Rechteck 105"/>
            <p:cNvSpPr/>
            <p:nvPr/>
          </p:nvSpPr>
          <p:spPr bwMode="auto">
            <a:xfrm>
              <a:off x="0" y="1082674"/>
              <a:ext cx="900158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5" name="Abgerundetes Rechteck 106"/>
            <p:cNvSpPr/>
            <p:nvPr/>
          </p:nvSpPr>
          <p:spPr bwMode="auto">
            <a:xfrm>
              <a:off x="0" y="1442978"/>
              <a:ext cx="82712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Abgerundetes Rechteck 108"/>
            <p:cNvSpPr/>
            <p:nvPr/>
          </p:nvSpPr>
          <p:spPr bwMode="auto">
            <a:xfrm>
              <a:off x="0" y="2160413"/>
              <a:ext cx="111606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7" name="Abgerundetes Rechteck 86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8" name="Abgerundetes Rechteck 87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7130" name="Textfeld 98"/>
          <p:cNvSpPr txBox="1">
            <a:spLocks noChangeArrowheads="1"/>
          </p:cNvSpPr>
          <p:nvPr/>
        </p:nvSpPr>
        <p:spPr bwMode="auto">
          <a:xfrm>
            <a:off x="4356100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7131" name="Textfeld 99"/>
          <p:cNvSpPr txBox="1">
            <a:spLocks noChangeArrowheads="1"/>
          </p:cNvSpPr>
          <p:nvPr/>
        </p:nvSpPr>
        <p:spPr bwMode="auto">
          <a:xfrm>
            <a:off x="3995738" y="3716338"/>
            <a:ext cx="234156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7132" name="Textfeld 101"/>
          <p:cNvSpPr txBox="1">
            <a:spLocks noChangeArrowheads="1"/>
          </p:cNvSpPr>
          <p:nvPr/>
        </p:nvSpPr>
        <p:spPr bwMode="auto">
          <a:xfrm>
            <a:off x="4651375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7133" name="Textfeld 102"/>
          <p:cNvSpPr txBox="1">
            <a:spLocks noChangeArrowheads="1"/>
          </p:cNvSpPr>
          <p:nvPr/>
        </p:nvSpPr>
        <p:spPr bwMode="auto">
          <a:xfrm>
            <a:off x="4140200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7134" name="Textfeld 103"/>
          <p:cNvSpPr txBox="1">
            <a:spLocks noChangeArrowheads="1"/>
          </p:cNvSpPr>
          <p:nvPr/>
        </p:nvSpPr>
        <p:spPr bwMode="auto">
          <a:xfrm>
            <a:off x="4284663" y="2205038"/>
            <a:ext cx="1979612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(drug)</a:t>
            </a:r>
          </a:p>
        </p:txBody>
      </p:sp>
      <p:sp>
        <p:nvSpPr>
          <p:cNvPr id="47135" name="Textfeld 104"/>
          <p:cNvSpPr txBox="1">
            <a:spLocks noChangeArrowheads="1"/>
          </p:cNvSpPr>
          <p:nvPr/>
        </p:nvSpPr>
        <p:spPr bwMode="auto">
          <a:xfrm>
            <a:off x="4643438" y="1196975"/>
            <a:ext cx="1620837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7136" name="Textfeld 112"/>
          <p:cNvSpPr txBox="1">
            <a:spLocks noChangeArrowheads="1"/>
          </p:cNvSpPr>
          <p:nvPr/>
        </p:nvSpPr>
        <p:spPr bwMode="auto">
          <a:xfrm>
            <a:off x="4651375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cxnSp>
        <p:nvCxnSpPr>
          <p:cNvPr id="47137" name="Gerade Verbindung 82"/>
          <p:cNvCxnSpPr>
            <a:cxnSpLocks noChangeShapeType="1"/>
            <a:stCxn id="82" idx="3"/>
            <a:endCxn id="47135" idx="1"/>
          </p:cNvCxnSpPr>
          <p:nvPr/>
        </p:nvCxnSpPr>
        <p:spPr bwMode="auto">
          <a:xfrm flipV="1">
            <a:off x="468313" y="1397000"/>
            <a:ext cx="4175125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8" name="Gerade Verbindung 84"/>
          <p:cNvCxnSpPr>
            <a:cxnSpLocks noChangeShapeType="1"/>
            <a:stCxn id="82" idx="3"/>
            <a:endCxn id="47136" idx="1"/>
          </p:cNvCxnSpPr>
          <p:nvPr/>
        </p:nvCxnSpPr>
        <p:spPr bwMode="auto">
          <a:xfrm flipV="1">
            <a:off x="468313" y="1900238"/>
            <a:ext cx="418306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9" name="Gerade Verbindung 86"/>
          <p:cNvCxnSpPr>
            <a:cxnSpLocks noChangeShapeType="1"/>
            <a:stCxn id="86" idx="3"/>
            <a:endCxn id="47134" idx="1"/>
          </p:cNvCxnSpPr>
          <p:nvPr/>
        </p:nvCxnSpPr>
        <p:spPr bwMode="auto">
          <a:xfrm flipV="1">
            <a:off x="1116013" y="2405063"/>
            <a:ext cx="3168650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0" name="Gerade Verbindung 88"/>
          <p:cNvCxnSpPr>
            <a:cxnSpLocks noChangeShapeType="1"/>
            <a:stCxn id="86" idx="3"/>
            <a:endCxn id="47133" idx="1"/>
          </p:cNvCxnSpPr>
          <p:nvPr/>
        </p:nvCxnSpPr>
        <p:spPr bwMode="auto">
          <a:xfrm>
            <a:off x="1116013" y="2489200"/>
            <a:ext cx="3024187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1" name="Gerade Verbindung 90"/>
          <p:cNvCxnSpPr>
            <a:cxnSpLocks noChangeShapeType="1"/>
            <a:stCxn id="88" idx="3"/>
            <a:endCxn id="47132" idx="1"/>
          </p:cNvCxnSpPr>
          <p:nvPr/>
        </p:nvCxnSpPr>
        <p:spPr bwMode="auto">
          <a:xfrm flipV="1">
            <a:off x="1979613" y="3413125"/>
            <a:ext cx="2671762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2" name="Gerade Verbindung 92"/>
          <p:cNvCxnSpPr>
            <a:cxnSpLocks noChangeShapeType="1"/>
            <a:stCxn id="88" idx="3"/>
            <a:endCxn id="47131" idx="1"/>
          </p:cNvCxnSpPr>
          <p:nvPr/>
        </p:nvCxnSpPr>
        <p:spPr bwMode="auto">
          <a:xfrm>
            <a:off x="1979613" y="3903663"/>
            <a:ext cx="2016125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3" name="Gerade Verbindung 94"/>
          <p:cNvCxnSpPr>
            <a:cxnSpLocks noChangeShapeType="1"/>
            <a:stCxn id="88" idx="3"/>
            <a:endCxn id="47130" idx="1"/>
          </p:cNvCxnSpPr>
          <p:nvPr/>
        </p:nvCxnSpPr>
        <p:spPr bwMode="auto">
          <a:xfrm>
            <a:off x="1979613" y="3903663"/>
            <a:ext cx="2376487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144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sp>
        <p:nvSpPr>
          <p:cNvPr id="48132" name="TextBox 21"/>
          <p:cNvSpPr txBox="1">
            <a:spLocks noChangeArrowheads="1"/>
          </p:cNvSpPr>
          <p:nvPr/>
        </p:nvSpPr>
        <p:spPr bwMode="auto">
          <a:xfrm>
            <a:off x="8642350" y="6556375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AB6C312-B5B3-4B9B-B86C-B7BBF2B07B25}" type="slidenum">
              <a:rPr lang="de-DE" sz="1000"/>
              <a:pPr/>
              <a:t>115</a:t>
            </a:fld>
            <a:r>
              <a:rPr lang="de-DE" sz="1000"/>
              <a:t> / 20</a:t>
            </a:r>
            <a:endParaRPr lang="en-US" sz="1000"/>
          </a:p>
        </p:txBody>
      </p:sp>
      <p:sp>
        <p:nvSpPr>
          <p:cNvPr id="48133" name="Rechteck 95"/>
          <p:cNvSpPr>
            <a:spLocks noChangeArrowheads="1"/>
          </p:cNvSpPr>
          <p:nvPr/>
        </p:nvSpPr>
        <p:spPr bwMode="auto">
          <a:xfrm>
            <a:off x="6732588" y="4797425"/>
            <a:ext cx="2411412" cy="2060575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Rechteck 96"/>
          <p:cNvSpPr>
            <a:spLocks noChangeArrowheads="1"/>
          </p:cNvSpPr>
          <p:nvPr/>
        </p:nvSpPr>
        <p:spPr bwMode="auto">
          <a:xfrm>
            <a:off x="6732588" y="5876925"/>
            <a:ext cx="2411412" cy="360363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Rechteck 81"/>
          <p:cNvSpPr>
            <a:spLocks noChangeArrowheads="1"/>
          </p:cNvSpPr>
          <p:nvPr/>
        </p:nvSpPr>
        <p:spPr bwMode="auto">
          <a:xfrm>
            <a:off x="5616575" y="1052513"/>
            <a:ext cx="3527425" cy="100806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Rechteck 83"/>
          <p:cNvSpPr>
            <a:spLocks noChangeArrowheads="1"/>
          </p:cNvSpPr>
          <p:nvPr/>
        </p:nvSpPr>
        <p:spPr bwMode="auto">
          <a:xfrm>
            <a:off x="5616575" y="2276475"/>
            <a:ext cx="3527425" cy="1008063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Rechteck 85"/>
          <p:cNvSpPr>
            <a:spLocks noChangeArrowheads="1"/>
          </p:cNvSpPr>
          <p:nvPr/>
        </p:nvSpPr>
        <p:spPr bwMode="auto">
          <a:xfrm>
            <a:off x="5616575" y="3500438"/>
            <a:ext cx="3527425" cy="1081087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8175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76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77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78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79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80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34" name="Elbow Connector 161"/>
            <p:cNvCxnSpPr>
              <a:stCxn id="48177" idx="3"/>
              <a:endCxn id="48180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71"/>
            <p:cNvCxnSpPr>
              <a:stCxn id="48178" idx="3"/>
              <a:endCxn id="48180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73"/>
            <p:cNvCxnSpPr>
              <a:stCxn id="48176" idx="3"/>
              <a:endCxn id="48180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175"/>
            <p:cNvCxnSpPr>
              <a:stCxn id="48176" idx="3"/>
              <a:endCxn id="48179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180"/>
            <p:cNvCxnSpPr>
              <a:stCxn id="48175" idx="3"/>
              <a:endCxn id="48179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86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8187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41" name="Elbow Connector 191"/>
            <p:cNvCxnSpPr>
              <a:stCxn id="48180" idx="3"/>
              <a:endCxn id="48186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193"/>
            <p:cNvCxnSpPr>
              <a:stCxn id="48180" idx="3"/>
              <a:endCxn id="48187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195"/>
            <p:cNvCxnSpPr>
              <a:stCxn id="48179" idx="3"/>
              <a:endCxn id="48187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Connector 206"/>
            <p:cNvCxnSpPr>
              <a:stCxn id="48177" idx="1"/>
              <a:endCxn id="45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08"/>
            <p:cNvCxnSpPr>
              <a:stCxn id="48177" idx="1"/>
              <a:endCxn id="46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10"/>
            <p:cNvCxnSpPr>
              <a:stCxn id="48177" idx="1"/>
              <a:endCxn id="47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12"/>
            <p:cNvCxnSpPr>
              <a:stCxn id="48178" idx="1"/>
              <a:endCxn id="48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14"/>
            <p:cNvCxnSpPr>
              <a:stCxn id="48176" idx="1"/>
              <a:endCxn id="49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16"/>
            <p:cNvCxnSpPr>
              <a:endCxn id="50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8"/>
            <p:cNvCxnSpPr>
              <a:stCxn id="48175" idx="1"/>
              <a:endCxn id="51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20"/>
            <p:cNvCxnSpPr>
              <a:stCxn id="48175" idx="1"/>
              <a:endCxn id="52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22"/>
            <p:cNvCxnSpPr>
              <a:stCxn id="48175" idx="1"/>
              <a:endCxn id="53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24"/>
            <p:cNvCxnSpPr>
              <a:stCxn id="51" idx="3"/>
              <a:endCxn id="48176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0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8141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48142" name="Textfeld 79"/>
          <p:cNvSpPr txBox="1">
            <a:spLocks noChangeArrowheads="1"/>
          </p:cNvSpPr>
          <p:nvPr/>
        </p:nvSpPr>
        <p:spPr bwMode="auto">
          <a:xfrm>
            <a:off x="0" y="4868863"/>
            <a:ext cx="19002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freq(m,e|m)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sp>
        <p:nvSpPr>
          <p:cNvPr id="48143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sp>
        <p:nvSpPr>
          <p:cNvPr id="48144" name="Textfeld 457"/>
          <p:cNvSpPr txBox="1">
            <a:spLocks noChangeArrowheads="1"/>
          </p:cNvSpPr>
          <p:nvPr/>
        </p:nvSpPr>
        <p:spPr bwMode="auto">
          <a:xfrm>
            <a:off x="6759575" y="4868863"/>
            <a:ext cx="221086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dirty="0" err="1">
                <a:solidFill>
                  <a:srgbClr val="0000FF"/>
                </a:solidFill>
              </a:rPr>
              <a:t>Coherence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2600"/>
              </a:lnSpc>
            </a:pPr>
            <a:r>
              <a:rPr lang="de-DE" sz="2400" dirty="0">
                <a:solidFill>
                  <a:srgbClr val="0000FF"/>
                </a:solidFill>
              </a:rPr>
              <a:t>(</a:t>
            </a:r>
            <a:r>
              <a:rPr lang="de-DE" sz="2400" dirty="0" err="1">
                <a:solidFill>
                  <a:srgbClr val="0000FF"/>
                </a:solidFill>
              </a:rPr>
              <a:t>e,e</a:t>
            </a:r>
            <a:r>
              <a:rPr lang="de-DE" sz="2400" dirty="0">
                <a:solidFill>
                  <a:srgbClr val="0000FF"/>
                </a:solidFill>
              </a:rPr>
              <a:t>‘):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dist</a:t>
            </a:r>
            <a:r>
              <a:rPr lang="de-DE" dirty="0"/>
              <a:t>(</a:t>
            </a:r>
            <a:r>
              <a:rPr lang="de-DE" dirty="0" err="1"/>
              <a:t>types</a:t>
            </a:r>
            <a:r>
              <a:rPr lang="de-DE" dirty="0"/>
              <a:t>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(links)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 </a:t>
            </a:r>
          </a:p>
          <a:p>
            <a:pPr>
              <a:lnSpc>
                <a:spcPts val="2600"/>
              </a:lnSpc>
            </a:pPr>
            <a:r>
              <a:rPr lang="de-DE" dirty="0"/>
              <a:t>  </a:t>
            </a:r>
            <a:r>
              <a:rPr lang="de-DE" dirty="0" smtClean="0"/>
              <a:t>(</a:t>
            </a:r>
            <a:r>
              <a:rPr lang="de-DE" dirty="0" err="1" smtClean="0"/>
              <a:t>keyphrases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8145" name="Textfeld 74"/>
          <p:cNvSpPr txBox="1">
            <a:spLocks noChangeArrowheads="1"/>
          </p:cNvSpPr>
          <p:nvPr/>
        </p:nvSpPr>
        <p:spPr bwMode="auto">
          <a:xfrm>
            <a:off x="5616575" y="1052513"/>
            <a:ext cx="46164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http://.../wiki/Dollars_Trilogy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http://.../wiki/The_Good,_the_Bad, _the_Ugly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http://.../wiki/Clint_Eastwood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http://.../wiki/Honorary_Academy_Award</a:t>
            </a:r>
            <a:endParaRPr lang="de-DE" sz="2000">
              <a:latin typeface="Arial Narrow" pitchFamily="34" charset="0"/>
              <a:hlinkClick r:id="rId3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3"/>
            </a:endParaRPr>
          </a:p>
        </p:txBody>
      </p:sp>
      <p:sp>
        <p:nvSpPr>
          <p:cNvPr id="48146" name="Textfeld 77"/>
          <p:cNvSpPr txBox="1">
            <a:spLocks noChangeArrowheads="1"/>
          </p:cNvSpPr>
          <p:nvPr/>
        </p:nvSpPr>
        <p:spPr bwMode="auto">
          <a:xfrm>
            <a:off x="5580063" y="2349500"/>
            <a:ext cx="50673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http://.../wiki/The_Good,_the_Bad,_the_Ugly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http://.../wiki/Metallica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http://.../wiki/Bellagio_(casino)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http://.../wiki/Ennio_Morricone</a:t>
            </a:r>
            <a:endParaRPr lang="de-DE" sz="2000">
              <a:latin typeface="Arial Narrow" pitchFamily="34" charset="0"/>
              <a:hlinkClick r:id="rId3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3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3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</a:endParaRPr>
          </a:p>
        </p:txBody>
      </p:sp>
      <p:sp>
        <p:nvSpPr>
          <p:cNvPr id="48147" name="Textfeld 78"/>
          <p:cNvSpPr txBox="1">
            <a:spLocks noChangeArrowheads="1"/>
          </p:cNvSpPr>
          <p:nvPr/>
        </p:nvSpPr>
        <p:spPr bwMode="auto">
          <a:xfrm>
            <a:off x="5626100" y="3573463"/>
            <a:ext cx="4559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http://.../wiki/Sergio_Leone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http://.../wiki/The_Good,_the_Bad,_the_Ugly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http://.../wiki/For_a_Few_Dollars_More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http://.../wiki/Ennio_Morricone</a:t>
            </a: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4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4"/>
            </a:endParaRPr>
          </a:p>
        </p:txBody>
      </p:sp>
      <p:cxnSp>
        <p:nvCxnSpPr>
          <p:cNvPr id="48148" name="Gerade Verbindung 89"/>
          <p:cNvCxnSpPr>
            <a:cxnSpLocks noChangeShapeType="1"/>
          </p:cNvCxnSpPr>
          <p:nvPr/>
        </p:nvCxnSpPr>
        <p:spPr bwMode="auto">
          <a:xfrm flipV="1">
            <a:off x="6264275" y="1560513"/>
            <a:ext cx="323850" cy="339725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sp>
        <p:nvSpPr>
          <p:cNvPr id="82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83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83"/>
          <p:cNvGrpSpPr>
            <a:grpSpLocks/>
          </p:cNvGrpSpPr>
          <p:nvPr/>
        </p:nvGrpSpPr>
        <p:grpSpPr bwMode="auto">
          <a:xfrm>
            <a:off x="0" y="1268413"/>
            <a:ext cx="1979613" cy="2779712"/>
            <a:chOff x="0" y="1082674"/>
            <a:chExt cx="1979712" cy="2779267"/>
          </a:xfrm>
        </p:grpSpPr>
        <p:sp>
          <p:nvSpPr>
            <p:cNvPr id="85" name="Abgerundetes Rechteck 105"/>
            <p:cNvSpPr/>
            <p:nvPr/>
          </p:nvSpPr>
          <p:spPr bwMode="auto">
            <a:xfrm>
              <a:off x="0" y="1082674"/>
              <a:ext cx="900158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Abgerundetes Rechteck 106"/>
            <p:cNvSpPr/>
            <p:nvPr/>
          </p:nvSpPr>
          <p:spPr bwMode="auto">
            <a:xfrm>
              <a:off x="0" y="1442978"/>
              <a:ext cx="82712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7" name="Abgerundetes Rechteck 108"/>
            <p:cNvSpPr/>
            <p:nvPr/>
          </p:nvSpPr>
          <p:spPr bwMode="auto">
            <a:xfrm>
              <a:off x="0" y="2160413"/>
              <a:ext cx="111606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8" name="Abgerundetes Rechteck 87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9" name="Abgerundetes Rechteck 88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8152" name="Textfeld 98"/>
          <p:cNvSpPr txBox="1">
            <a:spLocks noChangeArrowheads="1"/>
          </p:cNvSpPr>
          <p:nvPr/>
        </p:nvSpPr>
        <p:spPr bwMode="auto">
          <a:xfrm>
            <a:off x="3348038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8153" name="Textfeld 99"/>
          <p:cNvSpPr txBox="1">
            <a:spLocks noChangeArrowheads="1"/>
          </p:cNvSpPr>
          <p:nvPr/>
        </p:nvSpPr>
        <p:spPr bwMode="auto">
          <a:xfrm>
            <a:off x="2987675" y="3716338"/>
            <a:ext cx="2341563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8154" name="Textfeld 101"/>
          <p:cNvSpPr txBox="1">
            <a:spLocks noChangeArrowheads="1"/>
          </p:cNvSpPr>
          <p:nvPr/>
        </p:nvSpPr>
        <p:spPr bwMode="auto">
          <a:xfrm>
            <a:off x="3643313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8155" name="Textfeld 102"/>
          <p:cNvSpPr txBox="1">
            <a:spLocks noChangeArrowheads="1"/>
          </p:cNvSpPr>
          <p:nvPr/>
        </p:nvSpPr>
        <p:spPr bwMode="auto">
          <a:xfrm>
            <a:off x="3132138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8156" name="Textfeld 103"/>
          <p:cNvSpPr txBox="1">
            <a:spLocks noChangeArrowheads="1"/>
          </p:cNvSpPr>
          <p:nvPr/>
        </p:nvSpPr>
        <p:spPr bwMode="auto">
          <a:xfrm>
            <a:off x="3276600" y="2205038"/>
            <a:ext cx="1979613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(drug)</a:t>
            </a:r>
          </a:p>
        </p:txBody>
      </p:sp>
      <p:sp>
        <p:nvSpPr>
          <p:cNvPr id="48157" name="Textfeld 104"/>
          <p:cNvSpPr txBox="1">
            <a:spLocks noChangeArrowheads="1"/>
          </p:cNvSpPr>
          <p:nvPr/>
        </p:nvSpPr>
        <p:spPr bwMode="auto">
          <a:xfrm>
            <a:off x="3635375" y="1196975"/>
            <a:ext cx="1620838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8158" name="Textfeld 112"/>
          <p:cNvSpPr txBox="1">
            <a:spLocks noChangeArrowheads="1"/>
          </p:cNvSpPr>
          <p:nvPr/>
        </p:nvSpPr>
        <p:spPr bwMode="auto">
          <a:xfrm>
            <a:off x="3643313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cxnSp>
        <p:nvCxnSpPr>
          <p:cNvPr id="48159" name="Gerade Verbindung 82"/>
          <p:cNvCxnSpPr>
            <a:cxnSpLocks noChangeShapeType="1"/>
            <a:stCxn id="83" idx="3"/>
            <a:endCxn id="48157" idx="1"/>
          </p:cNvCxnSpPr>
          <p:nvPr/>
        </p:nvCxnSpPr>
        <p:spPr bwMode="auto">
          <a:xfrm flipV="1">
            <a:off x="468313" y="1397000"/>
            <a:ext cx="3167062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0" name="Gerade Verbindung 84"/>
          <p:cNvCxnSpPr>
            <a:cxnSpLocks noChangeShapeType="1"/>
            <a:stCxn id="83" idx="3"/>
            <a:endCxn id="48158" idx="1"/>
          </p:cNvCxnSpPr>
          <p:nvPr/>
        </p:nvCxnSpPr>
        <p:spPr bwMode="auto">
          <a:xfrm flipV="1">
            <a:off x="468313" y="1900238"/>
            <a:ext cx="3175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Gerade Verbindung 86"/>
          <p:cNvCxnSpPr>
            <a:cxnSpLocks noChangeShapeType="1"/>
            <a:stCxn id="87" idx="3"/>
            <a:endCxn id="48156" idx="1"/>
          </p:cNvCxnSpPr>
          <p:nvPr/>
        </p:nvCxnSpPr>
        <p:spPr bwMode="auto">
          <a:xfrm flipV="1">
            <a:off x="1116013" y="2405063"/>
            <a:ext cx="2160587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Gerade Verbindung 88"/>
          <p:cNvCxnSpPr>
            <a:cxnSpLocks noChangeShapeType="1"/>
            <a:stCxn id="87" idx="3"/>
            <a:endCxn id="48155" idx="1"/>
          </p:cNvCxnSpPr>
          <p:nvPr/>
        </p:nvCxnSpPr>
        <p:spPr bwMode="auto">
          <a:xfrm>
            <a:off x="1116013" y="2489200"/>
            <a:ext cx="2016125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3" name="Gerade Verbindung 90"/>
          <p:cNvCxnSpPr>
            <a:cxnSpLocks noChangeShapeType="1"/>
            <a:stCxn id="89" idx="3"/>
            <a:endCxn id="48154" idx="1"/>
          </p:cNvCxnSpPr>
          <p:nvPr/>
        </p:nvCxnSpPr>
        <p:spPr bwMode="auto">
          <a:xfrm flipV="1">
            <a:off x="1979613" y="3413125"/>
            <a:ext cx="1663700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4" name="Gerade Verbindung 92"/>
          <p:cNvCxnSpPr>
            <a:cxnSpLocks noChangeShapeType="1"/>
            <a:stCxn id="89" idx="3"/>
            <a:endCxn id="48153" idx="1"/>
          </p:cNvCxnSpPr>
          <p:nvPr/>
        </p:nvCxnSpPr>
        <p:spPr bwMode="auto">
          <a:xfrm>
            <a:off x="1979613" y="3903663"/>
            <a:ext cx="10080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5" name="Gerade Verbindung 94"/>
          <p:cNvCxnSpPr>
            <a:cxnSpLocks noChangeShapeType="1"/>
            <a:stCxn id="89" idx="3"/>
            <a:endCxn id="48152" idx="1"/>
          </p:cNvCxnSpPr>
          <p:nvPr/>
        </p:nvCxnSpPr>
        <p:spPr bwMode="auto">
          <a:xfrm>
            <a:off x="1979613" y="3903663"/>
            <a:ext cx="1368425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6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  <p:cxnSp>
        <p:nvCxnSpPr>
          <p:cNvPr id="48167" name="Gerade Verbindung 89"/>
          <p:cNvCxnSpPr>
            <a:cxnSpLocks noChangeShapeType="1"/>
            <a:stCxn id="48158" idx="3"/>
            <a:endCxn id="48145" idx="1"/>
          </p:cNvCxnSpPr>
          <p:nvPr/>
        </p:nvCxnSpPr>
        <p:spPr bwMode="auto">
          <a:xfrm flipV="1">
            <a:off x="5256213" y="1676400"/>
            <a:ext cx="360362" cy="223838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8168" name="Gerade Verbindung 91"/>
          <p:cNvCxnSpPr>
            <a:cxnSpLocks noChangeShapeType="1"/>
            <a:stCxn id="48155" idx="3"/>
          </p:cNvCxnSpPr>
          <p:nvPr/>
        </p:nvCxnSpPr>
        <p:spPr bwMode="auto">
          <a:xfrm flipV="1">
            <a:off x="5256213" y="2633663"/>
            <a:ext cx="395287" cy="274637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8169" name="Gerade Verbindung 93"/>
          <p:cNvCxnSpPr>
            <a:cxnSpLocks noChangeShapeType="1"/>
            <a:stCxn id="48152" idx="3"/>
          </p:cNvCxnSpPr>
          <p:nvPr/>
        </p:nvCxnSpPr>
        <p:spPr bwMode="auto">
          <a:xfrm flipV="1">
            <a:off x="5329238" y="4146550"/>
            <a:ext cx="322262" cy="274638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038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mtClean="0"/>
              <a:t>Mention-Entity Graph</a:t>
            </a:r>
            <a:endParaRPr lang="en-GB" sz="2000" smtClean="0"/>
          </a:p>
        </p:txBody>
      </p:sp>
      <p:sp>
        <p:nvSpPr>
          <p:cNvPr id="49156" name="TextBox 21"/>
          <p:cNvSpPr txBox="1">
            <a:spLocks noChangeArrowheads="1"/>
          </p:cNvSpPr>
          <p:nvPr/>
        </p:nvSpPr>
        <p:spPr bwMode="auto">
          <a:xfrm>
            <a:off x="8642350" y="6556375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2242E48-E921-4384-B31C-FE7E412E8D97}" type="slidenum">
              <a:rPr lang="de-DE" sz="1000"/>
              <a:pPr/>
              <a:t>116</a:t>
            </a:fld>
            <a:r>
              <a:rPr lang="de-DE" sz="1000"/>
              <a:t> / 20</a:t>
            </a:r>
            <a:endParaRPr lang="en-US" sz="1000"/>
          </a:p>
        </p:txBody>
      </p:sp>
      <p:sp>
        <p:nvSpPr>
          <p:cNvPr id="49157" name="Rechteck 95"/>
          <p:cNvSpPr>
            <a:spLocks noChangeArrowheads="1"/>
          </p:cNvSpPr>
          <p:nvPr/>
        </p:nvSpPr>
        <p:spPr bwMode="auto">
          <a:xfrm>
            <a:off x="6732588" y="4797425"/>
            <a:ext cx="2411412" cy="2060575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Rechteck 96"/>
          <p:cNvSpPr>
            <a:spLocks noChangeArrowheads="1"/>
          </p:cNvSpPr>
          <p:nvPr/>
        </p:nvSpPr>
        <p:spPr bwMode="auto">
          <a:xfrm>
            <a:off x="6732588" y="6237288"/>
            <a:ext cx="2411412" cy="62071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Zylinder 7"/>
          <p:cNvSpPr/>
          <p:nvPr/>
        </p:nvSpPr>
        <p:spPr>
          <a:xfrm>
            <a:off x="4500563" y="4986338"/>
            <a:ext cx="2122487" cy="1871662"/>
          </a:xfrm>
          <a:prstGeom prst="can">
            <a:avLst>
              <a:gd name="adj" fmla="val 1414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74"/>
          <p:cNvGrpSpPr>
            <a:grpSpLocks/>
          </p:cNvGrpSpPr>
          <p:nvPr/>
        </p:nvGrpSpPr>
        <p:grpSpPr bwMode="auto">
          <a:xfrm>
            <a:off x="4643438" y="5345113"/>
            <a:ext cx="1879600" cy="1398587"/>
            <a:chOff x="2408047" y="5211263"/>
            <a:chExt cx="2354801" cy="1704461"/>
          </a:xfrm>
        </p:grpSpPr>
        <p:sp>
          <p:nvSpPr>
            <p:cNvPr id="49197" name="Textfeld 37"/>
            <p:cNvSpPr txBox="1">
              <a:spLocks noChangeArrowheads="1"/>
            </p:cNvSpPr>
            <p:nvPr/>
          </p:nvSpPr>
          <p:spPr bwMode="auto">
            <a:xfrm>
              <a:off x="2930487" y="6577047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198" name="Textfeld 37"/>
            <p:cNvSpPr txBox="1">
              <a:spLocks noChangeArrowheads="1"/>
            </p:cNvSpPr>
            <p:nvPr/>
          </p:nvSpPr>
          <p:spPr bwMode="auto">
            <a:xfrm>
              <a:off x="2922930" y="6164598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199" name="Textfeld 37"/>
            <p:cNvSpPr txBox="1">
              <a:spLocks noChangeArrowheads="1"/>
            </p:cNvSpPr>
            <p:nvPr/>
          </p:nvSpPr>
          <p:spPr bwMode="auto">
            <a:xfrm>
              <a:off x="2943942" y="5344585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200" name="Textfeld 37"/>
            <p:cNvSpPr txBox="1">
              <a:spLocks noChangeArrowheads="1"/>
            </p:cNvSpPr>
            <p:nvPr/>
          </p:nvSpPr>
          <p:spPr bwMode="auto">
            <a:xfrm>
              <a:off x="2932897" y="5766146"/>
              <a:ext cx="602726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201" name="Textfeld 37"/>
            <p:cNvSpPr txBox="1">
              <a:spLocks noChangeArrowheads="1"/>
            </p:cNvSpPr>
            <p:nvPr/>
          </p:nvSpPr>
          <p:spPr bwMode="auto">
            <a:xfrm>
              <a:off x="3721182" y="6571700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202" name="Textfeld 37"/>
            <p:cNvSpPr txBox="1">
              <a:spLocks noChangeArrowheads="1"/>
            </p:cNvSpPr>
            <p:nvPr/>
          </p:nvSpPr>
          <p:spPr bwMode="auto">
            <a:xfrm>
              <a:off x="3721182" y="5766146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16" name="Elbow Connector 161"/>
            <p:cNvCxnSpPr>
              <a:stCxn id="49199" idx="3"/>
              <a:endCxn id="49202" idx="0"/>
            </p:cNvCxnSpPr>
            <p:nvPr/>
          </p:nvCxnSpPr>
          <p:spPr>
            <a:xfrm>
              <a:off x="3547659" y="5451165"/>
              <a:ext cx="369927" cy="315354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71"/>
            <p:cNvCxnSpPr>
              <a:stCxn id="49200" idx="3"/>
              <a:endCxn id="49202" idx="1"/>
            </p:cNvCxnSpPr>
            <p:nvPr/>
          </p:nvCxnSpPr>
          <p:spPr>
            <a:xfrm>
              <a:off x="3535726" y="5872927"/>
              <a:ext cx="184964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3"/>
            <p:cNvCxnSpPr>
              <a:stCxn id="49198" idx="3"/>
              <a:endCxn id="49202" idx="2"/>
            </p:cNvCxnSpPr>
            <p:nvPr/>
          </p:nvCxnSpPr>
          <p:spPr>
            <a:xfrm flipV="1">
              <a:off x="3525782" y="5979334"/>
              <a:ext cx="391803" cy="292139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75"/>
            <p:cNvCxnSpPr>
              <a:stCxn id="49198" idx="3"/>
              <a:endCxn id="49201" idx="0"/>
            </p:cNvCxnSpPr>
            <p:nvPr/>
          </p:nvCxnSpPr>
          <p:spPr>
            <a:xfrm>
              <a:off x="3525782" y="6271473"/>
              <a:ext cx="391803" cy="29987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80"/>
            <p:cNvCxnSpPr>
              <a:stCxn id="49197" idx="3"/>
              <a:endCxn id="49201" idx="1"/>
            </p:cNvCxnSpPr>
            <p:nvPr/>
          </p:nvCxnSpPr>
          <p:spPr>
            <a:xfrm flipV="1">
              <a:off x="3533737" y="6677758"/>
              <a:ext cx="186952" cy="58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08" name="Textfeld 37"/>
            <p:cNvSpPr txBox="1">
              <a:spLocks noChangeArrowheads="1"/>
            </p:cNvSpPr>
            <p:nvPr/>
          </p:nvSpPr>
          <p:spPr bwMode="auto">
            <a:xfrm>
              <a:off x="4370927" y="5451241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49209" name="Textfeld 37"/>
            <p:cNvSpPr txBox="1">
              <a:spLocks noChangeArrowheads="1"/>
            </p:cNvSpPr>
            <p:nvPr/>
          </p:nvSpPr>
          <p:spPr bwMode="auto">
            <a:xfrm>
              <a:off x="4370927" y="6262679"/>
              <a:ext cx="391921" cy="213312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23" name="Elbow Connector 191"/>
            <p:cNvCxnSpPr>
              <a:stCxn id="49202" idx="3"/>
              <a:endCxn id="49208" idx="2"/>
            </p:cNvCxnSpPr>
            <p:nvPr/>
          </p:nvCxnSpPr>
          <p:spPr>
            <a:xfrm flipV="1">
              <a:off x="4112493" y="5663980"/>
              <a:ext cx="453458" cy="208946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193"/>
            <p:cNvCxnSpPr>
              <a:stCxn id="49202" idx="3"/>
              <a:endCxn id="49209" idx="0"/>
            </p:cNvCxnSpPr>
            <p:nvPr/>
          </p:nvCxnSpPr>
          <p:spPr>
            <a:xfrm>
              <a:off x="4112493" y="5872927"/>
              <a:ext cx="453458" cy="388872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195"/>
            <p:cNvCxnSpPr>
              <a:stCxn id="49201" idx="3"/>
              <a:endCxn id="49209" idx="2"/>
            </p:cNvCxnSpPr>
            <p:nvPr/>
          </p:nvCxnSpPr>
          <p:spPr>
            <a:xfrm flipV="1">
              <a:off x="4112493" y="6476550"/>
              <a:ext cx="453458" cy="201208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196"/>
            <p:cNvSpPr/>
            <p:nvPr/>
          </p:nvSpPr>
          <p:spPr>
            <a:xfrm>
              <a:off x="2408047" y="5211263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ounded Rectangle 197"/>
            <p:cNvSpPr/>
            <p:nvPr/>
          </p:nvSpPr>
          <p:spPr>
            <a:xfrm>
              <a:off x="2408047" y="5364103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198"/>
            <p:cNvSpPr/>
            <p:nvPr/>
          </p:nvSpPr>
          <p:spPr>
            <a:xfrm>
              <a:off x="2408047" y="5516944"/>
              <a:ext cx="272472" cy="119951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unded Rectangle 199"/>
            <p:cNvSpPr/>
            <p:nvPr/>
          </p:nvSpPr>
          <p:spPr>
            <a:xfrm>
              <a:off x="2408047" y="5774257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unded Rectangle 200"/>
            <p:cNvSpPr/>
            <p:nvPr/>
          </p:nvSpPr>
          <p:spPr>
            <a:xfrm>
              <a:off x="2408047" y="6139914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unded Rectangle 201"/>
            <p:cNvSpPr/>
            <p:nvPr/>
          </p:nvSpPr>
          <p:spPr>
            <a:xfrm>
              <a:off x="2408047" y="6290820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unded Rectangle 202"/>
            <p:cNvSpPr/>
            <p:nvPr/>
          </p:nvSpPr>
          <p:spPr>
            <a:xfrm>
              <a:off x="2408047" y="6482354"/>
              <a:ext cx="272472" cy="121886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unded Rectangle 203"/>
            <p:cNvSpPr/>
            <p:nvPr/>
          </p:nvSpPr>
          <p:spPr>
            <a:xfrm>
              <a:off x="2408047" y="6635195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unded Rectangle 204"/>
            <p:cNvSpPr/>
            <p:nvPr/>
          </p:nvSpPr>
          <p:spPr>
            <a:xfrm>
              <a:off x="2416002" y="6793839"/>
              <a:ext cx="272472" cy="121885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206"/>
            <p:cNvCxnSpPr>
              <a:stCxn id="49199" idx="1"/>
              <a:endCxn id="26" idx="3"/>
            </p:cNvCxnSpPr>
            <p:nvPr/>
          </p:nvCxnSpPr>
          <p:spPr>
            <a:xfrm flipH="1" flipV="1">
              <a:off x="2680519" y="5271238"/>
              <a:ext cx="262528" cy="17992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08"/>
            <p:cNvCxnSpPr>
              <a:stCxn id="49199" idx="1"/>
              <a:endCxn id="27" idx="3"/>
            </p:cNvCxnSpPr>
            <p:nvPr/>
          </p:nvCxnSpPr>
          <p:spPr>
            <a:xfrm flipH="1" flipV="1">
              <a:off x="2680519" y="5424079"/>
              <a:ext cx="262528" cy="270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10"/>
            <p:cNvCxnSpPr>
              <a:stCxn id="49199" idx="1"/>
              <a:endCxn id="28" idx="3"/>
            </p:cNvCxnSpPr>
            <p:nvPr/>
          </p:nvCxnSpPr>
          <p:spPr>
            <a:xfrm flipH="1">
              <a:off x="2680519" y="5451165"/>
              <a:ext cx="262528" cy="12575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12"/>
            <p:cNvCxnSpPr>
              <a:stCxn id="49200" idx="1"/>
              <a:endCxn id="29" idx="3"/>
            </p:cNvCxnSpPr>
            <p:nvPr/>
          </p:nvCxnSpPr>
          <p:spPr>
            <a:xfrm flipH="1" flipV="1">
              <a:off x="2680519" y="5836167"/>
              <a:ext cx="252585" cy="367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4"/>
            <p:cNvCxnSpPr>
              <a:stCxn id="49198" idx="1"/>
              <a:endCxn id="30" idx="3"/>
            </p:cNvCxnSpPr>
            <p:nvPr/>
          </p:nvCxnSpPr>
          <p:spPr>
            <a:xfrm flipH="1" flipV="1">
              <a:off x="2680519" y="6199889"/>
              <a:ext cx="242640" cy="7158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16"/>
            <p:cNvCxnSpPr>
              <a:endCxn id="31" idx="3"/>
            </p:cNvCxnSpPr>
            <p:nvPr/>
          </p:nvCxnSpPr>
          <p:spPr>
            <a:xfrm flipH="1">
              <a:off x="2680519" y="6271473"/>
              <a:ext cx="242640" cy="812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18"/>
            <p:cNvCxnSpPr>
              <a:stCxn id="49197" idx="1"/>
              <a:endCxn id="32" idx="3"/>
            </p:cNvCxnSpPr>
            <p:nvPr/>
          </p:nvCxnSpPr>
          <p:spPr>
            <a:xfrm flipH="1" flipV="1">
              <a:off x="2680519" y="6544264"/>
              <a:ext cx="250595" cy="1392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0"/>
            <p:cNvCxnSpPr>
              <a:stCxn id="49197" idx="1"/>
              <a:endCxn id="33" idx="3"/>
            </p:cNvCxnSpPr>
            <p:nvPr/>
          </p:nvCxnSpPr>
          <p:spPr>
            <a:xfrm flipH="1">
              <a:off x="2680519" y="6683561"/>
              <a:ext cx="250595" cy="135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2"/>
            <p:cNvCxnSpPr>
              <a:stCxn id="49197" idx="1"/>
              <a:endCxn id="34" idx="3"/>
            </p:cNvCxnSpPr>
            <p:nvPr/>
          </p:nvCxnSpPr>
          <p:spPr>
            <a:xfrm flipH="1">
              <a:off x="2688475" y="6683561"/>
              <a:ext cx="242640" cy="1721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4"/>
            <p:cNvCxnSpPr>
              <a:stCxn id="32" idx="3"/>
              <a:endCxn id="49198" idx="1"/>
            </p:cNvCxnSpPr>
            <p:nvPr/>
          </p:nvCxnSpPr>
          <p:spPr>
            <a:xfrm flipV="1">
              <a:off x="2680519" y="6271473"/>
              <a:ext cx="242640" cy="27279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1" name="Textfeld 75"/>
          <p:cNvSpPr txBox="1">
            <a:spLocks noChangeArrowheads="1"/>
          </p:cNvSpPr>
          <p:nvPr/>
        </p:nvSpPr>
        <p:spPr bwMode="auto">
          <a:xfrm>
            <a:off x="4932363" y="4913313"/>
            <a:ext cx="1447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KB+Stats</a:t>
            </a:r>
          </a:p>
        </p:txBody>
      </p:sp>
      <p:sp>
        <p:nvSpPr>
          <p:cNvPr id="49162" name="Textfeld 79"/>
          <p:cNvSpPr txBox="1">
            <a:spLocks noChangeArrowheads="1"/>
          </p:cNvSpPr>
          <p:nvPr/>
        </p:nvSpPr>
        <p:spPr bwMode="auto">
          <a:xfrm>
            <a:off x="0" y="4868863"/>
            <a:ext cx="19002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Popularity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freq(m,e|m)</a:t>
            </a:r>
          </a:p>
          <a:p>
            <a:pPr>
              <a:buFont typeface="Arial" charset="0"/>
              <a:buChar char="•"/>
            </a:pPr>
            <a:r>
              <a:rPr lang="de-DE"/>
              <a:t> length(e)</a:t>
            </a:r>
          </a:p>
          <a:p>
            <a:pPr>
              <a:buFont typeface="Arial" charset="0"/>
              <a:buChar char="•"/>
            </a:pPr>
            <a:r>
              <a:rPr lang="de-DE"/>
              <a:t> #links(e)</a:t>
            </a:r>
          </a:p>
        </p:txBody>
      </p:sp>
      <p:sp>
        <p:nvSpPr>
          <p:cNvPr id="49163" name="Textfeld 80"/>
          <p:cNvSpPr txBox="1">
            <a:spLocks noChangeArrowheads="1"/>
          </p:cNvSpPr>
          <p:nvPr/>
        </p:nvSpPr>
        <p:spPr bwMode="auto">
          <a:xfrm>
            <a:off x="2124075" y="4868863"/>
            <a:ext cx="197961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Similarity </a:t>
            </a:r>
          </a:p>
          <a:p>
            <a:pPr>
              <a:lnSpc>
                <a:spcPts val="2600"/>
              </a:lnSpc>
            </a:pPr>
            <a:r>
              <a:rPr lang="de-DE" sz="2400">
                <a:solidFill>
                  <a:srgbClr val="0000FF"/>
                </a:solidFill>
              </a:rPr>
              <a:t>(m,e):</a:t>
            </a:r>
          </a:p>
          <a:p>
            <a:pPr>
              <a:buFont typeface="Arial" charset="0"/>
              <a:buChar char="•"/>
            </a:pPr>
            <a:r>
              <a:rPr lang="de-DE"/>
              <a:t> cos/Dice/KL</a:t>
            </a:r>
          </a:p>
          <a:p>
            <a:r>
              <a:rPr lang="de-DE"/>
              <a:t>  (context(m),</a:t>
            </a:r>
          </a:p>
          <a:p>
            <a:r>
              <a:rPr lang="de-DE"/>
              <a:t>   context(e))</a:t>
            </a:r>
          </a:p>
          <a:p>
            <a:endParaRPr lang="de-DE"/>
          </a:p>
        </p:txBody>
      </p:sp>
      <p:sp>
        <p:nvSpPr>
          <p:cNvPr id="49164" name="Textfeld 457"/>
          <p:cNvSpPr txBox="1">
            <a:spLocks noChangeArrowheads="1"/>
          </p:cNvSpPr>
          <p:nvPr/>
        </p:nvSpPr>
        <p:spPr bwMode="auto">
          <a:xfrm>
            <a:off x="6759575" y="4868863"/>
            <a:ext cx="222689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dirty="0" err="1">
                <a:solidFill>
                  <a:srgbClr val="0000FF"/>
                </a:solidFill>
              </a:rPr>
              <a:t>Coherence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2600"/>
              </a:lnSpc>
            </a:pPr>
            <a:r>
              <a:rPr lang="de-DE" sz="2400" dirty="0">
                <a:solidFill>
                  <a:srgbClr val="0000FF"/>
                </a:solidFill>
              </a:rPr>
              <a:t>(</a:t>
            </a:r>
            <a:r>
              <a:rPr lang="de-DE" sz="2400" dirty="0" err="1">
                <a:solidFill>
                  <a:srgbClr val="0000FF"/>
                </a:solidFill>
              </a:rPr>
              <a:t>e,e</a:t>
            </a:r>
            <a:r>
              <a:rPr lang="de-DE" sz="2400" dirty="0">
                <a:solidFill>
                  <a:srgbClr val="0000FF"/>
                </a:solidFill>
              </a:rPr>
              <a:t>‘):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dist</a:t>
            </a:r>
            <a:r>
              <a:rPr lang="de-DE" dirty="0"/>
              <a:t>(</a:t>
            </a:r>
            <a:r>
              <a:rPr lang="de-DE" dirty="0" err="1"/>
              <a:t>types</a:t>
            </a:r>
            <a:r>
              <a:rPr lang="de-DE" dirty="0"/>
              <a:t>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(links)</a:t>
            </a:r>
          </a:p>
          <a:p>
            <a:pPr>
              <a:lnSpc>
                <a:spcPts val="26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overlap</a:t>
            </a:r>
            <a:r>
              <a:rPr lang="de-DE" dirty="0"/>
              <a:t> </a:t>
            </a:r>
          </a:p>
          <a:p>
            <a:pPr>
              <a:lnSpc>
                <a:spcPts val="2600"/>
              </a:lnSpc>
            </a:pPr>
            <a:r>
              <a:rPr lang="de-DE" dirty="0"/>
              <a:t>  </a:t>
            </a:r>
            <a:r>
              <a:rPr lang="de-DE" dirty="0" smtClean="0"/>
              <a:t>(</a:t>
            </a:r>
            <a:r>
              <a:rPr lang="de-DE" dirty="0" err="1" smtClean="0"/>
              <a:t>keyphrases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9165" name="Rechteck 87"/>
          <p:cNvSpPr>
            <a:spLocks noChangeArrowheads="1"/>
          </p:cNvSpPr>
          <p:nvPr/>
        </p:nvSpPr>
        <p:spPr bwMode="auto">
          <a:xfrm>
            <a:off x="5616575" y="1052513"/>
            <a:ext cx="3527425" cy="100806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Rechteck 97"/>
          <p:cNvSpPr>
            <a:spLocks noChangeArrowheads="1"/>
          </p:cNvSpPr>
          <p:nvPr/>
        </p:nvSpPr>
        <p:spPr bwMode="auto">
          <a:xfrm>
            <a:off x="5616575" y="2276475"/>
            <a:ext cx="3527425" cy="1008063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Metallica on Morricone tribute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Bellagio water fountain show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Yo-Yo Ma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Ennio Morricone composition</a:t>
            </a:r>
          </a:p>
        </p:txBody>
      </p:sp>
      <p:sp>
        <p:nvSpPr>
          <p:cNvPr id="49167" name="Textfeld 136"/>
          <p:cNvSpPr txBox="1">
            <a:spLocks noChangeArrowheads="1"/>
          </p:cNvSpPr>
          <p:nvPr/>
        </p:nvSpPr>
        <p:spPr bwMode="auto">
          <a:xfrm>
            <a:off x="5580063" y="2349500"/>
            <a:ext cx="5067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  <a:hlinkClick r:id="rId3"/>
            </a:endParaRPr>
          </a:p>
          <a:p>
            <a:pPr>
              <a:lnSpc>
                <a:spcPts val="1800"/>
              </a:lnSpc>
            </a:pPr>
            <a:endParaRPr lang="de-DE" sz="2000">
              <a:latin typeface="Arial Narrow" pitchFamily="34" charset="0"/>
            </a:endParaRPr>
          </a:p>
        </p:txBody>
      </p:sp>
      <p:cxnSp>
        <p:nvCxnSpPr>
          <p:cNvPr id="49168" name="Gerade Verbindung 138"/>
          <p:cNvCxnSpPr>
            <a:cxnSpLocks noChangeShapeType="1"/>
            <a:stCxn id="49183" idx="3"/>
            <a:endCxn id="49171" idx="1"/>
          </p:cNvCxnSpPr>
          <p:nvPr/>
        </p:nvCxnSpPr>
        <p:spPr bwMode="auto">
          <a:xfrm flipV="1">
            <a:off x="5256213" y="1560513"/>
            <a:ext cx="395287" cy="339725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9169" name="Gerade Verbindung 139"/>
          <p:cNvCxnSpPr>
            <a:cxnSpLocks noChangeShapeType="1"/>
            <a:stCxn id="49180" idx="3"/>
          </p:cNvCxnSpPr>
          <p:nvPr/>
        </p:nvCxnSpPr>
        <p:spPr bwMode="auto">
          <a:xfrm flipV="1">
            <a:off x="5256213" y="2636838"/>
            <a:ext cx="395287" cy="271462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cxnSp>
        <p:nvCxnSpPr>
          <p:cNvPr id="49170" name="Gerade Verbindung 140"/>
          <p:cNvCxnSpPr>
            <a:cxnSpLocks noChangeShapeType="1"/>
            <a:stCxn id="49177" idx="3"/>
          </p:cNvCxnSpPr>
          <p:nvPr/>
        </p:nvCxnSpPr>
        <p:spPr bwMode="auto">
          <a:xfrm flipV="1">
            <a:off x="5329238" y="4149725"/>
            <a:ext cx="322262" cy="271463"/>
          </a:xfrm>
          <a:prstGeom prst="lin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</p:cxnSp>
      <p:sp>
        <p:nvSpPr>
          <p:cNvPr id="49171" name="Textfeld 173"/>
          <p:cNvSpPr txBox="1">
            <a:spLocks noChangeArrowheads="1"/>
          </p:cNvSpPr>
          <p:nvPr/>
        </p:nvSpPr>
        <p:spPr bwMode="auto">
          <a:xfrm>
            <a:off x="5651500" y="1052513"/>
            <a:ext cx="3425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The Magnificent Seven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The Good, the Bad, and the Ugly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Clint Eastwood</a:t>
            </a:r>
          </a:p>
          <a:p>
            <a:pPr>
              <a:lnSpc>
                <a:spcPts val="1800"/>
              </a:lnSpc>
            </a:pPr>
            <a:r>
              <a:rPr lang="de-DE" sz="2000">
                <a:latin typeface="Arial Narrow" pitchFamily="34" charset="0"/>
              </a:rPr>
              <a:t>University of Texas at Austin</a:t>
            </a:r>
          </a:p>
        </p:txBody>
      </p:sp>
      <p:sp>
        <p:nvSpPr>
          <p:cNvPr id="49172" name="Rechteck 175"/>
          <p:cNvSpPr>
            <a:spLocks noChangeArrowheads="1"/>
          </p:cNvSpPr>
          <p:nvPr/>
        </p:nvSpPr>
        <p:spPr bwMode="auto">
          <a:xfrm>
            <a:off x="5651500" y="3573463"/>
            <a:ext cx="3492500" cy="1008062"/>
          </a:xfrm>
          <a:prstGeom prst="rect">
            <a:avLst/>
          </a:prstGeom>
          <a:solidFill>
            <a:srgbClr val="66FF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For a Few Dollars More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The Good, the Bad, and the Ugly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Man with No Name trilogy</a:t>
            </a:r>
          </a:p>
          <a:p>
            <a:pPr>
              <a:lnSpc>
                <a:spcPts val="1800"/>
              </a:lnSpc>
            </a:pPr>
            <a:r>
              <a:rPr lang="de-DE" sz="2000">
                <a:solidFill>
                  <a:srgbClr val="000000"/>
                </a:solidFill>
                <a:latin typeface="Arial Narrow" pitchFamily="34" charset="0"/>
              </a:rPr>
              <a:t>soundtrack by Ennio Morricone</a:t>
            </a:r>
          </a:p>
        </p:txBody>
      </p:sp>
      <p:sp>
        <p:nvSpPr>
          <p:cNvPr id="49173" name="Textfeld 76"/>
          <p:cNvSpPr txBox="1">
            <a:spLocks noChangeArrowheads="1"/>
          </p:cNvSpPr>
          <p:nvPr/>
        </p:nvSpPr>
        <p:spPr bwMode="auto">
          <a:xfrm>
            <a:off x="1403350" y="620713"/>
            <a:ext cx="594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cs typeface="Arial" charset="0"/>
              </a:rPr>
              <a:t>weighted undirected graph with two types of nodes</a:t>
            </a:r>
          </a:p>
        </p:txBody>
      </p:sp>
      <p:sp>
        <p:nvSpPr>
          <p:cNvPr id="80" name="Flussdiagramm: Prozess 25"/>
          <p:cNvSpPr/>
          <p:nvPr/>
        </p:nvSpPr>
        <p:spPr>
          <a:xfrm>
            <a:off x="0" y="1196975"/>
            <a:ext cx="2411413" cy="33543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sp>
        <p:nvSpPr>
          <p:cNvPr id="81" name="Abgerundetes Rechteck 107"/>
          <p:cNvSpPr/>
          <p:nvPr/>
        </p:nvSpPr>
        <p:spPr bwMode="auto">
          <a:xfrm>
            <a:off x="0" y="1985963"/>
            <a:ext cx="4683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81"/>
          <p:cNvGrpSpPr>
            <a:grpSpLocks/>
          </p:cNvGrpSpPr>
          <p:nvPr/>
        </p:nvGrpSpPr>
        <p:grpSpPr bwMode="auto">
          <a:xfrm>
            <a:off x="0" y="1268413"/>
            <a:ext cx="1979613" cy="2779712"/>
            <a:chOff x="0" y="1082674"/>
            <a:chExt cx="1979712" cy="2779267"/>
          </a:xfrm>
        </p:grpSpPr>
        <p:sp>
          <p:nvSpPr>
            <p:cNvPr id="83" name="Abgerundetes Rechteck 105"/>
            <p:cNvSpPr/>
            <p:nvPr/>
          </p:nvSpPr>
          <p:spPr bwMode="auto">
            <a:xfrm>
              <a:off x="0" y="1082674"/>
              <a:ext cx="900158" cy="287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4" name="Abgerundetes Rechteck 106"/>
            <p:cNvSpPr/>
            <p:nvPr/>
          </p:nvSpPr>
          <p:spPr bwMode="auto">
            <a:xfrm>
              <a:off x="0" y="1442978"/>
              <a:ext cx="82712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5" name="Abgerundetes Rechteck 108"/>
            <p:cNvSpPr/>
            <p:nvPr/>
          </p:nvSpPr>
          <p:spPr bwMode="auto">
            <a:xfrm>
              <a:off x="0" y="2160413"/>
              <a:ext cx="1116069" cy="2872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Abgerundetes Rechteck 85"/>
            <p:cNvSpPr/>
            <p:nvPr/>
          </p:nvSpPr>
          <p:spPr bwMode="auto">
            <a:xfrm>
              <a:off x="0" y="3573062"/>
              <a:ext cx="900158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7" name="Abgerundetes Rechteck 86"/>
            <p:cNvSpPr/>
            <p:nvPr/>
          </p:nvSpPr>
          <p:spPr bwMode="auto">
            <a:xfrm>
              <a:off x="1116069" y="3573062"/>
              <a:ext cx="863643" cy="2888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9177" name="Textfeld 98"/>
          <p:cNvSpPr txBox="1">
            <a:spLocks noChangeArrowheads="1"/>
          </p:cNvSpPr>
          <p:nvPr/>
        </p:nvSpPr>
        <p:spPr bwMode="auto">
          <a:xfrm>
            <a:off x="3348038" y="4221163"/>
            <a:ext cx="19812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Dollars Trilogy</a:t>
            </a:r>
          </a:p>
        </p:txBody>
      </p:sp>
      <p:sp>
        <p:nvSpPr>
          <p:cNvPr id="49178" name="Textfeld 99"/>
          <p:cNvSpPr txBox="1">
            <a:spLocks noChangeArrowheads="1"/>
          </p:cNvSpPr>
          <p:nvPr/>
        </p:nvSpPr>
        <p:spPr bwMode="auto">
          <a:xfrm>
            <a:off x="2987675" y="3716338"/>
            <a:ext cx="2341563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Lord of the Rings</a:t>
            </a:r>
          </a:p>
        </p:txBody>
      </p:sp>
      <p:sp>
        <p:nvSpPr>
          <p:cNvPr id="49179" name="Textfeld 101"/>
          <p:cNvSpPr txBox="1">
            <a:spLocks noChangeArrowheads="1"/>
          </p:cNvSpPr>
          <p:nvPr/>
        </p:nvSpPr>
        <p:spPr bwMode="auto">
          <a:xfrm>
            <a:off x="3643313" y="3213100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Star Wars</a:t>
            </a:r>
          </a:p>
        </p:txBody>
      </p:sp>
      <p:sp>
        <p:nvSpPr>
          <p:cNvPr id="49180" name="Textfeld 102"/>
          <p:cNvSpPr txBox="1">
            <a:spLocks noChangeArrowheads="1"/>
          </p:cNvSpPr>
          <p:nvPr/>
        </p:nvSpPr>
        <p:spPr bwMode="auto">
          <a:xfrm>
            <a:off x="3132138" y="2708275"/>
            <a:ext cx="2124075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of Gold</a:t>
            </a:r>
          </a:p>
        </p:txBody>
      </p:sp>
      <p:sp>
        <p:nvSpPr>
          <p:cNvPr id="49181" name="Textfeld 103"/>
          <p:cNvSpPr txBox="1">
            <a:spLocks noChangeArrowheads="1"/>
          </p:cNvSpPr>
          <p:nvPr/>
        </p:nvSpPr>
        <p:spPr bwMode="auto">
          <a:xfrm>
            <a:off x="3276600" y="2205038"/>
            <a:ext cx="1979613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Ecstasy (drug)</a:t>
            </a:r>
          </a:p>
        </p:txBody>
      </p:sp>
      <p:sp>
        <p:nvSpPr>
          <p:cNvPr id="49182" name="Textfeld 104"/>
          <p:cNvSpPr txBox="1">
            <a:spLocks noChangeArrowheads="1"/>
          </p:cNvSpPr>
          <p:nvPr/>
        </p:nvSpPr>
        <p:spPr bwMode="auto">
          <a:xfrm>
            <a:off x="3635375" y="1196975"/>
            <a:ext cx="1620838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(bible)</a:t>
            </a:r>
          </a:p>
        </p:txBody>
      </p:sp>
      <p:sp>
        <p:nvSpPr>
          <p:cNvPr id="49183" name="Textfeld 112"/>
          <p:cNvSpPr txBox="1">
            <a:spLocks noChangeArrowheads="1"/>
          </p:cNvSpPr>
          <p:nvPr/>
        </p:nvSpPr>
        <p:spPr bwMode="auto">
          <a:xfrm>
            <a:off x="3643313" y="1700213"/>
            <a:ext cx="1612900" cy="40005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cs typeface="Arial" charset="0"/>
              </a:rPr>
              <a:t>Eli Wallach</a:t>
            </a:r>
          </a:p>
        </p:txBody>
      </p:sp>
      <p:cxnSp>
        <p:nvCxnSpPr>
          <p:cNvPr id="49184" name="Gerade Verbindung 82"/>
          <p:cNvCxnSpPr>
            <a:cxnSpLocks noChangeShapeType="1"/>
            <a:stCxn id="81" idx="3"/>
            <a:endCxn id="49182" idx="1"/>
          </p:cNvCxnSpPr>
          <p:nvPr/>
        </p:nvCxnSpPr>
        <p:spPr bwMode="auto">
          <a:xfrm flipV="1">
            <a:off x="468313" y="1397000"/>
            <a:ext cx="3167062" cy="731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5" name="Gerade Verbindung 84"/>
          <p:cNvCxnSpPr>
            <a:cxnSpLocks noChangeShapeType="1"/>
            <a:stCxn id="81" idx="3"/>
            <a:endCxn id="49183" idx="1"/>
          </p:cNvCxnSpPr>
          <p:nvPr/>
        </p:nvCxnSpPr>
        <p:spPr bwMode="auto">
          <a:xfrm flipV="1">
            <a:off x="468313" y="1900238"/>
            <a:ext cx="3175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6" name="Gerade Verbindung 86"/>
          <p:cNvCxnSpPr>
            <a:cxnSpLocks noChangeShapeType="1"/>
            <a:stCxn id="85" idx="3"/>
            <a:endCxn id="49181" idx="1"/>
          </p:cNvCxnSpPr>
          <p:nvPr/>
        </p:nvCxnSpPr>
        <p:spPr bwMode="auto">
          <a:xfrm flipV="1">
            <a:off x="1116013" y="2405063"/>
            <a:ext cx="2160587" cy="84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7" name="Gerade Verbindung 88"/>
          <p:cNvCxnSpPr>
            <a:cxnSpLocks noChangeShapeType="1"/>
            <a:stCxn id="85" idx="3"/>
            <a:endCxn id="49180" idx="1"/>
          </p:cNvCxnSpPr>
          <p:nvPr/>
        </p:nvCxnSpPr>
        <p:spPr bwMode="auto">
          <a:xfrm>
            <a:off x="1116013" y="2489200"/>
            <a:ext cx="2016125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8" name="Gerade Verbindung 90"/>
          <p:cNvCxnSpPr>
            <a:cxnSpLocks noChangeShapeType="1"/>
            <a:stCxn id="87" idx="3"/>
            <a:endCxn id="49179" idx="1"/>
          </p:cNvCxnSpPr>
          <p:nvPr/>
        </p:nvCxnSpPr>
        <p:spPr bwMode="auto">
          <a:xfrm flipV="1">
            <a:off x="1979613" y="3413125"/>
            <a:ext cx="1663700" cy="490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9" name="Gerade Verbindung 92"/>
          <p:cNvCxnSpPr>
            <a:cxnSpLocks noChangeShapeType="1"/>
            <a:stCxn id="87" idx="3"/>
            <a:endCxn id="49178" idx="1"/>
          </p:cNvCxnSpPr>
          <p:nvPr/>
        </p:nvCxnSpPr>
        <p:spPr bwMode="auto">
          <a:xfrm>
            <a:off x="1979613" y="3903663"/>
            <a:ext cx="10080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90" name="Gerade Verbindung 94"/>
          <p:cNvCxnSpPr>
            <a:cxnSpLocks noChangeShapeType="1"/>
            <a:stCxn id="87" idx="3"/>
            <a:endCxn id="49177" idx="1"/>
          </p:cNvCxnSpPr>
          <p:nvPr/>
        </p:nvCxnSpPr>
        <p:spPr bwMode="auto">
          <a:xfrm>
            <a:off x="1979613" y="3903663"/>
            <a:ext cx="1368425" cy="517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91" name="Textfeld 26"/>
          <p:cNvSpPr txBox="1">
            <a:spLocks noChangeArrowheads="1"/>
          </p:cNvSpPr>
          <p:nvPr/>
        </p:nvSpPr>
        <p:spPr bwMode="auto">
          <a:xfrm>
            <a:off x="0" y="1196975"/>
            <a:ext cx="26273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i="1"/>
              <a:t>Sergio talked to </a:t>
            </a:r>
          </a:p>
          <a:p>
            <a:pPr>
              <a:lnSpc>
                <a:spcPts val="2800"/>
              </a:lnSpc>
            </a:pPr>
            <a:r>
              <a:rPr lang="de-DE" sz="2000" i="1"/>
              <a:t>Ennio about</a:t>
            </a:r>
          </a:p>
          <a:p>
            <a:pPr>
              <a:lnSpc>
                <a:spcPts val="2800"/>
              </a:lnSpc>
            </a:pPr>
            <a:r>
              <a:rPr lang="de-DE" sz="2000" i="1"/>
              <a:t>Eli‘s role in the</a:t>
            </a:r>
          </a:p>
          <a:p>
            <a:pPr>
              <a:lnSpc>
                <a:spcPts val="2800"/>
              </a:lnSpc>
            </a:pPr>
            <a:r>
              <a:rPr lang="de-DE" sz="2000" i="1"/>
              <a:t>Ecstasy scene. </a:t>
            </a:r>
          </a:p>
          <a:p>
            <a:pPr>
              <a:lnSpc>
                <a:spcPts val="2800"/>
              </a:lnSpc>
            </a:pPr>
            <a:r>
              <a:rPr lang="de-DE" sz="2000" i="1"/>
              <a:t>This sequence on</a:t>
            </a:r>
          </a:p>
          <a:p>
            <a:pPr>
              <a:lnSpc>
                <a:spcPts val="2800"/>
              </a:lnSpc>
            </a:pPr>
            <a:r>
              <a:rPr lang="de-DE" sz="2000" i="1"/>
              <a:t>the graveyard</a:t>
            </a:r>
          </a:p>
          <a:p>
            <a:pPr>
              <a:lnSpc>
                <a:spcPts val="2800"/>
              </a:lnSpc>
            </a:pPr>
            <a:r>
              <a:rPr lang="de-DE" sz="2000" i="1"/>
              <a:t>was a highlight in</a:t>
            </a:r>
          </a:p>
          <a:p>
            <a:pPr>
              <a:lnSpc>
                <a:spcPts val="2800"/>
              </a:lnSpc>
            </a:pPr>
            <a:r>
              <a:rPr lang="de-DE" sz="2000" i="1"/>
              <a:t>Sergio‘s trilogy</a:t>
            </a:r>
          </a:p>
          <a:p>
            <a:pPr>
              <a:lnSpc>
                <a:spcPts val="2800"/>
              </a:lnSpc>
            </a:pPr>
            <a:r>
              <a:rPr lang="de-DE" sz="2000" i="1"/>
              <a:t>of western films.</a:t>
            </a:r>
          </a:p>
          <a:p>
            <a:pPr>
              <a:lnSpc>
                <a:spcPts val="2800"/>
              </a:lnSpc>
            </a:pPr>
            <a:endParaRPr lang="de-DE" sz="2000"/>
          </a:p>
          <a:p>
            <a:pPr>
              <a:lnSpc>
                <a:spcPts val="2800"/>
              </a:lnSpc>
            </a:pPr>
            <a:endParaRPr lang="de-DE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4437112"/>
            <a:ext cx="874800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644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 lvl="0">
              <a:lnSpc>
                <a:spcPts val="2400"/>
              </a:lnSpc>
            </a:pPr>
            <a:r>
              <a:rPr lang="de-DE" dirty="0" err="1">
                <a:solidFill>
                  <a:srgbClr val="000000"/>
                </a:solidFill>
              </a:rPr>
              <a:t>Validity</a:t>
            </a:r>
            <a:r>
              <a:rPr lang="de-DE" dirty="0">
                <a:solidFill>
                  <a:srgbClr val="000000"/>
                </a:solidFill>
              </a:rPr>
              <a:t> Times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Facts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104" y="640849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51520" y="2895743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860032" y="4797152"/>
            <a:ext cx="4129657" cy="1631216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8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NERD Problem</a:t>
            </a:r>
          </a:p>
          <a:p>
            <a:pPr marL="0"/>
            <a:r>
              <a:rPr lang="de-DE" sz="2800" dirty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latin typeface="+mj-lt"/>
              </a:rPr>
              <a:t>NED </a:t>
            </a:r>
            <a:r>
              <a:rPr lang="de-DE" dirty="0" err="1" smtClean="0">
                <a:latin typeface="+mj-lt"/>
              </a:rPr>
              <a:t>Principles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Coherence-based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Methods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Rare &amp; Emerging </a:t>
            </a:r>
            <a:r>
              <a:rPr lang="de-DE" dirty="0" err="1" smtClean="0">
                <a:latin typeface="+mj-lt"/>
              </a:rPr>
              <a:t>Entities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1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sz="4000" smtClean="0">
                <a:solidFill>
                  <a:srgbClr val="0033CC"/>
                </a:solidFill>
              </a:rPr>
              <a:t>Joint</a:t>
            </a:r>
            <a:r>
              <a:rPr lang="en-GB" smtClean="0"/>
              <a:t> Mapping</a:t>
            </a:r>
            <a:endParaRPr lang="en-GB" sz="2000" smtClean="0"/>
          </a:p>
        </p:txBody>
      </p:sp>
      <p:sp>
        <p:nvSpPr>
          <p:cNvPr id="75779" name="Textfeld 209"/>
          <p:cNvSpPr txBox="1">
            <a:spLocks noChangeArrowheads="1"/>
          </p:cNvSpPr>
          <p:nvPr/>
        </p:nvSpPr>
        <p:spPr bwMode="auto">
          <a:xfrm>
            <a:off x="404813" y="4221163"/>
            <a:ext cx="8077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de-DE"/>
              <a:t> Build </a:t>
            </a:r>
            <a:r>
              <a:rPr lang="de-DE">
                <a:solidFill>
                  <a:srgbClr val="0000FF"/>
                </a:solidFill>
              </a:rPr>
              <a:t>mention-entity graph </a:t>
            </a:r>
            <a:r>
              <a:rPr lang="de-DE"/>
              <a:t>or</a:t>
            </a:r>
            <a:r>
              <a:rPr lang="de-DE">
                <a:solidFill>
                  <a:srgbClr val="0000FF"/>
                </a:solidFill>
              </a:rPr>
              <a:t> joint-inference factor graph</a:t>
            </a:r>
          </a:p>
          <a:p>
            <a:r>
              <a:rPr lang="de-DE">
                <a:solidFill>
                  <a:srgbClr val="0000FF"/>
                </a:solidFill>
              </a:rPr>
              <a:t>  </a:t>
            </a:r>
            <a:r>
              <a:rPr lang="de-DE"/>
              <a:t>from knowledge and statistics in KB</a:t>
            </a:r>
            <a:endParaRPr lang="de-DE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de-DE"/>
              <a:t> Compute </a:t>
            </a:r>
            <a:r>
              <a:rPr lang="de-DE">
                <a:solidFill>
                  <a:srgbClr val="0000FF"/>
                </a:solidFill>
              </a:rPr>
              <a:t>high-likelihood mapping </a:t>
            </a:r>
            <a:r>
              <a:rPr lang="de-DE"/>
              <a:t>(ML or MAP) or</a:t>
            </a:r>
          </a:p>
          <a:p>
            <a:r>
              <a:rPr lang="de-DE"/>
              <a:t>  </a:t>
            </a:r>
            <a:r>
              <a:rPr lang="de-DE">
                <a:solidFill>
                  <a:srgbClr val="0000FF"/>
                </a:solidFill>
              </a:rPr>
              <a:t>dense subgraph </a:t>
            </a:r>
            <a:r>
              <a:rPr lang="de-DE"/>
              <a:t>such that:</a:t>
            </a:r>
          </a:p>
          <a:p>
            <a:r>
              <a:rPr lang="de-DE"/>
              <a:t>  each m is </a:t>
            </a:r>
            <a:r>
              <a:rPr lang="de-DE">
                <a:solidFill>
                  <a:srgbClr val="0000FF"/>
                </a:solidFill>
              </a:rPr>
              <a:t>connected to exactly one </a:t>
            </a:r>
            <a:r>
              <a:rPr lang="de-DE"/>
              <a:t>e (or </a:t>
            </a:r>
            <a:r>
              <a:rPr lang="de-DE">
                <a:solidFill>
                  <a:srgbClr val="0000FF"/>
                </a:solidFill>
              </a:rPr>
              <a:t>at most one </a:t>
            </a:r>
            <a:r>
              <a:rPr lang="de-DE"/>
              <a:t>e)</a:t>
            </a:r>
          </a:p>
        </p:txBody>
      </p:sp>
      <p:sp>
        <p:nvSpPr>
          <p:cNvPr id="75780" name="Textfeld 16"/>
          <p:cNvSpPr txBox="1">
            <a:spLocks noChangeArrowheads="1"/>
          </p:cNvSpPr>
          <p:nvPr/>
        </p:nvSpPr>
        <p:spPr bwMode="auto">
          <a:xfrm>
            <a:off x="4167188" y="20002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1" name="Textfeld 17"/>
          <p:cNvSpPr txBox="1">
            <a:spLocks noChangeArrowheads="1"/>
          </p:cNvSpPr>
          <p:nvPr/>
        </p:nvSpPr>
        <p:spPr bwMode="auto">
          <a:xfrm>
            <a:off x="4167188" y="26225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2" name="Textfeld 18"/>
          <p:cNvSpPr txBox="1">
            <a:spLocks noChangeArrowheads="1"/>
          </p:cNvSpPr>
          <p:nvPr/>
        </p:nvSpPr>
        <p:spPr bwMode="auto">
          <a:xfrm>
            <a:off x="4167188" y="324485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3" name="Textfeld 22"/>
          <p:cNvSpPr txBox="1">
            <a:spLocks noChangeArrowheads="1"/>
          </p:cNvSpPr>
          <p:nvPr/>
        </p:nvSpPr>
        <p:spPr bwMode="auto">
          <a:xfrm>
            <a:off x="4167188" y="14351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4" name="Textfeld 23"/>
          <p:cNvSpPr txBox="1">
            <a:spLocks noChangeArrowheads="1"/>
          </p:cNvSpPr>
          <p:nvPr/>
        </p:nvSpPr>
        <p:spPr bwMode="auto">
          <a:xfrm>
            <a:off x="4167188" y="8699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5" name="Textfeld 25"/>
          <p:cNvSpPr txBox="1">
            <a:spLocks noChangeArrowheads="1"/>
          </p:cNvSpPr>
          <p:nvPr/>
        </p:nvSpPr>
        <p:spPr bwMode="auto">
          <a:xfrm>
            <a:off x="4167188" y="38100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109696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188753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262255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341312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75783" idx="1"/>
          </p:cNvCxnSpPr>
          <p:nvPr/>
        </p:nvCxnSpPr>
        <p:spPr>
          <a:xfrm>
            <a:off x="2071688" y="132238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75780" idx="1"/>
          </p:cNvCxnSpPr>
          <p:nvPr/>
        </p:nvCxnSpPr>
        <p:spPr>
          <a:xfrm>
            <a:off x="2071688" y="1322388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75781" idx="1"/>
          </p:cNvCxnSpPr>
          <p:nvPr/>
        </p:nvCxnSpPr>
        <p:spPr>
          <a:xfrm>
            <a:off x="2071688" y="211296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75782" idx="1"/>
          </p:cNvCxnSpPr>
          <p:nvPr/>
        </p:nvCxnSpPr>
        <p:spPr>
          <a:xfrm>
            <a:off x="2071688" y="290512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75785" idx="1"/>
          </p:cNvCxnSpPr>
          <p:nvPr/>
        </p:nvCxnSpPr>
        <p:spPr>
          <a:xfrm>
            <a:off x="2071688" y="290512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75781" idx="1"/>
          </p:cNvCxnSpPr>
          <p:nvPr/>
        </p:nvCxnSpPr>
        <p:spPr>
          <a:xfrm flipV="1">
            <a:off x="2071688" y="277971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75782" idx="1"/>
          </p:cNvCxnSpPr>
          <p:nvPr/>
        </p:nvCxnSpPr>
        <p:spPr>
          <a:xfrm flipV="1">
            <a:off x="2071688" y="340201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Textfeld 56"/>
          <p:cNvSpPr txBox="1">
            <a:spLocks noChangeArrowheads="1"/>
          </p:cNvSpPr>
          <p:nvPr/>
        </p:nvSpPr>
        <p:spPr bwMode="auto">
          <a:xfrm>
            <a:off x="2071688" y="3017838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5798" name="Textfeld 57"/>
          <p:cNvSpPr txBox="1">
            <a:spLocks noChangeArrowheads="1"/>
          </p:cNvSpPr>
          <p:nvPr/>
        </p:nvSpPr>
        <p:spPr bwMode="auto">
          <a:xfrm>
            <a:off x="2071688" y="2622550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5799" name="Textfeld 58"/>
          <p:cNvSpPr txBox="1">
            <a:spLocks noChangeArrowheads="1"/>
          </p:cNvSpPr>
          <p:nvPr/>
        </p:nvSpPr>
        <p:spPr bwMode="auto">
          <a:xfrm>
            <a:off x="2133600" y="3582988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5800" name="Textfeld 59"/>
          <p:cNvSpPr txBox="1">
            <a:spLocks noChangeArrowheads="1"/>
          </p:cNvSpPr>
          <p:nvPr/>
        </p:nvSpPr>
        <p:spPr bwMode="auto">
          <a:xfrm>
            <a:off x="2071688" y="3302000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1" name="Textfeld 60"/>
          <p:cNvSpPr txBox="1">
            <a:spLocks noChangeArrowheads="1"/>
          </p:cNvSpPr>
          <p:nvPr/>
        </p:nvSpPr>
        <p:spPr bwMode="auto">
          <a:xfrm>
            <a:off x="2012950" y="2170113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2" name="Textfeld 61"/>
          <p:cNvSpPr txBox="1">
            <a:spLocks noChangeArrowheads="1"/>
          </p:cNvSpPr>
          <p:nvPr/>
        </p:nvSpPr>
        <p:spPr bwMode="auto">
          <a:xfrm>
            <a:off x="2012950" y="1001713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3" name="Textfeld 62"/>
          <p:cNvSpPr txBox="1">
            <a:spLocks noChangeArrowheads="1"/>
          </p:cNvSpPr>
          <p:nvPr/>
        </p:nvSpPr>
        <p:spPr bwMode="auto">
          <a:xfrm>
            <a:off x="2012950" y="1377950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20</a:t>
            </a:r>
          </a:p>
        </p:txBody>
      </p:sp>
      <p:sp>
        <p:nvSpPr>
          <p:cNvPr id="75804" name="Textfeld 90"/>
          <p:cNvSpPr txBox="1">
            <a:spLocks noChangeArrowheads="1"/>
          </p:cNvSpPr>
          <p:nvPr/>
        </p:nvSpPr>
        <p:spPr bwMode="auto">
          <a:xfrm>
            <a:off x="5784850" y="115252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5" name="Textfeld 92"/>
          <p:cNvSpPr txBox="1">
            <a:spLocks noChangeArrowheads="1"/>
          </p:cNvSpPr>
          <p:nvPr/>
        </p:nvSpPr>
        <p:spPr bwMode="auto">
          <a:xfrm>
            <a:off x="6143625" y="1887538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6" name="Textfeld 93"/>
          <p:cNvSpPr txBox="1">
            <a:spLocks noChangeArrowheads="1"/>
          </p:cNvSpPr>
          <p:nvPr/>
        </p:nvSpPr>
        <p:spPr bwMode="auto">
          <a:xfrm>
            <a:off x="6262688" y="2905125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5807" name="Textfeld 94"/>
          <p:cNvSpPr txBox="1">
            <a:spLocks noChangeArrowheads="1"/>
          </p:cNvSpPr>
          <p:nvPr/>
        </p:nvSpPr>
        <p:spPr bwMode="auto">
          <a:xfrm>
            <a:off x="6740525" y="3244850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8" name="Textfeld 95"/>
          <p:cNvSpPr txBox="1">
            <a:spLocks noChangeArrowheads="1"/>
          </p:cNvSpPr>
          <p:nvPr/>
        </p:nvSpPr>
        <p:spPr bwMode="auto">
          <a:xfrm>
            <a:off x="5784850" y="3471863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5809" name="Textfeld 96"/>
          <p:cNvSpPr txBox="1">
            <a:spLocks noChangeArrowheads="1"/>
          </p:cNvSpPr>
          <p:nvPr/>
        </p:nvSpPr>
        <p:spPr bwMode="auto">
          <a:xfrm>
            <a:off x="5605463" y="1717675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10</a:t>
            </a:r>
          </a:p>
        </p:txBody>
      </p:sp>
      <p:sp>
        <p:nvSpPr>
          <p:cNvPr id="75810" name="Textfeld 97"/>
          <p:cNvSpPr txBox="1">
            <a:spLocks noChangeArrowheads="1"/>
          </p:cNvSpPr>
          <p:nvPr/>
        </p:nvSpPr>
        <p:spPr bwMode="auto">
          <a:xfrm>
            <a:off x="7499350" y="1717675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sp>
        <p:nvSpPr>
          <p:cNvPr id="75811" name="Textfeld 98"/>
          <p:cNvSpPr txBox="1">
            <a:spLocks noChangeArrowheads="1"/>
          </p:cNvSpPr>
          <p:nvPr/>
        </p:nvSpPr>
        <p:spPr bwMode="auto">
          <a:xfrm>
            <a:off x="7535863" y="2852738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20</a:t>
            </a:r>
          </a:p>
        </p:txBody>
      </p:sp>
      <p:cxnSp>
        <p:nvCxnSpPr>
          <p:cNvPr id="75812" name="Form 151"/>
          <p:cNvCxnSpPr>
            <a:cxnSpLocks noChangeShapeType="1"/>
            <a:stCxn id="75784" idx="3"/>
            <a:endCxn id="75783" idx="3"/>
          </p:cNvCxnSpPr>
          <p:nvPr/>
        </p:nvCxnSpPr>
        <p:spPr bwMode="auto">
          <a:xfrm>
            <a:off x="5605463" y="102711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3" name="Gekrümmte Verbindung 160"/>
          <p:cNvCxnSpPr>
            <a:cxnSpLocks noChangeShapeType="1"/>
            <a:stCxn id="75783" idx="3"/>
            <a:endCxn id="75780" idx="3"/>
          </p:cNvCxnSpPr>
          <p:nvPr/>
        </p:nvCxnSpPr>
        <p:spPr bwMode="auto">
          <a:xfrm>
            <a:off x="5605463" y="1592263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4" name="Gekrümmte Verbindung 163"/>
          <p:cNvCxnSpPr>
            <a:cxnSpLocks noChangeShapeType="1"/>
            <a:stCxn id="75783" idx="3"/>
            <a:endCxn id="75781" idx="3"/>
          </p:cNvCxnSpPr>
          <p:nvPr/>
        </p:nvCxnSpPr>
        <p:spPr bwMode="auto">
          <a:xfrm>
            <a:off x="5605463" y="159226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5" name="Gekrümmte Verbindung 166"/>
          <p:cNvCxnSpPr>
            <a:cxnSpLocks noChangeShapeType="1"/>
            <a:stCxn id="75782" idx="3"/>
            <a:endCxn id="75785" idx="3"/>
          </p:cNvCxnSpPr>
          <p:nvPr/>
        </p:nvCxnSpPr>
        <p:spPr bwMode="auto">
          <a:xfrm>
            <a:off x="5664200" y="340201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6" name="Gekrümmte Verbindung 171"/>
          <p:cNvCxnSpPr>
            <a:cxnSpLocks noChangeShapeType="1"/>
            <a:stCxn id="75781" idx="3"/>
            <a:endCxn id="75782" idx="3"/>
          </p:cNvCxnSpPr>
          <p:nvPr/>
        </p:nvCxnSpPr>
        <p:spPr bwMode="auto">
          <a:xfrm>
            <a:off x="5664200" y="277971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7" name="Gekrümmte Verbindung 174"/>
          <p:cNvCxnSpPr>
            <a:cxnSpLocks noChangeShapeType="1"/>
            <a:stCxn id="75781" idx="3"/>
            <a:endCxn id="75785" idx="3"/>
          </p:cNvCxnSpPr>
          <p:nvPr/>
        </p:nvCxnSpPr>
        <p:spPr bwMode="auto">
          <a:xfrm>
            <a:off x="5664200" y="277971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8" name="Gekrümmte Verbindung 186"/>
          <p:cNvCxnSpPr>
            <a:cxnSpLocks noChangeShapeType="1"/>
            <a:stCxn id="75784" idx="3"/>
            <a:endCxn id="75781" idx="3"/>
          </p:cNvCxnSpPr>
          <p:nvPr/>
        </p:nvCxnSpPr>
        <p:spPr bwMode="auto">
          <a:xfrm>
            <a:off x="5605463" y="102711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9" name="Gekrümmte Verbindung 195"/>
          <p:cNvCxnSpPr>
            <a:cxnSpLocks noChangeShapeType="1"/>
            <a:stCxn id="75780" idx="3"/>
            <a:endCxn id="75785" idx="3"/>
          </p:cNvCxnSpPr>
          <p:nvPr/>
        </p:nvCxnSpPr>
        <p:spPr bwMode="auto">
          <a:xfrm>
            <a:off x="5605463" y="2157413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Gerade Verbindung 197"/>
          <p:cNvCxnSpPr>
            <a:endCxn id="75784" idx="1"/>
          </p:cNvCxnSpPr>
          <p:nvPr/>
        </p:nvCxnSpPr>
        <p:spPr>
          <a:xfrm flipV="1">
            <a:off x="2071688" y="102711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1" name="Textfeld 203"/>
          <p:cNvSpPr txBox="1">
            <a:spLocks noChangeArrowheads="1"/>
          </p:cNvSpPr>
          <p:nvPr/>
        </p:nvSpPr>
        <p:spPr bwMode="auto">
          <a:xfrm>
            <a:off x="2012950" y="1717675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75784" idx="1"/>
          </p:cNvCxnSpPr>
          <p:nvPr/>
        </p:nvCxnSpPr>
        <p:spPr>
          <a:xfrm flipV="1">
            <a:off x="2071688" y="102711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3" name="Textfeld 208"/>
          <p:cNvSpPr txBox="1">
            <a:spLocks noChangeArrowheads="1"/>
          </p:cNvSpPr>
          <p:nvPr/>
        </p:nvSpPr>
        <p:spPr bwMode="auto">
          <a:xfrm>
            <a:off x="2492375" y="1208088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5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>
                <a:solidFill>
                  <a:schemeClr val="tx1"/>
                </a:solidFill>
              </a:rPr>
              <a:t>Joint </a:t>
            </a:r>
            <a:r>
              <a:rPr lang="en-GB" dirty="0" smtClean="0"/>
              <a:t>Mapping: Prob. Factor Graph</a:t>
            </a:r>
            <a:endParaRPr lang="en-GB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36625" y="869950"/>
            <a:ext cx="6991350" cy="3254375"/>
            <a:chOff x="936625" y="869950"/>
            <a:chExt cx="6991350" cy="3254375"/>
          </a:xfrm>
        </p:grpSpPr>
        <p:sp>
          <p:nvSpPr>
            <p:cNvPr id="28676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7" name="Textfeld 17"/>
            <p:cNvSpPr txBox="1">
              <a:spLocks noChangeArrowheads="1"/>
            </p:cNvSpPr>
            <p:nvPr/>
          </p:nvSpPr>
          <p:spPr bwMode="auto">
            <a:xfrm>
              <a:off x="4167188" y="262255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8" name="Textfeld 18"/>
            <p:cNvSpPr txBox="1">
              <a:spLocks noChangeArrowheads="1"/>
            </p:cNvSpPr>
            <p:nvPr/>
          </p:nvSpPr>
          <p:spPr bwMode="auto">
            <a:xfrm>
              <a:off x="4167188" y="3244850"/>
              <a:ext cx="1497012" cy="312738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9" name="Textfeld 22"/>
            <p:cNvSpPr txBox="1">
              <a:spLocks noChangeArrowheads="1"/>
            </p:cNvSpPr>
            <p:nvPr/>
          </p:nvSpPr>
          <p:spPr bwMode="auto">
            <a:xfrm>
              <a:off x="4167188" y="143510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0" name="Textfeld 23"/>
            <p:cNvSpPr txBox="1">
              <a:spLocks noChangeArrowheads="1"/>
            </p:cNvSpPr>
            <p:nvPr/>
          </p:nvSpPr>
          <p:spPr bwMode="auto">
            <a:xfrm>
              <a:off x="4167188" y="8699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1" name="Textfeld 25"/>
            <p:cNvSpPr txBox="1">
              <a:spLocks noChangeArrowheads="1"/>
            </p:cNvSpPr>
            <p:nvPr/>
          </p:nvSpPr>
          <p:spPr bwMode="auto">
            <a:xfrm>
              <a:off x="4167188" y="381000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13" name="Abgerundetes Rechteck 32"/>
            <p:cNvSpPr/>
            <p:nvPr/>
          </p:nvSpPr>
          <p:spPr>
            <a:xfrm>
              <a:off x="936625" y="1096963"/>
              <a:ext cx="1135063" cy="450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4" name="Abgerundetes Rechteck 34"/>
            <p:cNvSpPr/>
            <p:nvPr/>
          </p:nvSpPr>
          <p:spPr>
            <a:xfrm>
              <a:off x="936625" y="1887538"/>
              <a:ext cx="1135063" cy="4524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5" name="Abgerundetes Rechteck 36"/>
            <p:cNvSpPr/>
            <p:nvPr/>
          </p:nvSpPr>
          <p:spPr>
            <a:xfrm>
              <a:off x="936625" y="2622550"/>
              <a:ext cx="1135063" cy="4524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6" name="Abgerundetes Rechteck 40"/>
            <p:cNvSpPr/>
            <p:nvPr/>
          </p:nvSpPr>
          <p:spPr>
            <a:xfrm>
              <a:off x="936625" y="3413125"/>
              <a:ext cx="1135063" cy="4524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cxnSp>
          <p:nvCxnSpPr>
            <p:cNvPr id="17" name="Gerade Verbindung 43"/>
            <p:cNvCxnSpPr>
              <a:stCxn id="13" idx="3"/>
              <a:endCxn id="28679" idx="1"/>
            </p:cNvCxnSpPr>
            <p:nvPr/>
          </p:nvCxnSpPr>
          <p:spPr>
            <a:xfrm>
              <a:off x="2071688" y="1322388"/>
              <a:ext cx="2095500" cy="2698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/>
            <p:cNvCxnSpPr>
              <a:stCxn id="13" idx="3"/>
              <a:endCxn id="28676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7"/>
            <p:cNvCxnSpPr>
              <a:stCxn id="14" idx="3"/>
              <a:endCxn id="28677" idx="1"/>
            </p:cNvCxnSpPr>
            <p:nvPr/>
          </p:nvCxnSpPr>
          <p:spPr>
            <a:xfrm>
              <a:off x="2071688" y="2112963"/>
              <a:ext cx="2095500" cy="666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9"/>
            <p:cNvCxnSpPr>
              <a:endCxn id="28678" idx="1"/>
            </p:cNvCxnSpPr>
            <p:nvPr/>
          </p:nvCxnSpPr>
          <p:spPr>
            <a:xfrm>
              <a:off x="2071688" y="2905125"/>
              <a:ext cx="2095500" cy="4968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1"/>
            <p:cNvCxnSpPr>
              <a:endCxn id="28681" idx="1"/>
            </p:cNvCxnSpPr>
            <p:nvPr/>
          </p:nvCxnSpPr>
          <p:spPr>
            <a:xfrm>
              <a:off x="2071688" y="2905125"/>
              <a:ext cx="2095500" cy="10620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3"/>
            <p:cNvCxnSpPr>
              <a:stCxn id="16" idx="3"/>
              <a:endCxn id="28677" idx="1"/>
            </p:cNvCxnSpPr>
            <p:nvPr/>
          </p:nvCxnSpPr>
          <p:spPr>
            <a:xfrm flipV="1">
              <a:off x="2071688" y="2779713"/>
              <a:ext cx="2095500" cy="8604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/>
            <p:cNvCxnSpPr>
              <a:stCxn id="16" idx="3"/>
              <a:endCxn id="28678" idx="1"/>
            </p:cNvCxnSpPr>
            <p:nvPr/>
          </p:nvCxnSpPr>
          <p:spPr>
            <a:xfrm flipV="1">
              <a:off x="2071688" y="3402013"/>
              <a:ext cx="2095500" cy="2381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3" name="Textfeld 56"/>
            <p:cNvSpPr txBox="1">
              <a:spLocks noChangeArrowheads="1"/>
            </p:cNvSpPr>
            <p:nvPr/>
          </p:nvSpPr>
          <p:spPr bwMode="auto">
            <a:xfrm>
              <a:off x="2071688" y="30178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90</a:t>
              </a:r>
            </a:p>
          </p:txBody>
        </p:sp>
        <p:sp>
          <p:nvSpPr>
            <p:cNvPr id="28694" name="Textfeld 57"/>
            <p:cNvSpPr txBox="1">
              <a:spLocks noChangeArrowheads="1"/>
            </p:cNvSpPr>
            <p:nvPr/>
          </p:nvSpPr>
          <p:spPr bwMode="auto">
            <a:xfrm>
              <a:off x="2071688" y="2622550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sp>
          <p:nvSpPr>
            <p:cNvPr id="28695" name="Textfeld 58"/>
            <p:cNvSpPr txBox="1">
              <a:spLocks noChangeArrowheads="1"/>
            </p:cNvSpPr>
            <p:nvPr/>
          </p:nvSpPr>
          <p:spPr bwMode="auto">
            <a:xfrm>
              <a:off x="2133600" y="3582988"/>
              <a:ext cx="2714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5</a:t>
              </a:r>
            </a:p>
          </p:txBody>
        </p:sp>
        <p:sp>
          <p:nvSpPr>
            <p:cNvPr id="28696" name="Textfeld 59"/>
            <p:cNvSpPr txBox="1">
              <a:spLocks noChangeArrowheads="1"/>
            </p:cNvSpPr>
            <p:nvPr/>
          </p:nvSpPr>
          <p:spPr bwMode="auto">
            <a:xfrm>
              <a:off x="2071688" y="3302000"/>
              <a:ext cx="509587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7" name="Textfeld 60"/>
            <p:cNvSpPr txBox="1">
              <a:spLocks noChangeArrowheads="1"/>
            </p:cNvSpPr>
            <p:nvPr/>
          </p:nvSpPr>
          <p:spPr bwMode="auto">
            <a:xfrm>
              <a:off x="2012950" y="2170113"/>
              <a:ext cx="509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8" name="Textfeld 61"/>
            <p:cNvSpPr txBox="1">
              <a:spLocks noChangeArrowheads="1"/>
            </p:cNvSpPr>
            <p:nvPr/>
          </p:nvSpPr>
          <p:spPr bwMode="auto">
            <a:xfrm>
              <a:off x="2012950" y="1001713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699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20</a:t>
              </a:r>
            </a:p>
          </p:txBody>
        </p:sp>
        <p:sp>
          <p:nvSpPr>
            <p:cNvPr id="28700" name="Textfeld 90"/>
            <p:cNvSpPr txBox="1">
              <a:spLocks noChangeArrowheads="1"/>
            </p:cNvSpPr>
            <p:nvPr/>
          </p:nvSpPr>
          <p:spPr bwMode="auto">
            <a:xfrm>
              <a:off x="5784850" y="1152525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701" name="Textfeld 92"/>
            <p:cNvSpPr txBox="1">
              <a:spLocks noChangeArrowheads="1"/>
            </p:cNvSpPr>
            <p:nvPr/>
          </p:nvSpPr>
          <p:spPr bwMode="auto">
            <a:xfrm>
              <a:off x="6143625" y="188753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2" name="Textfeld 93"/>
            <p:cNvSpPr txBox="1">
              <a:spLocks noChangeArrowheads="1"/>
            </p:cNvSpPr>
            <p:nvPr/>
          </p:nvSpPr>
          <p:spPr bwMode="auto">
            <a:xfrm>
              <a:off x="6262688" y="290512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80</a:t>
              </a:r>
            </a:p>
          </p:txBody>
        </p:sp>
        <p:sp>
          <p:nvSpPr>
            <p:cNvPr id="28703" name="Textfeld 94"/>
            <p:cNvSpPr txBox="1">
              <a:spLocks noChangeArrowheads="1"/>
            </p:cNvSpPr>
            <p:nvPr/>
          </p:nvSpPr>
          <p:spPr bwMode="auto">
            <a:xfrm>
              <a:off x="6740525" y="3244850"/>
              <a:ext cx="4508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4" name="Textfeld 95"/>
            <p:cNvSpPr txBox="1">
              <a:spLocks noChangeArrowheads="1"/>
            </p:cNvSpPr>
            <p:nvPr/>
          </p:nvSpPr>
          <p:spPr bwMode="auto">
            <a:xfrm>
              <a:off x="5784850" y="3471863"/>
              <a:ext cx="7175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  <p:sp>
          <p:nvSpPr>
            <p:cNvPr id="28705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10</a:t>
              </a:r>
            </a:p>
          </p:txBody>
        </p:sp>
        <p:sp>
          <p:nvSpPr>
            <p:cNvPr id="28706" name="Textfeld 97"/>
            <p:cNvSpPr txBox="1">
              <a:spLocks noChangeArrowheads="1"/>
            </p:cNvSpPr>
            <p:nvPr/>
          </p:nvSpPr>
          <p:spPr bwMode="auto">
            <a:xfrm>
              <a:off x="7499350" y="1717675"/>
              <a:ext cx="39211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</a:t>
              </a:r>
            </a:p>
          </p:txBody>
        </p:sp>
        <p:sp>
          <p:nvSpPr>
            <p:cNvPr id="28707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20</a:t>
              </a:r>
            </a:p>
          </p:txBody>
        </p:sp>
        <p:cxnSp>
          <p:nvCxnSpPr>
            <p:cNvPr id="28708" name="Form 151"/>
            <p:cNvCxnSpPr>
              <a:cxnSpLocks noChangeShapeType="1"/>
              <a:stCxn id="28680" idx="3"/>
              <a:endCxn id="28679" idx="3"/>
            </p:cNvCxnSpPr>
            <p:nvPr/>
          </p:nvCxnSpPr>
          <p:spPr bwMode="auto">
            <a:xfrm>
              <a:off x="5605463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Gekrümmte Verbindung 160"/>
            <p:cNvCxnSpPr>
              <a:cxnSpLocks noChangeShapeType="1"/>
              <a:stCxn id="28679" idx="3"/>
              <a:endCxn id="28676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Gekrümmte Verbindung 163"/>
            <p:cNvCxnSpPr>
              <a:cxnSpLocks noChangeShapeType="1"/>
              <a:stCxn id="28679" idx="3"/>
              <a:endCxn id="28677" idx="3"/>
            </p:cNvCxnSpPr>
            <p:nvPr/>
          </p:nvCxnSpPr>
          <p:spPr bwMode="auto">
            <a:xfrm>
              <a:off x="5605463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Gekrümmte Verbindung 166"/>
            <p:cNvCxnSpPr>
              <a:cxnSpLocks noChangeShapeType="1"/>
              <a:stCxn id="28678" idx="3"/>
              <a:endCxn id="28681" idx="3"/>
            </p:cNvCxnSpPr>
            <p:nvPr/>
          </p:nvCxnSpPr>
          <p:spPr bwMode="auto">
            <a:xfrm>
              <a:off x="5664200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Gekrümmte Verbindung 171"/>
            <p:cNvCxnSpPr>
              <a:cxnSpLocks noChangeShapeType="1"/>
              <a:stCxn id="28677" idx="3"/>
              <a:endCxn id="28678" idx="3"/>
            </p:cNvCxnSpPr>
            <p:nvPr/>
          </p:nvCxnSpPr>
          <p:spPr bwMode="auto">
            <a:xfrm>
              <a:off x="5664200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Gekrümmte Verbindung 174"/>
            <p:cNvCxnSpPr>
              <a:cxnSpLocks noChangeShapeType="1"/>
              <a:stCxn id="28677" idx="3"/>
              <a:endCxn id="28681" idx="3"/>
            </p:cNvCxnSpPr>
            <p:nvPr/>
          </p:nvCxnSpPr>
          <p:spPr bwMode="auto">
            <a:xfrm>
              <a:off x="5664200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4" name="Gekrümmte Verbindung 186"/>
            <p:cNvCxnSpPr>
              <a:cxnSpLocks noChangeShapeType="1"/>
              <a:stCxn id="28680" idx="3"/>
              <a:endCxn id="28677" idx="3"/>
            </p:cNvCxnSpPr>
            <p:nvPr/>
          </p:nvCxnSpPr>
          <p:spPr bwMode="auto">
            <a:xfrm>
              <a:off x="5605463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Gekrümmte Verbindung 195"/>
            <p:cNvCxnSpPr>
              <a:cxnSpLocks noChangeShapeType="1"/>
              <a:stCxn id="28676" idx="3"/>
              <a:endCxn id="28681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Gerade Verbindung 197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10858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7" name="Textfeld 203"/>
            <p:cNvSpPr txBox="1">
              <a:spLocks noChangeArrowheads="1"/>
            </p:cNvSpPr>
            <p:nvPr/>
          </p:nvSpPr>
          <p:spPr bwMode="auto">
            <a:xfrm>
              <a:off x="2012950" y="1717675"/>
              <a:ext cx="3905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cxnSp>
          <p:nvCxnSpPr>
            <p:cNvPr id="49" name="Gerade Verbindung 204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295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9" name="Textfeld 208"/>
            <p:cNvSpPr txBox="1">
              <a:spLocks noChangeArrowheads="1"/>
            </p:cNvSpPr>
            <p:nvPr/>
          </p:nvSpPr>
          <p:spPr bwMode="auto">
            <a:xfrm>
              <a:off x="2492375" y="120808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</p:grpSp>
      <p:sp>
        <p:nvSpPr>
          <p:cNvPr id="51" name="Textfeld 2"/>
          <p:cNvSpPr txBox="1">
            <a:spLocks noChangeArrowheads="1"/>
          </p:cNvSpPr>
          <p:nvPr/>
        </p:nvSpPr>
        <p:spPr bwMode="auto">
          <a:xfrm>
            <a:off x="182563" y="4509120"/>
            <a:ext cx="796884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Collective Learning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/>
              <a:t>Factor</a:t>
            </a:r>
            <a:r>
              <a:rPr lang="de-DE" sz="2400" dirty="0"/>
              <a:t> Graphs</a:t>
            </a:r>
          </a:p>
          <a:p>
            <a:pPr eaLnBrk="1" hangingPunct="1"/>
            <a:r>
              <a:rPr lang="de-DE" sz="1800" dirty="0"/>
              <a:t>[</a:t>
            </a:r>
            <a:r>
              <a:rPr lang="de-DE" sz="1800" dirty="0" err="1" smtClean="0"/>
              <a:t>Chakrabarti</a:t>
            </a:r>
            <a:r>
              <a:rPr lang="de-DE" sz="1800" dirty="0" smtClean="0"/>
              <a:t> </a:t>
            </a:r>
            <a:r>
              <a:rPr lang="de-DE" sz="1800" dirty="0"/>
              <a:t>et al.: </a:t>
            </a:r>
            <a:r>
              <a:rPr lang="de-DE" sz="1800" dirty="0" smtClean="0"/>
              <a:t>KDD’09]:</a:t>
            </a:r>
            <a:endParaRPr lang="de-DE" sz="18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P[</a:t>
            </a:r>
            <a:r>
              <a:rPr lang="de-DE" dirty="0" err="1">
                <a:solidFill>
                  <a:srgbClr val="0000FF"/>
                </a:solidFill>
              </a:rPr>
              <a:t>m|e</a:t>
            </a:r>
            <a:r>
              <a:rPr lang="de-DE" dirty="0">
                <a:solidFill>
                  <a:srgbClr val="0000FF"/>
                </a:solidFill>
              </a:rPr>
              <a:t>]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similarity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P[e1|e2]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coherence</a:t>
            </a:r>
            <a:endParaRPr lang="de-DE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likelihood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P[m1 … </a:t>
            </a:r>
            <a:r>
              <a:rPr lang="de-DE" dirty="0" err="1">
                <a:solidFill>
                  <a:srgbClr val="0000FF"/>
                </a:solidFill>
              </a:rPr>
              <a:t>mk</a:t>
            </a:r>
            <a:r>
              <a:rPr lang="de-DE" dirty="0">
                <a:solidFill>
                  <a:srgbClr val="0000FF"/>
                </a:solidFill>
              </a:rPr>
              <a:t> | e1 … </a:t>
            </a:r>
            <a:r>
              <a:rPr lang="de-DE" dirty="0" err="1">
                <a:solidFill>
                  <a:srgbClr val="0000FF"/>
                </a:solidFill>
              </a:rPr>
              <a:t>ek</a:t>
            </a:r>
            <a:r>
              <a:rPr lang="de-DE" dirty="0">
                <a:solidFill>
                  <a:srgbClr val="0000FF"/>
                </a:solidFill>
              </a:rPr>
              <a:t>]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factorize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all </a:t>
            </a:r>
            <a:r>
              <a:rPr lang="de-DE" dirty="0">
                <a:solidFill>
                  <a:srgbClr val="0000FF"/>
                </a:solidFill>
              </a:rPr>
              <a:t>m-e </a:t>
            </a:r>
            <a:r>
              <a:rPr lang="de-DE" dirty="0" err="1">
                <a:solidFill>
                  <a:srgbClr val="0000FF"/>
                </a:solidFill>
              </a:rPr>
              <a:t>pairs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e1-e2 </a:t>
            </a:r>
            <a:r>
              <a:rPr lang="de-DE" dirty="0" err="1">
                <a:solidFill>
                  <a:srgbClr val="0000FF"/>
                </a:solidFill>
              </a:rPr>
              <a:t>pairs</a:t>
            </a:r>
            <a:endParaRPr lang="de-DE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smtClean="0"/>
              <a:t>MCMC, </a:t>
            </a:r>
            <a:r>
              <a:rPr lang="de-DE" dirty="0" err="1" smtClean="0"/>
              <a:t>hill-climbing</a:t>
            </a:r>
            <a:r>
              <a:rPr lang="de-DE" dirty="0"/>
              <a:t>, </a:t>
            </a:r>
            <a:r>
              <a:rPr lang="de-DE" dirty="0" smtClean="0"/>
              <a:t>LP etc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687" y="1027113"/>
            <a:ext cx="3594100" cy="2940050"/>
            <a:chOff x="2071687" y="1027113"/>
            <a:chExt cx="3594100" cy="2940050"/>
          </a:xfrm>
        </p:grpSpPr>
        <p:cxnSp>
          <p:nvCxnSpPr>
            <p:cNvPr id="50" name="Gerade Verbindung 43"/>
            <p:cNvCxnSpPr/>
            <p:nvPr/>
          </p:nvCxnSpPr>
          <p:spPr>
            <a:xfrm>
              <a:off x="2071687" y="1322388"/>
              <a:ext cx="2095500" cy="2698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45"/>
            <p:cNvCxnSpPr/>
            <p:nvPr/>
          </p:nvCxnSpPr>
          <p:spPr>
            <a:xfrm>
              <a:off x="2071687" y="1322388"/>
              <a:ext cx="2095500" cy="8350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7"/>
            <p:cNvCxnSpPr/>
            <p:nvPr/>
          </p:nvCxnSpPr>
          <p:spPr>
            <a:xfrm>
              <a:off x="2071687" y="2112963"/>
              <a:ext cx="2095500" cy="6667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49"/>
            <p:cNvCxnSpPr/>
            <p:nvPr/>
          </p:nvCxnSpPr>
          <p:spPr>
            <a:xfrm>
              <a:off x="2071687" y="2905125"/>
              <a:ext cx="2095500" cy="4968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1"/>
            <p:cNvCxnSpPr/>
            <p:nvPr/>
          </p:nvCxnSpPr>
          <p:spPr>
            <a:xfrm>
              <a:off x="2071687" y="2905125"/>
              <a:ext cx="2095500" cy="106203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3"/>
            <p:cNvCxnSpPr/>
            <p:nvPr/>
          </p:nvCxnSpPr>
          <p:spPr>
            <a:xfrm flipV="1">
              <a:off x="2071687" y="2779713"/>
              <a:ext cx="2095500" cy="8604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5"/>
            <p:cNvCxnSpPr/>
            <p:nvPr/>
          </p:nvCxnSpPr>
          <p:spPr>
            <a:xfrm flipV="1">
              <a:off x="2071687" y="3402013"/>
              <a:ext cx="2095500" cy="2381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 151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Gekrümmte Verbindung 160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Gekrümmte Verbindung 163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Gekrümmte Verbindung 166"/>
            <p:cNvCxnSpPr>
              <a:cxnSpLocks noChangeShapeType="1"/>
            </p:cNvCxnSpPr>
            <p:nvPr/>
          </p:nvCxnSpPr>
          <p:spPr bwMode="auto">
            <a:xfrm>
              <a:off x="5664199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Gekrümmte Verbindung 171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Gekrümmte Verbindung 174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Gekrümmte Verbindung 186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Gekrümmte Verbindung 195"/>
            <p:cNvCxnSpPr>
              <a:cxnSpLocks noChangeShapeType="1"/>
            </p:cNvCxnSpPr>
            <p:nvPr/>
          </p:nvCxnSpPr>
          <p:spPr bwMode="auto">
            <a:xfrm>
              <a:off x="5605462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Gerade Verbindung 197"/>
            <p:cNvCxnSpPr/>
            <p:nvPr/>
          </p:nvCxnSpPr>
          <p:spPr>
            <a:xfrm flipV="1">
              <a:off x="2071687" y="1027113"/>
              <a:ext cx="2095500" cy="10858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4"/>
            <p:cNvCxnSpPr/>
            <p:nvPr/>
          </p:nvCxnSpPr>
          <p:spPr>
            <a:xfrm flipV="1">
              <a:off x="2071687" y="1027113"/>
              <a:ext cx="2095500" cy="2952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119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132855"/>
            <a:ext cx="9144001" cy="1512169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21506" y="3645024"/>
            <a:ext cx="9148763" cy="14017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884372"/>
            <a:ext cx="9144001" cy="124848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Spectrum of Machine Knowledge (2)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0" y="908050"/>
            <a:ext cx="86956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multi-lingual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/>
              <a:t>: </a:t>
            </a:r>
            <a:r>
              <a:rPr lang="de-DE" sz="2000" dirty="0"/>
              <a:t>		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meansInChinese</a:t>
            </a:r>
            <a:r>
              <a:rPr lang="de-DE" sz="1800" dirty="0"/>
              <a:t> („</a:t>
            </a:r>
            <a:r>
              <a:rPr lang="ja-JP" altLang="de-DE" sz="1800" dirty="0">
                <a:ea typeface="MS PGothic" pitchFamily="34" charset="-128"/>
              </a:rPr>
              <a:t>乔戈里峰</a:t>
            </a:r>
            <a:r>
              <a:rPr lang="de-DE" altLang="ja-JP" sz="1800" dirty="0">
                <a:ea typeface="MS PGothic" pitchFamily="34" charset="-128"/>
              </a:rPr>
              <a:t>“, K2), </a:t>
            </a:r>
            <a:r>
              <a:rPr lang="de-DE" altLang="ja-JP" sz="1800" dirty="0" err="1">
                <a:ea typeface="MS PGothic" pitchFamily="34" charset="-128"/>
              </a:rPr>
              <a:t>meansInUrdu</a:t>
            </a:r>
            <a:r>
              <a:rPr lang="de-DE" altLang="ja-JP" sz="1800" dirty="0">
                <a:ea typeface="MS PGothic" pitchFamily="34" charset="-128"/>
              </a:rPr>
              <a:t> („</a:t>
            </a:r>
            <a:r>
              <a:rPr lang="ur-PK" sz="1800" dirty="0"/>
              <a:t>کے ٹو</a:t>
            </a:r>
            <a:r>
              <a:rPr lang="de-DE" sz="1800" dirty="0"/>
              <a:t>“, K2</a:t>
            </a:r>
            <a:r>
              <a:rPr lang="de-DE" altLang="ja-JP" sz="1800" dirty="0">
                <a:ea typeface="MS PGothic" pitchFamily="34" charset="-128"/>
              </a:rPr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meansInFr</a:t>
            </a:r>
            <a:r>
              <a:rPr lang="de-DE" sz="1800" dirty="0"/>
              <a:t> („</a:t>
            </a:r>
            <a:r>
              <a:rPr lang="de-DE" sz="1800" dirty="0" err="1">
                <a:cs typeface="Arial" pitchFamily="34" charset="0"/>
              </a:rPr>
              <a:t>école</a:t>
            </a:r>
            <a:r>
              <a:rPr lang="de-DE" sz="1800" dirty="0">
                <a:cs typeface="Arial" pitchFamily="34" charset="0"/>
              </a:rPr>
              <a:t>“, </a:t>
            </a:r>
            <a:r>
              <a:rPr lang="de-DE" sz="1800" dirty="0" err="1">
                <a:cs typeface="Arial" pitchFamily="34" charset="0"/>
              </a:rPr>
              <a:t>school</a:t>
            </a:r>
            <a:r>
              <a:rPr lang="de-DE" sz="1800" dirty="0">
                <a:cs typeface="Arial" pitchFamily="34" charset="0"/>
              </a:rPr>
              <a:t> (</a:t>
            </a:r>
            <a:r>
              <a:rPr lang="de-DE" sz="1800" dirty="0" err="1">
                <a:cs typeface="Arial" pitchFamily="34" charset="0"/>
              </a:rPr>
              <a:t>institution</a:t>
            </a:r>
            <a:r>
              <a:rPr lang="de-DE" sz="1800" dirty="0">
                <a:cs typeface="Arial" pitchFamily="34" charset="0"/>
              </a:rPr>
              <a:t>)), </a:t>
            </a:r>
            <a:r>
              <a:rPr lang="de-DE" sz="1800" dirty="0" err="1">
                <a:cs typeface="Arial" pitchFamily="34" charset="0"/>
              </a:rPr>
              <a:t>meansInFr</a:t>
            </a:r>
            <a:r>
              <a:rPr lang="de-DE" sz="1800" dirty="0">
                <a:cs typeface="Arial" pitchFamily="34" charset="0"/>
              </a:rPr>
              <a:t> („</a:t>
            </a:r>
            <a:r>
              <a:rPr lang="de-DE" sz="1800" dirty="0" err="1">
                <a:cs typeface="Arial" pitchFamily="34" charset="0"/>
              </a:rPr>
              <a:t>banc</a:t>
            </a:r>
            <a:r>
              <a:rPr lang="de-DE" sz="1800" dirty="0">
                <a:cs typeface="Arial" pitchFamily="34" charset="0"/>
              </a:rPr>
              <a:t>“, </a:t>
            </a:r>
            <a:r>
              <a:rPr lang="de-DE" sz="1800" dirty="0" err="1">
                <a:cs typeface="Arial" pitchFamily="34" charset="0"/>
              </a:rPr>
              <a:t>school</a:t>
            </a:r>
            <a:r>
              <a:rPr lang="de-DE" sz="1800" dirty="0">
                <a:cs typeface="Arial" pitchFamily="34" charset="0"/>
              </a:rPr>
              <a:t> (</a:t>
            </a:r>
            <a:r>
              <a:rPr lang="de-DE" sz="1800" dirty="0" err="1">
                <a:cs typeface="Arial" pitchFamily="34" charset="0"/>
              </a:rPr>
              <a:t>of</a:t>
            </a:r>
            <a:r>
              <a:rPr lang="de-DE" sz="1800" dirty="0">
                <a:cs typeface="Arial" pitchFamily="34" charset="0"/>
              </a:rPr>
              <a:t> </a:t>
            </a:r>
            <a:r>
              <a:rPr lang="de-DE" sz="1800" dirty="0" err="1">
                <a:cs typeface="Arial" pitchFamily="34" charset="0"/>
              </a:rPr>
              <a:t>fish</a:t>
            </a:r>
            <a:r>
              <a:rPr lang="de-DE" sz="1800" dirty="0">
                <a:cs typeface="Arial" pitchFamily="34" charset="0"/>
              </a:rPr>
              <a:t>))</a:t>
            </a:r>
          </a:p>
          <a:p>
            <a:pPr eaLnBrk="1" hangingPunct="1">
              <a:lnSpc>
                <a:spcPts val="2400"/>
              </a:lnSpc>
              <a:spcBef>
                <a:spcPts val="2400"/>
              </a:spcBef>
            </a:pPr>
            <a:r>
              <a:rPr lang="de-DE" sz="2000" dirty="0" smtClean="0">
                <a:solidFill>
                  <a:srgbClr val="3333CC"/>
                </a:solidFill>
              </a:rPr>
              <a:t>temporal </a:t>
            </a:r>
            <a:r>
              <a:rPr lang="de-DE" sz="2000" dirty="0" err="1" smtClean="0">
                <a:solidFill>
                  <a:srgbClr val="3333CC"/>
                </a:solidFill>
              </a:rPr>
              <a:t>knowledge</a:t>
            </a:r>
            <a:r>
              <a:rPr lang="de-DE" sz="2000" dirty="0" smtClean="0">
                <a:solidFill>
                  <a:srgbClr val="3333CC"/>
                </a:solidFill>
              </a:rPr>
              <a:t> (</a:t>
            </a:r>
            <a:r>
              <a:rPr lang="de-DE" sz="2000" dirty="0" err="1" smtClean="0">
                <a:solidFill>
                  <a:srgbClr val="3333CC"/>
                </a:solidFill>
              </a:rPr>
              <a:t>fluents</a:t>
            </a:r>
            <a:r>
              <a:rPr lang="de-DE" sz="2000" dirty="0">
                <a:solidFill>
                  <a:srgbClr val="3333CC"/>
                </a:solidFill>
              </a:rPr>
              <a:t>):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0033CC"/>
                </a:solidFill>
              </a:rPr>
              <a:t>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hasWon</a:t>
            </a:r>
            <a:r>
              <a:rPr lang="de-DE" sz="1800" dirty="0"/>
              <a:t> (</a:t>
            </a:r>
            <a:r>
              <a:rPr lang="de-DE" sz="1800" dirty="0" err="1"/>
              <a:t>SteveJobs</a:t>
            </a:r>
            <a:r>
              <a:rPr lang="de-DE" sz="1800" dirty="0"/>
              <a:t>, </a:t>
            </a:r>
            <a:r>
              <a:rPr lang="de-DE" sz="1800" dirty="0" err="1"/>
              <a:t>NationalMedalOfTechnology</a:t>
            </a:r>
            <a:r>
              <a:rPr lang="de-DE" sz="1800" dirty="0"/>
              <a:t>)@1985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marriedTo</a:t>
            </a:r>
            <a:r>
              <a:rPr lang="de-DE" sz="1800" dirty="0"/>
              <a:t> (</a:t>
            </a:r>
            <a:r>
              <a:rPr lang="de-DE" sz="1800" dirty="0" err="1"/>
              <a:t>AlbertEinstein</a:t>
            </a:r>
            <a:r>
              <a:rPr lang="de-DE" sz="1800" dirty="0"/>
              <a:t>, </a:t>
            </a:r>
            <a:r>
              <a:rPr lang="de-DE" sz="1800" dirty="0" err="1"/>
              <a:t>MilevaMaric</a:t>
            </a:r>
            <a:r>
              <a:rPr lang="de-DE" sz="1800" dirty="0"/>
              <a:t>)@[6-Jan-1903, 14-Feb-1919]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/>
              <a:t>presidentOf</a:t>
            </a:r>
            <a:r>
              <a:rPr lang="de-DE" sz="1800" dirty="0"/>
              <a:t> (</a:t>
            </a:r>
            <a:r>
              <a:rPr lang="de-DE" sz="1800" dirty="0" err="1"/>
              <a:t>NicolasSarkozy</a:t>
            </a:r>
            <a:r>
              <a:rPr lang="de-DE" sz="1800" dirty="0"/>
              <a:t>, France)@[16-May-2007, 15-May-2012</a:t>
            </a:r>
            <a:r>
              <a:rPr lang="de-DE" sz="1800" dirty="0" smtClean="0"/>
              <a:t>]</a:t>
            </a:r>
          </a:p>
          <a:p>
            <a:pPr eaLnBrk="1" hangingPunct="1">
              <a:lnSpc>
                <a:spcPts val="2400"/>
              </a:lnSpc>
              <a:spcBef>
                <a:spcPts val="2400"/>
              </a:spcBef>
            </a:pPr>
            <a:r>
              <a:rPr lang="de-DE" sz="1800" dirty="0" err="1" smtClean="0">
                <a:solidFill>
                  <a:srgbClr val="C00000"/>
                </a:solidFill>
              </a:rPr>
              <a:t>spatial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/>
              <a:t>: </a:t>
            </a:r>
            <a:r>
              <a:rPr lang="de-DE" sz="2000" dirty="0">
                <a:solidFill>
                  <a:srgbClr val="0033CC"/>
                </a:solidFill>
              </a:rPr>
              <a:t>			</a:t>
            </a:r>
            <a:endParaRPr lang="de-DE" sz="1600" dirty="0">
              <a:solidFill>
                <a:srgbClr val="606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e-DE" sz="1800" dirty="0" err="1" smtClean="0"/>
              <a:t>locatedIn</a:t>
            </a:r>
            <a:r>
              <a:rPr lang="de-DE" sz="1800" dirty="0" smtClean="0"/>
              <a:t> (</a:t>
            </a:r>
            <a:r>
              <a:rPr lang="de-DE" sz="1800" dirty="0" err="1" smtClean="0"/>
              <a:t>YumbillaFalls</a:t>
            </a:r>
            <a:r>
              <a:rPr lang="de-DE" sz="1800" dirty="0" smtClean="0"/>
              <a:t>, Peru), </a:t>
            </a:r>
            <a:r>
              <a:rPr lang="de-DE" sz="1800" dirty="0" err="1" smtClean="0"/>
              <a:t>instanceOf</a:t>
            </a:r>
            <a:r>
              <a:rPr lang="de-DE" sz="1800" dirty="0" smtClean="0"/>
              <a:t> (</a:t>
            </a:r>
            <a:r>
              <a:rPr lang="de-DE" sz="1800" dirty="0" err="1" smtClean="0"/>
              <a:t>YumbillaFalls</a:t>
            </a:r>
            <a:r>
              <a:rPr lang="de-DE" sz="1800" dirty="0" smtClean="0"/>
              <a:t>, </a:t>
            </a:r>
            <a:r>
              <a:rPr lang="de-DE" sz="1800" dirty="0" err="1" smtClean="0"/>
              <a:t>TieredWaterfalls</a:t>
            </a:r>
            <a:r>
              <a:rPr lang="de-DE" sz="1800" dirty="0" smtClean="0"/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 smtClean="0"/>
              <a:t>hasCoordinates</a:t>
            </a:r>
            <a:r>
              <a:rPr lang="de-DE" sz="1800" dirty="0" smtClean="0"/>
              <a:t> (</a:t>
            </a:r>
            <a:r>
              <a:rPr lang="de-DE" sz="1800" dirty="0" err="1" smtClean="0"/>
              <a:t>YumbillaFalls</a:t>
            </a:r>
            <a:r>
              <a:rPr lang="de-DE" sz="1800" dirty="0" smtClean="0"/>
              <a:t>, 5°55‘11.64‘‘S  77°54‘04.32‘‘W ),</a:t>
            </a:r>
          </a:p>
          <a:p>
            <a:pPr eaLnBrk="1" hangingPunct="1">
              <a:lnSpc>
                <a:spcPts val="2400"/>
              </a:lnSpc>
            </a:pPr>
            <a:r>
              <a:rPr lang="de-DE" sz="1800" dirty="0" err="1" smtClean="0"/>
              <a:t>closestTown</a:t>
            </a:r>
            <a:r>
              <a:rPr lang="de-DE" sz="1800" dirty="0" smtClean="0"/>
              <a:t> (</a:t>
            </a:r>
            <a:r>
              <a:rPr lang="de-DE" sz="1800" dirty="0" err="1" smtClean="0"/>
              <a:t>YumbillaFalls</a:t>
            </a:r>
            <a:r>
              <a:rPr lang="de-DE" sz="1800" dirty="0" smtClean="0"/>
              <a:t>, </a:t>
            </a:r>
            <a:r>
              <a:rPr lang="de-DE" sz="1800" dirty="0" err="1" smtClean="0"/>
              <a:t>Cuispes</a:t>
            </a:r>
            <a:r>
              <a:rPr lang="de-DE" sz="1800" dirty="0" smtClean="0"/>
              <a:t>), </a:t>
            </a:r>
            <a:r>
              <a:rPr lang="de-DE" sz="1800" dirty="0" err="1" smtClean="0"/>
              <a:t>reachedBy</a:t>
            </a:r>
            <a:r>
              <a:rPr lang="de-DE" sz="1800" dirty="0" smtClean="0"/>
              <a:t> (</a:t>
            </a:r>
            <a:r>
              <a:rPr lang="de-DE" sz="1800" dirty="0" err="1" smtClean="0"/>
              <a:t>YumbillaFalls</a:t>
            </a:r>
            <a:r>
              <a:rPr lang="de-DE" sz="1800" dirty="0" smtClean="0"/>
              <a:t>, </a:t>
            </a:r>
            <a:r>
              <a:rPr lang="de-DE" sz="1800" dirty="0" err="1" smtClean="0"/>
              <a:t>RentALama</a:t>
            </a:r>
            <a:r>
              <a:rPr lang="de-DE" sz="1800" dirty="0" smtClean="0"/>
              <a:t>)</a:t>
            </a:r>
          </a:p>
          <a:p>
            <a:pPr eaLnBrk="1" hangingPunct="1">
              <a:lnSpc>
                <a:spcPts val="2400"/>
              </a:lnSpc>
            </a:pPr>
            <a:endParaRPr lang="de-DE" sz="1800" dirty="0">
              <a:cs typeface="Arial" pitchFamily="34" charset="0"/>
            </a:endParaRPr>
          </a:p>
          <a:p>
            <a:pPr eaLnBrk="1" hangingPunct="1">
              <a:lnSpc>
                <a:spcPts val="2400"/>
              </a:lnSpc>
            </a:pPr>
            <a:endParaRPr lang="de-DE" sz="1800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>
                <a:solidFill>
                  <a:schemeClr val="tx1"/>
                </a:solidFill>
              </a:rPr>
              <a:t>Joint </a:t>
            </a:r>
            <a:r>
              <a:rPr lang="en-GB" dirty="0" smtClean="0"/>
              <a:t>Mapping: 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404813" y="4221163"/>
            <a:ext cx="848180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dense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subgraph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such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pPr eaLnBrk="1" hangingPunct="1"/>
            <a:r>
              <a:rPr lang="de-DE" dirty="0" smtClean="0"/>
              <a:t>           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/>
              <a:t>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connected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to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exactly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one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e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at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most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one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e</a:t>
            </a:r>
            <a:r>
              <a:rPr lang="de-DE" dirty="0" smtClean="0"/>
              <a:t>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dirty="0" smtClean="0"/>
              <a:t>NP-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approximation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algorithms</a:t>
            </a:r>
            <a:endParaRPr lang="de-DE" dirty="0" smtClean="0">
              <a:sym typeface="Symbol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dirty="0" smtClean="0">
                <a:sym typeface="Symbol"/>
              </a:rPr>
              <a:t>Alt.: </a:t>
            </a:r>
            <a:r>
              <a:rPr lang="de-DE" dirty="0" err="1" smtClean="0">
                <a:sym typeface="Symbol"/>
              </a:rPr>
              <a:t>feature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engineering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similarity-only</a:t>
            </a:r>
            <a:r>
              <a:rPr lang="de-DE" dirty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method</a:t>
            </a:r>
            <a:endParaRPr lang="de-DE" dirty="0" smtClean="0">
              <a:sym typeface="Symbol"/>
            </a:endParaRPr>
          </a:p>
          <a:p>
            <a:pPr eaLnBrk="1" hangingPunct="1"/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       </a:t>
            </a:r>
            <a:r>
              <a:rPr lang="de-DE" sz="1800" dirty="0" smtClean="0">
                <a:sym typeface="Symbol"/>
              </a:rPr>
              <a:t>[</a:t>
            </a:r>
            <a:r>
              <a:rPr lang="de-DE" sz="1800" dirty="0" err="1" smtClean="0">
                <a:sym typeface="Symbol"/>
              </a:rPr>
              <a:t>Bunescu</a:t>
            </a:r>
            <a:r>
              <a:rPr lang="de-DE" sz="1800" dirty="0" smtClean="0">
                <a:sym typeface="Symbol"/>
              </a:rPr>
              <a:t>/</a:t>
            </a:r>
            <a:r>
              <a:rPr lang="de-DE" sz="1800" dirty="0" err="1" smtClean="0">
                <a:sym typeface="Symbol"/>
              </a:rPr>
              <a:t>Pasca</a:t>
            </a:r>
            <a:r>
              <a:rPr lang="de-DE" sz="1800" dirty="0" smtClean="0">
                <a:sym typeface="Symbol"/>
              </a:rPr>
              <a:t> 2006, </a:t>
            </a:r>
            <a:r>
              <a:rPr lang="de-DE" sz="1800" dirty="0" err="1" smtClean="0">
                <a:sym typeface="Symbol"/>
              </a:rPr>
              <a:t>Cucerzan</a:t>
            </a:r>
            <a:r>
              <a:rPr lang="de-DE" sz="1800" dirty="0" smtClean="0">
                <a:sym typeface="Symbol"/>
              </a:rPr>
              <a:t> 2007, Milne/Witten 2008, …]</a:t>
            </a:r>
            <a:endParaRPr lang="de-DE" sz="1800" dirty="0"/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167188" y="20002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167188" y="26225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167188" y="324485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167188" y="14351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167188" y="8699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167188" y="38100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109696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188753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262255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341312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071688" y="132238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071688" y="1322388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071688" y="211296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071688" y="290512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071688" y="290512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071688" y="277971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071688" y="340201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071688" y="3017838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071688" y="2622550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133600" y="3582988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071688" y="3302000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012950" y="2170113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012950" y="100171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012950" y="1377950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5784850" y="1152525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143625" y="188753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262688" y="2905125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740525" y="3244850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5784850" y="3471863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605463" y="1717675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499350" y="1717675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535863" y="2852738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605463" y="102711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605463" y="1592263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605463" y="159226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664200" y="340201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664200" y="277971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664200" y="277971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605463" y="102711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605463" y="2157413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071688" y="102711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012950" y="1717675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071688" y="102711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492375" y="120808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4225" y="1309688"/>
            <a:ext cx="3609975" cy="2679700"/>
            <a:chOff x="1812865" y="1324905"/>
            <a:chExt cx="4343311" cy="3413731"/>
          </a:xfrm>
        </p:grpSpPr>
        <p:grpSp>
          <p:nvGrpSpPr>
            <p:cNvPr id="28726" name="Group 2"/>
            <p:cNvGrpSpPr>
              <a:grpSpLocks/>
            </p:cNvGrpSpPr>
            <p:nvPr/>
          </p:nvGrpSpPr>
          <p:grpSpPr bwMode="auto">
            <a:xfrm>
              <a:off x="1812865" y="1324905"/>
              <a:ext cx="4343311" cy="3413731"/>
              <a:chOff x="1812865" y="1324905"/>
              <a:chExt cx="4343311" cy="3413731"/>
            </a:xfrm>
          </p:grpSpPr>
          <p:cxnSp>
            <p:nvCxnSpPr>
              <p:cNvPr id="54" name="Gerade Verbindung 204"/>
              <p:cNvCxnSpPr>
                <a:endCxn id="28679" idx="1"/>
              </p:cNvCxnSpPr>
              <p:nvPr/>
            </p:nvCxnSpPr>
            <p:spPr>
              <a:xfrm>
                <a:off x="1833875" y="1324905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47"/>
              <p:cNvCxnSpPr/>
              <p:nvPr/>
            </p:nvCxnSpPr>
            <p:spPr>
              <a:xfrm>
                <a:off x="1812865" y="2366416"/>
                <a:ext cx="2521183" cy="84736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173538" y="1449388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162425" y="2622550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176713" y="3803650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581128"/>
            <a:ext cx="9144000" cy="432048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mtClean="0"/>
              <a:t>Coherence Graph Algorithm</a:t>
            </a:r>
            <a:endParaRPr lang="en-GB" sz="2000" smtClean="0"/>
          </a:p>
        </p:txBody>
      </p:sp>
      <p:sp>
        <p:nvSpPr>
          <p:cNvPr id="76803" name="Textfeld 209"/>
          <p:cNvSpPr txBox="1">
            <a:spLocks noChangeArrowheads="1"/>
          </p:cNvSpPr>
          <p:nvPr/>
        </p:nvSpPr>
        <p:spPr bwMode="auto">
          <a:xfrm>
            <a:off x="404813" y="4221163"/>
            <a:ext cx="87391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dense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subgraph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/>
              <a:t>       </a:t>
            </a:r>
            <a:r>
              <a:rPr lang="de-DE" dirty="0" err="1"/>
              <a:t>maximize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min </a:t>
            </a:r>
            <a:r>
              <a:rPr lang="de-DE" dirty="0" err="1">
                <a:solidFill>
                  <a:srgbClr val="0000FF"/>
                </a:solidFill>
              </a:rPr>
              <a:t>weighted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degree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nodes</a:t>
            </a:r>
            <a:endParaRPr lang="de-DE" dirty="0"/>
          </a:p>
          <a:p>
            <a:r>
              <a:rPr lang="de-DE" dirty="0"/>
              <a:t>  such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r>
              <a:rPr lang="de-DE" dirty="0"/>
              <a:t>       </a:t>
            </a:r>
            <a:r>
              <a:rPr lang="de-DE" dirty="0" err="1"/>
              <a:t>each</a:t>
            </a:r>
            <a:r>
              <a:rPr lang="de-DE" dirty="0"/>
              <a:t> 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connected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to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exactly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one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e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at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most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one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e)</a:t>
            </a:r>
          </a:p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Greedy</a:t>
            </a:r>
            <a:r>
              <a:rPr lang="de-DE" dirty="0"/>
              <a:t> </a:t>
            </a:r>
            <a:r>
              <a:rPr lang="de-DE" dirty="0" err="1"/>
              <a:t>approximation</a:t>
            </a:r>
            <a:r>
              <a:rPr lang="de-DE" dirty="0"/>
              <a:t>:</a:t>
            </a:r>
          </a:p>
          <a:p>
            <a:r>
              <a:rPr lang="de-DE" dirty="0"/>
              <a:t>       </a:t>
            </a:r>
            <a:r>
              <a:rPr lang="de-DE" dirty="0" err="1"/>
              <a:t>iteratively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weakest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edges</a:t>
            </a: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 Keep alternative </a:t>
            </a:r>
            <a:r>
              <a:rPr lang="de-DE" dirty="0" err="1"/>
              <a:t>solutions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/</a:t>
            </a: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search</a:t>
            </a:r>
            <a:endParaRPr lang="de-DE" dirty="0"/>
          </a:p>
          <a:p>
            <a:endParaRPr lang="de-DE" dirty="0"/>
          </a:p>
        </p:txBody>
      </p:sp>
      <p:sp>
        <p:nvSpPr>
          <p:cNvPr id="76804" name="Textfeld 17"/>
          <p:cNvSpPr txBox="1">
            <a:spLocks noChangeArrowheads="1"/>
          </p:cNvSpPr>
          <p:nvPr/>
        </p:nvSpPr>
        <p:spPr bwMode="auto">
          <a:xfrm>
            <a:off x="4167188" y="26225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5" name="Textfeld 18"/>
          <p:cNvSpPr txBox="1">
            <a:spLocks noChangeArrowheads="1"/>
          </p:cNvSpPr>
          <p:nvPr/>
        </p:nvSpPr>
        <p:spPr bwMode="auto">
          <a:xfrm>
            <a:off x="4167188" y="324485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6" name="Textfeld 22"/>
          <p:cNvSpPr txBox="1">
            <a:spLocks noChangeArrowheads="1"/>
          </p:cNvSpPr>
          <p:nvPr/>
        </p:nvSpPr>
        <p:spPr bwMode="auto">
          <a:xfrm>
            <a:off x="4167188" y="14351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7" name="Textfeld 23"/>
          <p:cNvSpPr txBox="1">
            <a:spLocks noChangeArrowheads="1"/>
          </p:cNvSpPr>
          <p:nvPr/>
        </p:nvSpPr>
        <p:spPr bwMode="auto">
          <a:xfrm>
            <a:off x="4167188" y="8699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8" name="Textfeld 25"/>
          <p:cNvSpPr txBox="1">
            <a:spLocks noChangeArrowheads="1"/>
          </p:cNvSpPr>
          <p:nvPr/>
        </p:nvSpPr>
        <p:spPr bwMode="auto">
          <a:xfrm>
            <a:off x="4167188" y="38100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0" name="Abgerundetes Rechteck 32"/>
          <p:cNvSpPr/>
          <p:nvPr/>
        </p:nvSpPr>
        <p:spPr>
          <a:xfrm>
            <a:off x="936625" y="109696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1" name="Abgerundetes Rechteck 34"/>
          <p:cNvSpPr/>
          <p:nvPr/>
        </p:nvSpPr>
        <p:spPr>
          <a:xfrm>
            <a:off x="936625" y="188753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" name="Abgerundetes Rechteck 36"/>
          <p:cNvSpPr/>
          <p:nvPr/>
        </p:nvSpPr>
        <p:spPr>
          <a:xfrm>
            <a:off x="936625" y="262255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" name="Abgerundetes Rechteck 40"/>
          <p:cNvSpPr/>
          <p:nvPr/>
        </p:nvSpPr>
        <p:spPr>
          <a:xfrm>
            <a:off x="936625" y="341312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4" name="Gerade Verbindung 43"/>
          <p:cNvCxnSpPr>
            <a:stCxn id="10" idx="3"/>
            <a:endCxn id="76806" idx="1"/>
          </p:cNvCxnSpPr>
          <p:nvPr/>
        </p:nvCxnSpPr>
        <p:spPr>
          <a:xfrm>
            <a:off x="2071688" y="132238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7"/>
          <p:cNvCxnSpPr>
            <a:stCxn id="11" idx="3"/>
            <a:endCxn id="76804" idx="1"/>
          </p:cNvCxnSpPr>
          <p:nvPr/>
        </p:nvCxnSpPr>
        <p:spPr>
          <a:xfrm>
            <a:off x="2071688" y="211296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9"/>
          <p:cNvCxnSpPr>
            <a:endCxn id="76805" idx="1"/>
          </p:cNvCxnSpPr>
          <p:nvPr/>
        </p:nvCxnSpPr>
        <p:spPr>
          <a:xfrm>
            <a:off x="2071688" y="290512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/>
          <p:cNvCxnSpPr>
            <a:endCxn id="76808" idx="1"/>
          </p:cNvCxnSpPr>
          <p:nvPr/>
        </p:nvCxnSpPr>
        <p:spPr>
          <a:xfrm>
            <a:off x="2071688" y="290512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/>
          <p:cNvCxnSpPr>
            <a:stCxn id="13" idx="3"/>
            <a:endCxn id="76804" idx="1"/>
          </p:cNvCxnSpPr>
          <p:nvPr/>
        </p:nvCxnSpPr>
        <p:spPr>
          <a:xfrm flipV="1">
            <a:off x="2071688" y="277971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5"/>
          <p:cNvCxnSpPr>
            <a:stCxn id="13" idx="3"/>
            <a:endCxn id="76805" idx="1"/>
          </p:cNvCxnSpPr>
          <p:nvPr/>
        </p:nvCxnSpPr>
        <p:spPr>
          <a:xfrm flipV="1">
            <a:off x="2071688" y="340201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9" name="Textfeld 56"/>
          <p:cNvSpPr txBox="1">
            <a:spLocks noChangeArrowheads="1"/>
          </p:cNvSpPr>
          <p:nvPr/>
        </p:nvSpPr>
        <p:spPr bwMode="auto">
          <a:xfrm>
            <a:off x="2071688" y="3017838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6820" name="Textfeld 57"/>
          <p:cNvSpPr txBox="1">
            <a:spLocks noChangeArrowheads="1"/>
          </p:cNvSpPr>
          <p:nvPr/>
        </p:nvSpPr>
        <p:spPr bwMode="auto">
          <a:xfrm>
            <a:off x="2071688" y="2622550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6821" name="Textfeld 58"/>
          <p:cNvSpPr txBox="1">
            <a:spLocks noChangeArrowheads="1"/>
          </p:cNvSpPr>
          <p:nvPr/>
        </p:nvSpPr>
        <p:spPr bwMode="auto">
          <a:xfrm>
            <a:off x="2133600" y="3582988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6822" name="Textfeld 59"/>
          <p:cNvSpPr txBox="1">
            <a:spLocks noChangeArrowheads="1"/>
          </p:cNvSpPr>
          <p:nvPr/>
        </p:nvSpPr>
        <p:spPr bwMode="auto">
          <a:xfrm>
            <a:off x="2071688" y="3302000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3" name="Textfeld 60"/>
          <p:cNvSpPr txBox="1">
            <a:spLocks noChangeArrowheads="1"/>
          </p:cNvSpPr>
          <p:nvPr/>
        </p:nvSpPr>
        <p:spPr bwMode="auto">
          <a:xfrm>
            <a:off x="2012950" y="2170113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4" name="Textfeld 61"/>
          <p:cNvSpPr txBox="1">
            <a:spLocks noChangeArrowheads="1"/>
          </p:cNvSpPr>
          <p:nvPr/>
        </p:nvSpPr>
        <p:spPr bwMode="auto">
          <a:xfrm>
            <a:off x="2012950" y="1001713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5" name="Textfeld 90"/>
          <p:cNvSpPr txBox="1">
            <a:spLocks noChangeArrowheads="1"/>
          </p:cNvSpPr>
          <p:nvPr/>
        </p:nvSpPr>
        <p:spPr bwMode="auto">
          <a:xfrm>
            <a:off x="5784850" y="115252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6" name="Textfeld 92"/>
          <p:cNvSpPr txBox="1">
            <a:spLocks noChangeArrowheads="1"/>
          </p:cNvSpPr>
          <p:nvPr/>
        </p:nvSpPr>
        <p:spPr bwMode="auto">
          <a:xfrm>
            <a:off x="6143625" y="1887538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6827" name="Textfeld 93"/>
          <p:cNvSpPr txBox="1">
            <a:spLocks noChangeArrowheads="1"/>
          </p:cNvSpPr>
          <p:nvPr/>
        </p:nvSpPr>
        <p:spPr bwMode="auto">
          <a:xfrm>
            <a:off x="6262688" y="2905125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6828" name="Textfeld 94"/>
          <p:cNvSpPr txBox="1">
            <a:spLocks noChangeArrowheads="1"/>
          </p:cNvSpPr>
          <p:nvPr/>
        </p:nvSpPr>
        <p:spPr bwMode="auto">
          <a:xfrm>
            <a:off x="6740525" y="3244850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6829" name="Textfeld 95"/>
          <p:cNvSpPr txBox="1">
            <a:spLocks noChangeArrowheads="1"/>
          </p:cNvSpPr>
          <p:nvPr/>
        </p:nvSpPr>
        <p:spPr bwMode="auto">
          <a:xfrm>
            <a:off x="5784850" y="3471863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6830" name="Textfeld 97"/>
          <p:cNvSpPr txBox="1">
            <a:spLocks noChangeArrowheads="1"/>
          </p:cNvSpPr>
          <p:nvPr/>
        </p:nvSpPr>
        <p:spPr bwMode="auto">
          <a:xfrm>
            <a:off x="7499350" y="1717675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cxnSp>
        <p:nvCxnSpPr>
          <p:cNvPr id="76831" name="Form 151"/>
          <p:cNvCxnSpPr>
            <a:cxnSpLocks noChangeShapeType="1"/>
            <a:stCxn id="76807" idx="3"/>
            <a:endCxn id="76806" idx="3"/>
          </p:cNvCxnSpPr>
          <p:nvPr/>
        </p:nvCxnSpPr>
        <p:spPr bwMode="auto">
          <a:xfrm>
            <a:off x="5605463" y="102711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2" name="Gekrümmte Verbindung 163"/>
          <p:cNvCxnSpPr>
            <a:cxnSpLocks noChangeShapeType="1"/>
            <a:stCxn id="76806" idx="3"/>
            <a:endCxn id="76804" idx="3"/>
          </p:cNvCxnSpPr>
          <p:nvPr/>
        </p:nvCxnSpPr>
        <p:spPr bwMode="auto">
          <a:xfrm>
            <a:off x="5605463" y="159226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3" name="Gekrümmte Verbindung 166"/>
          <p:cNvCxnSpPr>
            <a:cxnSpLocks noChangeShapeType="1"/>
            <a:stCxn id="76805" idx="3"/>
            <a:endCxn id="76808" idx="3"/>
          </p:cNvCxnSpPr>
          <p:nvPr/>
        </p:nvCxnSpPr>
        <p:spPr bwMode="auto">
          <a:xfrm>
            <a:off x="5664200" y="340201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4" name="Gekrümmte Verbindung 171"/>
          <p:cNvCxnSpPr>
            <a:cxnSpLocks noChangeShapeType="1"/>
            <a:stCxn id="76804" idx="3"/>
            <a:endCxn id="76805" idx="3"/>
          </p:cNvCxnSpPr>
          <p:nvPr/>
        </p:nvCxnSpPr>
        <p:spPr bwMode="auto">
          <a:xfrm>
            <a:off x="5664200" y="277971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5" name="Gekrümmte Verbindung 174"/>
          <p:cNvCxnSpPr>
            <a:cxnSpLocks noChangeShapeType="1"/>
            <a:stCxn id="76804" idx="3"/>
            <a:endCxn id="76808" idx="3"/>
          </p:cNvCxnSpPr>
          <p:nvPr/>
        </p:nvCxnSpPr>
        <p:spPr bwMode="auto">
          <a:xfrm>
            <a:off x="5664200" y="277971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6" name="Gekrümmte Verbindung 186"/>
          <p:cNvCxnSpPr>
            <a:cxnSpLocks noChangeShapeType="1"/>
            <a:stCxn id="76807" idx="3"/>
            <a:endCxn id="76804" idx="3"/>
          </p:cNvCxnSpPr>
          <p:nvPr/>
        </p:nvCxnSpPr>
        <p:spPr bwMode="auto">
          <a:xfrm>
            <a:off x="5605463" y="102711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12950" y="1322388"/>
            <a:ext cx="5915025" cy="2644775"/>
            <a:chOff x="2012950" y="1322388"/>
            <a:chExt cx="5915025" cy="2644775"/>
          </a:xfrm>
        </p:grpSpPr>
        <p:sp>
          <p:nvSpPr>
            <p:cNvPr id="76860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15" name="Gerade Verbindung 45"/>
            <p:cNvCxnSpPr>
              <a:stCxn id="10" idx="3"/>
              <a:endCxn id="76860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6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20</a:t>
              </a:r>
            </a:p>
          </p:txBody>
        </p:sp>
        <p:sp>
          <p:nvSpPr>
            <p:cNvPr id="76863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10</a:t>
              </a:r>
            </a:p>
          </p:txBody>
        </p:sp>
        <p:sp>
          <p:nvSpPr>
            <p:cNvPr id="76864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20</a:t>
              </a:r>
            </a:p>
          </p:txBody>
        </p:sp>
        <p:cxnSp>
          <p:nvCxnSpPr>
            <p:cNvPr id="76865" name="Gekrümmte Verbindung 160"/>
            <p:cNvCxnSpPr>
              <a:cxnSpLocks noChangeShapeType="1"/>
              <a:stCxn id="76806" idx="3"/>
              <a:endCxn id="76860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6866" name="Gekrümmte Verbindung 195"/>
            <p:cNvCxnSpPr>
              <a:cxnSpLocks noChangeShapeType="1"/>
              <a:stCxn id="76860" idx="3"/>
              <a:endCxn id="76808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44" name="Gerade Verbindung 197"/>
          <p:cNvCxnSpPr>
            <a:endCxn id="76807" idx="1"/>
          </p:cNvCxnSpPr>
          <p:nvPr/>
        </p:nvCxnSpPr>
        <p:spPr>
          <a:xfrm flipV="1">
            <a:off x="2071688" y="102711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9" name="Textfeld 203"/>
          <p:cNvSpPr txBox="1">
            <a:spLocks noChangeArrowheads="1"/>
          </p:cNvSpPr>
          <p:nvPr/>
        </p:nvSpPr>
        <p:spPr bwMode="auto">
          <a:xfrm>
            <a:off x="2012950" y="1717675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6" name="Gerade Verbindung 204"/>
          <p:cNvCxnSpPr>
            <a:endCxn id="76807" idx="1"/>
          </p:cNvCxnSpPr>
          <p:nvPr/>
        </p:nvCxnSpPr>
        <p:spPr>
          <a:xfrm flipV="1">
            <a:off x="2071688" y="102711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1" name="Textfeld 208"/>
          <p:cNvSpPr txBox="1">
            <a:spLocks noChangeArrowheads="1"/>
          </p:cNvSpPr>
          <p:nvPr/>
        </p:nvSpPr>
        <p:spPr bwMode="auto">
          <a:xfrm>
            <a:off x="2492375" y="1208088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6842" name="Textfeld 56"/>
          <p:cNvSpPr txBox="1">
            <a:spLocks noChangeArrowheads="1"/>
          </p:cNvSpPr>
          <p:nvPr/>
        </p:nvSpPr>
        <p:spPr bwMode="auto">
          <a:xfrm>
            <a:off x="5945188" y="620713"/>
            <a:ext cx="319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[J. Hoffart et al.: EMNLP‘11]</a:t>
            </a:r>
          </a:p>
        </p:txBody>
      </p:sp>
      <p:grpSp>
        <p:nvGrpSpPr>
          <p:cNvPr id="3" name="Gruppieren 63"/>
          <p:cNvGrpSpPr>
            <a:grpSpLocks/>
          </p:cNvGrpSpPr>
          <p:nvPr/>
        </p:nvGrpSpPr>
        <p:grpSpPr bwMode="auto">
          <a:xfrm>
            <a:off x="4500563" y="836613"/>
            <a:ext cx="655637" cy="3382962"/>
            <a:chOff x="4499992" y="836712"/>
            <a:chExt cx="655949" cy="3383215"/>
          </a:xfrm>
        </p:grpSpPr>
        <p:sp>
          <p:nvSpPr>
            <p:cNvPr id="76854" name="Textfeld 57"/>
            <p:cNvSpPr txBox="1">
              <a:spLocks noChangeArrowheads="1"/>
            </p:cNvSpPr>
            <p:nvPr/>
          </p:nvSpPr>
          <p:spPr bwMode="auto">
            <a:xfrm>
              <a:off x="4499992" y="836712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140</a:t>
              </a:r>
            </a:p>
          </p:txBody>
        </p:sp>
        <p:sp>
          <p:nvSpPr>
            <p:cNvPr id="76855" name="Textfeld 58"/>
            <p:cNvSpPr txBox="1">
              <a:spLocks noChangeArrowheads="1"/>
            </p:cNvSpPr>
            <p:nvPr/>
          </p:nvSpPr>
          <p:spPr bwMode="auto">
            <a:xfrm>
              <a:off x="4499992" y="1340768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180</a:t>
              </a:r>
            </a:p>
          </p:txBody>
        </p:sp>
        <p:sp>
          <p:nvSpPr>
            <p:cNvPr id="76856" name="Textfeld 59"/>
            <p:cNvSpPr txBox="1">
              <a:spLocks noChangeArrowheads="1"/>
            </p:cNvSpPr>
            <p:nvPr/>
          </p:nvSpPr>
          <p:spPr bwMode="auto">
            <a:xfrm>
              <a:off x="4644008" y="1916832"/>
              <a:ext cx="4988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50</a:t>
              </a:r>
            </a:p>
          </p:txBody>
        </p:sp>
        <p:sp>
          <p:nvSpPr>
            <p:cNvPr id="76857" name="Textfeld 60"/>
            <p:cNvSpPr txBox="1">
              <a:spLocks noChangeArrowheads="1"/>
            </p:cNvSpPr>
            <p:nvPr/>
          </p:nvSpPr>
          <p:spPr bwMode="auto">
            <a:xfrm>
              <a:off x="4499992" y="2564904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470</a:t>
              </a:r>
            </a:p>
          </p:txBody>
        </p:sp>
        <p:sp>
          <p:nvSpPr>
            <p:cNvPr id="76858" name="Textfeld 61"/>
            <p:cNvSpPr txBox="1">
              <a:spLocks noChangeArrowheads="1"/>
            </p:cNvSpPr>
            <p:nvPr/>
          </p:nvSpPr>
          <p:spPr bwMode="auto">
            <a:xfrm>
              <a:off x="4499992" y="3212976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145</a:t>
              </a:r>
            </a:p>
          </p:txBody>
        </p:sp>
        <p:sp>
          <p:nvSpPr>
            <p:cNvPr id="76859" name="Textfeld 62"/>
            <p:cNvSpPr txBox="1">
              <a:spLocks noChangeArrowheads="1"/>
            </p:cNvSpPr>
            <p:nvPr/>
          </p:nvSpPr>
          <p:spPr bwMode="auto">
            <a:xfrm>
              <a:off x="4499992" y="3789040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230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071688" y="1309688"/>
            <a:ext cx="3598862" cy="2808287"/>
            <a:chOff x="2071688" y="1309687"/>
            <a:chExt cx="3599621" cy="2808288"/>
          </a:xfrm>
        </p:grpSpPr>
        <p:cxnSp>
          <p:nvCxnSpPr>
            <p:cNvPr id="76845" name="Straight Connector 47"/>
            <p:cNvCxnSpPr>
              <a:cxnSpLocks noChangeShapeType="1"/>
              <a:endCxn id="76806" idx="1"/>
            </p:cNvCxnSpPr>
            <p:nvPr/>
          </p:nvCxnSpPr>
          <p:spPr bwMode="auto">
            <a:xfrm>
              <a:off x="2071688" y="1309687"/>
              <a:ext cx="2095500" cy="28257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6" name="Straight Connector 65"/>
            <p:cNvCxnSpPr>
              <a:cxnSpLocks noChangeShapeType="1"/>
              <a:stCxn id="11" idx="3"/>
              <a:endCxn id="76804" idx="1"/>
            </p:cNvCxnSpPr>
            <p:nvPr/>
          </p:nvCxnSpPr>
          <p:spPr bwMode="auto">
            <a:xfrm>
              <a:off x="2071688" y="2113757"/>
              <a:ext cx="2095500" cy="66595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7" name="Straight Connector 66"/>
            <p:cNvCxnSpPr>
              <a:cxnSpLocks noChangeShapeType="1"/>
              <a:stCxn id="13" idx="3"/>
              <a:endCxn id="76804" idx="1"/>
            </p:cNvCxnSpPr>
            <p:nvPr/>
          </p:nvCxnSpPr>
          <p:spPr bwMode="auto">
            <a:xfrm flipV="1">
              <a:off x="2071688" y="2779713"/>
              <a:ext cx="2095500" cy="859631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8" name="Straight Connector 67"/>
            <p:cNvCxnSpPr>
              <a:cxnSpLocks noChangeShapeType="1"/>
              <a:endCxn id="76808" idx="1"/>
            </p:cNvCxnSpPr>
            <p:nvPr/>
          </p:nvCxnSpPr>
          <p:spPr bwMode="auto">
            <a:xfrm>
              <a:off x="2071688" y="2924944"/>
              <a:ext cx="2095500" cy="1042219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sp>
          <p:nvSpPr>
            <p:cNvPr id="76849" name="Textfeld 22"/>
            <p:cNvSpPr txBox="1">
              <a:spLocks noChangeArrowheads="1"/>
            </p:cNvSpPr>
            <p:nvPr/>
          </p:nvSpPr>
          <p:spPr bwMode="auto">
            <a:xfrm>
              <a:off x="4174297" y="1449388"/>
              <a:ext cx="1438275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0" name="Textfeld 22"/>
            <p:cNvSpPr txBox="1">
              <a:spLocks noChangeArrowheads="1"/>
            </p:cNvSpPr>
            <p:nvPr/>
          </p:nvSpPr>
          <p:spPr bwMode="auto">
            <a:xfrm>
              <a:off x="4163144" y="2623184"/>
              <a:ext cx="1501056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1" name="Textfeld 22"/>
            <p:cNvSpPr txBox="1">
              <a:spLocks noChangeArrowheads="1"/>
            </p:cNvSpPr>
            <p:nvPr/>
          </p:nvSpPr>
          <p:spPr bwMode="auto">
            <a:xfrm>
              <a:off x="4177694" y="3803650"/>
              <a:ext cx="1476000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76852" name="Gekrümmte Verbindung 174"/>
            <p:cNvCxnSpPr>
              <a:cxnSpLocks noChangeShapeType="1"/>
            </p:cNvCxnSpPr>
            <p:nvPr/>
          </p:nvCxnSpPr>
          <p:spPr bwMode="auto">
            <a:xfrm>
              <a:off x="5665788" y="281703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53" name="Gekrümmte Verbindung 163"/>
            <p:cNvCxnSpPr>
              <a:cxnSpLocks noChangeShapeType="1"/>
            </p:cNvCxnSpPr>
            <p:nvPr/>
          </p:nvCxnSpPr>
          <p:spPr bwMode="auto">
            <a:xfrm>
              <a:off x="5612572" y="1576849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</p:grpSp>
      <p:sp>
        <p:nvSpPr>
          <p:cNvPr id="6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 Algorithm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611560" y="4941168"/>
            <a:ext cx="87391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walks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restart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  (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personalized</a:t>
            </a:r>
            <a:r>
              <a:rPr lang="de-DE" dirty="0" smtClean="0"/>
              <a:t> </a:t>
            </a:r>
            <a:r>
              <a:rPr lang="de-DE" dirty="0" err="1" smtClean="0"/>
              <a:t>PageRank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jumps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(s))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rank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stationary</a:t>
            </a:r>
            <a:r>
              <a:rPr lang="de-DE" dirty="0" smtClean="0"/>
              <a:t> </a:t>
            </a:r>
            <a:r>
              <a:rPr lang="de-DE" dirty="0" err="1" smtClean="0"/>
              <a:t>visiting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, </a:t>
            </a:r>
            <a:r>
              <a:rPr lang="de-DE" dirty="0" err="1" smtClean="0"/>
              <a:t>decent</a:t>
            </a:r>
            <a:r>
              <a:rPr lang="de-DE" dirty="0" smtClean="0"/>
              <a:t> </a:t>
            </a:r>
            <a:r>
              <a:rPr lang="de-DE" dirty="0" err="1" smtClean="0"/>
              <a:t>accuracy</a:t>
            </a:r>
            <a:r>
              <a:rPr lang="de-DE" dirty="0" smtClean="0"/>
              <a:t> </a:t>
            </a: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6225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24485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4351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8699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38100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09696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188753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62255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41312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32238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11296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290512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290512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277971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40201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02711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59226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40201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277971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277971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02711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322388"/>
            <a:ext cx="3592512" cy="2644775"/>
            <a:chOff x="2071688" y="1322388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02711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02711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97"/>
          <p:cNvGrpSpPr/>
          <p:nvPr/>
        </p:nvGrpSpPr>
        <p:grpSpPr>
          <a:xfrm>
            <a:off x="5605463" y="1152525"/>
            <a:ext cx="2322512" cy="2632075"/>
            <a:chOff x="5605463" y="1152525"/>
            <a:chExt cx="2322512" cy="2632075"/>
          </a:xfrm>
        </p:grpSpPr>
        <p:grpSp>
          <p:nvGrpSpPr>
            <p:cNvPr id="5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6" name="Gruppieren 107"/>
          <p:cNvGrpSpPr/>
          <p:nvPr/>
        </p:nvGrpSpPr>
        <p:grpSpPr>
          <a:xfrm>
            <a:off x="5580112" y="1124744"/>
            <a:ext cx="2577087" cy="2719448"/>
            <a:chOff x="5605463" y="1152525"/>
            <a:chExt cx="2577087" cy="2719448"/>
          </a:xfrm>
        </p:grpSpPr>
        <p:grpSp>
          <p:nvGrpSpPr>
            <p:cNvPr id="7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8" name="Gruppieren 118"/>
          <p:cNvGrpSpPr/>
          <p:nvPr/>
        </p:nvGrpSpPr>
        <p:grpSpPr>
          <a:xfrm>
            <a:off x="2012950" y="1001713"/>
            <a:ext cx="928688" cy="2895600"/>
            <a:chOff x="2012950" y="1001713"/>
            <a:chExt cx="928688" cy="2895600"/>
          </a:xfrm>
        </p:grpSpPr>
        <p:grpSp>
          <p:nvGrpSpPr>
            <p:cNvPr id="9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10" name="Gruppieren 119"/>
          <p:cNvGrpSpPr/>
          <p:nvPr/>
        </p:nvGrpSpPr>
        <p:grpSpPr>
          <a:xfrm>
            <a:off x="1979712" y="980728"/>
            <a:ext cx="1090490" cy="2981385"/>
            <a:chOff x="2012950" y="1001713"/>
            <a:chExt cx="1090490" cy="2981385"/>
          </a:xfrm>
        </p:grpSpPr>
        <p:grpSp>
          <p:nvGrpSpPr>
            <p:cNvPr id="11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73382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45045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14009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32040" y="285293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87868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59610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-313532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uppieren 161"/>
          <p:cNvGrpSpPr/>
          <p:nvPr/>
        </p:nvGrpSpPr>
        <p:grpSpPr>
          <a:xfrm>
            <a:off x="4914003" y="51817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3096344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4149079"/>
            <a:ext cx="9144000" cy="2472665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Mention-Entity Popularity Weights</a:t>
            </a:r>
            <a:endParaRPr lang="en-GB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0" y="4221088"/>
            <a:ext cx="81035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Collect</a:t>
            </a:r>
            <a:r>
              <a:rPr lang="de-DE" sz="2400" dirty="0" smtClean="0"/>
              <a:t> </a:t>
            </a:r>
            <a:r>
              <a:rPr lang="de-DE" sz="2400" dirty="0" err="1" smtClean="0"/>
              <a:t>hyperlink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anchor</a:t>
            </a:r>
            <a:r>
              <a:rPr lang="de-DE" sz="2400" dirty="0" smtClean="0">
                <a:solidFill>
                  <a:srgbClr val="0066CC"/>
                </a:solidFill>
              </a:rPr>
              <a:t>-text / link-target </a:t>
            </a:r>
            <a:r>
              <a:rPr lang="de-DE" sz="2400" dirty="0" err="1" smtClean="0"/>
              <a:t>pairs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endParaRPr lang="de-DE" sz="2400" dirty="0" smtClean="0"/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Wikipedia</a:t>
            </a:r>
            <a:r>
              <a:rPr lang="de-DE" sz="2000" dirty="0" smtClean="0"/>
              <a:t> </a:t>
            </a:r>
            <a:r>
              <a:rPr lang="de-DE" sz="2000" dirty="0" err="1" smtClean="0"/>
              <a:t>redirects</a:t>
            </a: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Wikipedia links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articles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Interwiki links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Web links </a:t>
            </a:r>
            <a:r>
              <a:rPr lang="de-DE" sz="2000" dirty="0" err="1" smtClean="0"/>
              <a:t>pointing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Wikipedia </a:t>
            </a:r>
            <a:r>
              <a:rPr lang="de-DE" sz="2000" dirty="0" err="1" smtClean="0"/>
              <a:t>articles</a:t>
            </a:r>
            <a:endParaRPr lang="de-DE" sz="2000" dirty="0" smtClean="0"/>
          </a:p>
          <a:p>
            <a:pPr lvl="1">
              <a:buFont typeface="Arial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 smtClean="0"/>
              <a:t>query-and-click</a:t>
            </a:r>
            <a:r>
              <a:rPr lang="de-DE" sz="2000" dirty="0" smtClean="0"/>
              <a:t> </a:t>
            </a:r>
            <a:r>
              <a:rPr lang="de-DE" sz="2000" dirty="0" err="1" smtClean="0"/>
              <a:t>logs</a:t>
            </a:r>
            <a:endParaRPr lang="de-DE" sz="2000" dirty="0" smtClean="0"/>
          </a:p>
          <a:p>
            <a:r>
              <a:rPr lang="de-DE" dirty="0"/>
              <a:t> </a:t>
            </a:r>
            <a:r>
              <a:rPr lang="de-DE" dirty="0" smtClean="0"/>
              <a:t>       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Build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statistics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estimate</a:t>
            </a:r>
            <a:r>
              <a:rPr lang="de-DE" sz="2400" dirty="0" smtClean="0"/>
              <a:t> P[</a:t>
            </a:r>
            <a:r>
              <a:rPr lang="de-DE" sz="2400" dirty="0" err="1" smtClean="0"/>
              <a:t>entity</a:t>
            </a:r>
            <a:r>
              <a:rPr lang="de-DE" sz="2400" dirty="0" smtClean="0"/>
              <a:t> | </a:t>
            </a:r>
            <a:r>
              <a:rPr lang="de-DE" sz="2400" dirty="0" err="1" smtClean="0"/>
              <a:t>name</a:t>
            </a:r>
            <a:r>
              <a:rPr lang="de-DE" sz="2400" dirty="0" smtClean="0"/>
              <a:t>]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124744"/>
            <a:ext cx="944527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/>
              <a:t>Need </a:t>
            </a:r>
            <a:r>
              <a:rPr lang="de-DE" sz="2400" dirty="0" err="1" smtClean="0">
                <a:solidFill>
                  <a:srgbClr val="0066CC"/>
                </a:solidFill>
              </a:rPr>
              <a:t>dictionary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entities</a:t>
            </a:r>
            <a:r>
              <a:rPr lang="de-DE" sz="2400" dirty="0" smtClean="0"/>
              <a:t>‘ </a:t>
            </a:r>
            <a:r>
              <a:rPr lang="de-DE" sz="2400" dirty="0" err="1" smtClean="0"/>
              <a:t>names</a:t>
            </a:r>
            <a:r>
              <a:rPr lang="de-DE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full</a:t>
            </a:r>
            <a:r>
              <a:rPr lang="de-DE" sz="2000" dirty="0" smtClean="0"/>
              <a:t> </a:t>
            </a:r>
            <a:r>
              <a:rPr lang="de-DE" sz="2000" dirty="0" err="1" smtClean="0"/>
              <a:t>names</a:t>
            </a:r>
            <a:r>
              <a:rPr lang="de-DE" sz="2000" dirty="0" smtClean="0"/>
              <a:t>: </a:t>
            </a:r>
            <a:r>
              <a:rPr lang="de-DE" sz="1800" dirty="0" smtClean="0">
                <a:solidFill>
                  <a:srgbClr val="800000"/>
                </a:solidFill>
              </a:rPr>
              <a:t>Arnold Alois Schwarzenegger, Los Angeles, Microsoft Corp.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short</a:t>
            </a:r>
            <a:r>
              <a:rPr lang="de-DE" sz="2000" dirty="0" smtClean="0"/>
              <a:t> </a:t>
            </a:r>
            <a:r>
              <a:rPr lang="de-DE" sz="2000" dirty="0" err="1" smtClean="0"/>
              <a:t>names</a:t>
            </a:r>
            <a:r>
              <a:rPr lang="de-DE" sz="2000" dirty="0" smtClean="0"/>
              <a:t>: </a:t>
            </a:r>
            <a:r>
              <a:rPr lang="de-DE" sz="1800" dirty="0" smtClean="0">
                <a:solidFill>
                  <a:srgbClr val="800000"/>
                </a:solidFill>
              </a:rPr>
              <a:t>Arnold, Arnie, Mr. Schwarzenegger, New York, Microsoft, …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nicknames</a:t>
            </a:r>
            <a:r>
              <a:rPr lang="de-DE" sz="2000" dirty="0" smtClean="0"/>
              <a:t> &amp; </a:t>
            </a:r>
            <a:r>
              <a:rPr lang="de-DE" sz="2000" dirty="0" err="1" smtClean="0"/>
              <a:t>aliases</a:t>
            </a:r>
            <a:r>
              <a:rPr lang="de-DE" sz="2000" dirty="0" smtClean="0"/>
              <a:t>: </a:t>
            </a:r>
            <a:r>
              <a:rPr lang="de-DE" sz="1800" dirty="0" smtClean="0">
                <a:solidFill>
                  <a:srgbClr val="800000"/>
                </a:solidFill>
              </a:rPr>
              <a:t>Terminator, City </a:t>
            </a:r>
            <a:r>
              <a:rPr lang="de-DE" sz="1800" dirty="0" err="1" smtClean="0">
                <a:solidFill>
                  <a:srgbClr val="800000"/>
                </a:solidFill>
              </a:rPr>
              <a:t>of</a:t>
            </a:r>
            <a:r>
              <a:rPr lang="de-DE" sz="1800" dirty="0" smtClean="0">
                <a:solidFill>
                  <a:srgbClr val="800000"/>
                </a:solidFill>
              </a:rPr>
              <a:t> Angels, </a:t>
            </a:r>
            <a:r>
              <a:rPr lang="de-DE" sz="1800" dirty="0" err="1" smtClean="0">
                <a:solidFill>
                  <a:srgbClr val="800000"/>
                </a:solidFill>
              </a:rPr>
              <a:t>Evil</a:t>
            </a:r>
            <a:r>
              <a:rPr lang="de-DE" sz="1800" dirty="0" smtClean="0">
                <a:solidFill>
                  <a:srgbClr val="800000"/>
                </a:solidFill>
              </a:rPr>
              <a:t> Empire, …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acronyms</a:t>
            </a:r>
            <a:r>
              <a:rPr lang="de-DE" sz="2000" dirty="0" smtClean="0"/>
              <a:t>: </a:t>
            </a:r>
            <a:r>
              <a:rPr lang="de-DE" sz="1800" dirty="0" smtClean="0">
                <a:solidFill>
                  <a:srgbClr val="800000"/>
                </a:solidFill>
              </a:rPr>
              <a:t>LA, UCLA, MS, MSFT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role</a:t>
            </a:r>
            <a:r>
              <a:rPr lang="de-DE" sz="2000" dirty="0" smtClean="0"/>
              <a:t> </a:t>
            </a:r>
            <a:r>
              <a:rPr lang="de-DE" sz="2000" dirty="0" err="1" smtClean="0"/>
              <a:t>names</a:t>
            </a:r>
            <a:r>
              <a:rPr lang="de-DE" sz="2000" dirty="0" smtClean="0"/>
              <a:t>: </a:t>
            </a:r>
            <a:r>
              <a:rPr lang="de-DE" sz="1800" dirty="0" err="1" smtClean="0">
                <a:solidFill>
                  <a:srgbClr val="800000"/>
                </a:solidFill>
              </a:rPr>
              <a:t>the</a:t>
            </a:r>
            <a:r>
              <a:rPr lang="de-DE" sz="1800" dirty="0" smtClean="0">
                <a:solidFill>
                  <a:srgbClr val="800000"/>
                </a:solidFill>
              </a:rPr>
              <a:t> Austrian </a:t>
            </a:r>
            <a:r>
              <a:rPr lang="de-DE" sz="1800" dirty="0" err="1" smtClean="0">
                <a:solidFill>
                  <a:srgbClr val="800000"/>
                </a:solidFill>
              </a:rPr>
              <a:t>action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hero</a:t>
            </a:r>
            <a:r>
              <a:rPr lang="de-DE" sz="1800" dirty="0" smtClean="0">
                <a:solidFill>
                  <a:srgbClr val="800000"/>
                </a:solidFill>
              </a:rPr>
              <a:t>, </a:t>
            </a:r>
            <a:r>
              <a:rPr lang="de-DE" sz="1800" dirty="0" err="1" smtClean="0">
                <a:solidFill>
                  <a:srgbClr val="800000"/>
                </a:solidFill>
              </a:rPr>
              <a:t>Californian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governor</a:t>
            </a:r>
            <a:r>
              <a:rPr lang="de-DE" sz="1800" dirty="0" smtClean="0">
                <a:solidFill>
                  <a:srgbClr val="800000"/>
                </a:solidFill>
              </a:rPr>
              <a:t>,  CEO </a:t>
            </a:r>
            <a:r>
              <a:rPr lang="de-DE" sz="1800" dirty="0" err="1" smtClean="0">
                <a:solidFill>
                  <a:srgbClr val="800000"/>
                </a:solidFill>
              </a:rPr>
              <a:t>of</a:t>
            </a:r>
            <a:r>
              <a:rPr lang="de-DE" sz="1800" dirty="0" smtClean="0">
                <a:solidFill>
                  <a:srgbClr val="800000"/>
                </a:solidFill>
              </a:rPr>
              <a:t> MS, …</a:t>
            </a:r>
          </a:p>
          <a:p>
            <a:r>
              <a:rPr lang="de-DE" sz="2000" dirty="0" smtClean="0"/>
              <a:t>         …</a:t>
            </a:r>
          </a:p>
          <a:p>
            <a:r>
              <a:rPr lang="de-DE" sz="2000" dirty="0" smtClean="0"/>
              <a:t>     plus </a:t>
            </a:r>
            <a:r>
              <a:rPr lang="de-DE" sz="2000" dirty="0" err="1" smtClean="0">
                <a:solidFill>
                  <a:srgbClr val="0066CC"/>
                </a:solidFill>
              </a:rPr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info</a:t>
            </a:r>
            <a:r>
              <a:rPr lang="de-DE" sz="2000" dirty="0" smtClean="0"/>
              <a:t> (</a:t>
            </a:r>
            <a:r>
              <a:rPr lang="de-DE" sz="2000" dirty="0" err="1" smtClean="0"/>
              <a:t>useful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resolving</a:t>
            </a:r>
            <a:r>
              <a:rPr lang="de-DE" sz="2000" dirty="0" smtClean="0"/>
              <a:t> </a:t>
            </a:r>
            <a:r>
              <a:rPr lang="de-DE" sz="2000" dirty="0" err="1" smtClean="0"/>
              <a:t>pronouns</a:t>
            </a:r>
            <a:r>
              <a:rPr lang="de-DE" sz="2000" dirty="0" smtClean="0"/>
              <a:t> in </a:t>
            </a:r>
            <a:r>
              <a:rPr lang="de-DE" sz="2000" dirty="0" err="1" smtClean="0"/>
              <a:t>context</a:t>
            </a:r>
            <a:r>
              <a:rPr lang="de-DE" sz="2000" dirty="0" smtClean="0"/>
              <a:t>):</a:t>
            </a:r>
          </a:p>
          <a:p>
            <a:r>
              <a:rPr lang="de-DE" sz="1800" dirty="0" smtClean="0">
                <a:solidFill>
                  <a:srgbClr val="800000"/>
                </a:solidFill>
              </a:rPr>
              <a:t>          Bill </a:t>
            </a:r>
            <a:r>
              <a:rPr lang="de-DE" sz="1800" dirty="0" err="1" smtClean="0">
                <a:solidFill>
                  <a:srgbClr val="800000"/>
                </a:solidFill>
              </a:rPr>
              <a:t>and</a:t>
            </a:r>
            <a:r>
              <a:rPr lang="de-DE" sz="1800" dirty="0" smtClean="0">
                <a:solidFill>
                  <a:srgbClr val="800000"/>
                </a:solidFill>
              </a:rPr>
              <a:t> Melinda </a:t>
            </a:r>
            <a:r>
              <a:rPr lang="de-DE" sz="1800" dirty="0" err="1" smtClean="0">
                <a:solidFill>
                  <a:srgbClr val="800000"/>
                </a:solidFill>
              </a:rPr>
              <a:t>met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at</a:t>
            </a:r>
            <a:r>
              <a:rPr lang="de-DE" sz="1800" dirty="0" smtClean="0">
                <a:solidFill>
                  <a:srgbClr val="800000"/>
                </a:solidFill>
              </a:rPr>
              <a:t> MS. </a:t>
            </a:r>
            <a:r>
              <a:rPr lang="de-DE" sz="1800" dirty="0" err="1" smtClean="0">
                <a:solidFill>
                  <a:srgbClr val="800000"/>
                </a:solidFill>
              </a:rPr>
              <a:t>They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fell</a:t>
            </a:r>
            <a:r>
              <a:rPr lang="de-DE" sz="1800" dirty="0" smtClean="0">
                <a:solidFill>
                  <a:srgbClr val="800000"/>
                </a:solidFill>
              </a:rPr>
              <a:t> in </a:t>
            </a:r>
            <a:r>
              <a:rPr lang="de-DE" sz="1800" dirty="0" err="1" smtClean="0">
                <a:solidFill>
                  <a:srgbClr val="800000"/>
                </a:solidFill>
              </a:rPr>
              <a:t>love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and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u="sng" dirty="0" smtClean="0">
                <a:solidFill>
                  <a:srgbClr val="800000"/>
                </a:solidFill>
              </a:rPr>
              <a:t>he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dirty="0" err="1" smtClean="0">
                <a:solidFill>
                  <a:srgbClr val="800000"/>
                </a:solidFill>
              </a:rPr>
              <a:t>kissed</a:t>
            </a:r>
            <a:r>
              <a:rPr lang="de-DE" sz="1800" dirty="0" smtClean="0">
                <a:solidFill>
                  <a:srgbClr val="800000"/>
                </a:solidFill>
              </a:rPr>
              <a:t> </a:t>
            </a:r>
            <a:r>
              <a:rPr lang="de-DE" sz="1800" u="sng" dirty="0" smtClean="0">
                <a:solidFill>
                  <a:srgbClr val="800000"/>
                </a:solidFill>
              </a:rPr>
              <a:t>her</a:t>
            </a:r>
            <a:r>
              <a:rPr lang="de-DE" sz="1800" dirty="0" smtClean="0">
                <a:solidFill>
                  <a:srgbClr val="800000"/>
                </a:solidFill>
              </a:rPr>
              <a:t>.</a:t>
            </a:r>
          </a:p>
          <a:p>
            <a:endParaRPr lang="de-DE" sz="20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165201" y="620688"/>
            <a:ext cx="497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[Milne/Witten 2008, </a:t>
            </a:r>
            <a:r>
              <a:rPr lang="de-DE" sz="1800" dirty="0" err="1" smtClean="0"/>
              <a:t>Spitkovsky</a:t>
            </a:r>
            <a:r>
              <a:rPr lang="de-DE" sz="1800" dirty="0" smtClean="0"/>
              <a:t>/Chang 2012]</a:t>
            </a:r>
            <a:endParaRPr lang="de-DE" sz="18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2664296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1584176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4941168"/>
            <a:ext cx="9144000" cy="1656184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Mention-Entity Similarity Edges</a:t>
            </a:r>
            <a:endParaRPr lang="en-GB" sz="2000" dirty="0" smtClean="0"/>
          </a:p>
        </p:txBody>
      </p:sp>
      <p:sp>
        <p:nvSpPr>
          <p:cNvPr id="7" name="Textfeld 9"/>
          <p:cNvSpPr txBox="1">
            <a:spLocks noChangeArrowheads="1"/>
          </p:cNvSpPr>
          <p:nvPr/>
        </p:nvSpPr>
        <p:spPr bwMode="auto">
          <a:xfrm>
            <a:off x="1763688" y="4077072"/>
            <a:ext cx="2929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ea typeface="MS PGothic" pitchFamily="34" charset="-128"/>
              </a:rPr>
              <a:t>Extent of partial </a:t>
            </a:r>
            <a:r>
              <a:rPr lang="en-US" sz="1800" dirty="0">
                <a:ea typeface="MS PGothic" pitchFamily="34" charset="-128"/>
              </a:rPr>
              <a:t>matches</a:t>
            </a: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4860032" y="4077072"/>
            <a:ext cx="305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ea typeface="MS PGothic" pitchFamily="34" charset="-128"/>
              </a:rPr>
              <a:t>Weight of </a:t>
            </a:r>
            <a:r>
              <a:rPr lang="en-US" sz="1800" dirty="0" smtClean="0">
                <a:ea typeface="MS PGothic" pitchFamily="34" charset="-128"/>
              </a:rPr>
              <a:t>matched </a:t>
            </a:r>
            <a:r>
              <a:rPr lang="en-US" sz="1800" dirty="0">
                <a:ea typeface="MS PGothic" pitchFamily="34" charset="-128"/>
              </a:rPr>
              <a:t>words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764704"/>
            <a:ext cx="8167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Precompute</a:t>
            </a:r>
            <a:r>
              <a:rPr lang="de-DE" dirty="0" smtClean="0"/>
              <a:t> </a:t>
            </a:r>
            <a:r>
              <a:rPr lang="de-DE" dirty="0" err="1" smtClean="0"/>
              <a:t>characteristic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keyphrases</a:t>
            </a:r>
            <a:r>
              <a:rPr lang="de-DE" dirty="0" smtClean="0">
                <a:solidFill>
                  <a:srgbClr val="0000FF"/>
                </a:solidFill>
              </a:rPr>
              <a:t> q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dirty="0" smtClean="0"/>
              <a:t> e:</a:t>
            </a:r>
          </a:p>
          <a:p>
            <a:r>
              <a:rPr lang="de-DE" dirty="0" err="1" smtClean="0"/>
              <a:t>anchor</a:t>
            </a:r>
            <a:r>
              <a:rPr lang="de-DE" dirty="0" smtClean="0"/>
              <a:t> </a:t>
            </a:r>
            <a:r>
              <a:rPr lang="de-DE" dirty="0" err="1" smtClean="0"/>
              <a:t>texts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err="1" smtClean="0"/>
              <a:t>phrases</a:t>
            </a:r>
            <a:r>
              <a:rPr lang="de-DE" dirty="0" smtClean="0"/>
              <a:t> in e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PMI:</a:t>
            </a: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683568" y="5517232"/>
          <a:ext cx="6565343" cy="110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8" name="Formel" r:id="rId4" imgW="3175000" imgH="571500" progId="Equation.3">
                  <p:embed/>
                </p:oleObj>
              </mc:Choice>
              <mc:Fallback>
                <p:oleObj name="Formel" r:id="rId4" imgW="3175000" imgH="571500" progId="Equation.3">
                  <p:embed/>
                  <p:pic>
                    <p:nvPicPr>
                      <p:cNvPr id="0" name="Picture 1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517232"/>
                        <a:ext cx="6565343" cy="110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58800" y="2878138"/>
          <a:ext cx="759618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9" name="Formel" r:id="rId6" imgW="3911600" imgH="660400" progId="Equation.3">
                  <p:embed/>
                </p:oleObj>
              </mc:Choice>
              <mc:Fallback>
                <p:oleObj name="Formel" r:id="rId6" imgW="3911600" imgH="660400" progId="Equation.3">
                  <p:embed/>
                  <p:pic>
                    <p:nvPicPr>
                      <p:cNvPr id="0" name="Picture 1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878138"/>
                        <a:ext cx="7596188" cy="119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755576" y="1556792"/>
          <a:ext cx="38703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" name="Formel" r:id="rId8" imgW="2095500" imgH="419100" progId="Equation.3">
                  <p:embed/>
                </p:oleObj>
              </mc:Choice>
              <mc:Fallback>
                <p:oleObj name="Formel" r:id="rId8" imgW="2095500" imgH="419100" progId="Equation.3">
                  <p:embed/>
                  <p:pic>
                    <p:nvPicPr>
                      <p:cNvPr id="0" name="Picture 1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38703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395536" y="2420888"/>
            <a:ext cx="8058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Match</a:t>
            </a:r>
            <a:r>
              <a:rPr lang="de-DE" dirty="0" smtClean="0"/>
              <a:t> </a:t>
            </a:r>
            <a:r>
              <a:rPr lang="de-DE" dirty="0" err="1" smtClean="0"/>
              <a:t>keyphrase</a:t>
            </a:r>
            <a:r>
              <a:rPr lang="de-DE" dirty="0" smtClean="0"/>
              <a:t> q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e in </a:t>
            </a:r>
            <a:r>
              <a:rPr lang="de-DE" dirty="0" err="1" smtClean="0">
                <a:solidFill>
                  <a:srgbClr val="0000FF"/>
                </a:solidFill>
              </a:rPr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 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5013176"/>
            <a:ext cx="780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overall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similarity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(m)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04350" y="1700808"/>
            <a:ext cx="4339650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„</a:t>
            </a:r>
            <a:r>
              <a:rPr lang="de-DE" sz="1800" dirty="0" err="1" smtClean="0"/>
              <a:t>Metallica</a:t>
            </a:r>
            <a:r>
              <a:rPr lang="de-DE" sz="1800" dirty="0" smtClean="0"/>
              <a:t> </a:t>
            </a:r>
            <a:r>
              <a:rPr lang="de-DE" sz="1800" dirty="0" err="1" smtClean="0"/>
              <a:t>tribute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Ennio Morricone“</a:t>
            </a:r>
            <a:endParaRPr lang="de-DE" sz="1800" dirty="0"/>
          </a:p>
        </p:txBody>
      </p:sp>
      <p:sp>
        <p:nvSpPr>
          <p:cNvPr id="19" name="Textfeld 18"/>
          <p:cNvSpPr txBox="1"/>
          <p:nvPr/>
        </p:nvSpPr>
        <p:spPr>
          <a:xfrm>
            <a:off x="323528" y="4437112"/>
            <a:ext cx="8597225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The Ecstasy  </a:t>
            </a:r>
            <a:r>
              <a:rPr lang="de-DE" sz="1800" dirty="0" err="1" smtClean="0"/>
              <a:t>piece</a:t>
            </a:r>
            <a:r>
              <a:rPr lang="de-DE" sz="1800" dirty="0" smtClean="0"/>
              <a:t> was </a:t>
            </a:r>
            <a:r>
              <a:rPr lang="de-DE" sz="1800" dirty="0" err="1" smtClean="0"/>
              <a:t>covered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Metallica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Morricone </a:t>
            </a:r>
            <a:r>
              <a:rPr lang="de-DE" sz="1800" dirty="0" err="1" smtClean="0"/>
              <a:t>tribute</a:t>
            </a:r>
            <a:r>
              <a:rPr lang="de-DE" sz="1800" dirty="0" smtClean="0"/>
              <a:t> </a:t>
            </a:r>
            <a:r>
              <a:rPr lang="de-DE" sz="1800" dirty="0" err="1" smtClean="0"/>
              <a:t>album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4283968" y="4437112"/>
            <a:ext cx="3672408" cy="360040"/>
          </a:xfrm>
          <a:prstGeom prst="rect">
            <a:avLst/>
          </a:prstGeom>
          <a:noFill/>
          <a:ln w="3810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827584" y="4365104"/>
            <a:ext cx="936104" cy="504056"/>
          </a:xfrm>
          <a:prstGeom prst="roundRect">
            <a:avLst>
              <a:gd name="adj" fmla="val 28185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2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872537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Entity-Entity Coherence Edges</a:t>
            </a:r>
            <a:endParaRPr lang="en-GB" sz="20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1584176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764704"/>
            <a:ext cx="819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Precompute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overlap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incoming</a:t>
            </a:r>
            <a:r>
              <a:rPr lang="de-DE" dirty="0" smtClean="0">
                <a:solidFill>
                  <a:srgbClr val="0000FF"/>
                </a:solidFill>
              </a:rPr>
              <a:t> links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e1 </a:t>
            </a:r>
            <a:r>
              <a:rPr lang="de-DE" dirty="0" err="1" smtClean="0"/>
              <a:t>and</a:t>
            </a:r>
            <a:r>
              <a:rPr lang="de-DE" dirty="0" smtClean="0"/>
              <a:t> e2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67544" y="1340768"/>
          <a:ext cx="712879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Formel" r:id="rId4" imgW="3746500" imgH="419100" progId="Equation.3">
                  <p:embed/>
                </p:oleObj>
              </mc:Choice>
              <mc:Fallback>
                <p:oleObj name="Formel" r:id="rId4" imgW="3746500" imgH="419100" progId="Equation.3">
                  <p:embed/>
                  <p:pic>
                    <p:nvPicPr>
                      <p:cNvPr id="0" name="Picture 10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712879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420888"/>
            <a:ext cx="9144000" cy="2016224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2492896"/>
            <a:ext cx="8023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Alternatively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overlap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keyphrases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for</a:t>
            </a:r>
            <a:r>
              <a:rPr lang="de-DE" dirty="0" smtClean="0"/>
              <a:t> e1 </a:t>
            </a:r>
            <a:r>
              <a:rPr lang="de-DE" dirty="0" err="1" smtClean="0"/>
              <a:t>and</a:t>
            </a:r>
            <a:r>
              <a:rPr lang="de-DE" dirty="0" smtClean="0"/>
              <a:t> e2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528" y="3933056"/>
            <a:ext cx="830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overlap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keyphrases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similarity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bag-of-words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…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67544" y="2924944"/>
          <a:ext cx="56054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3" name="Formel" r:id="rId6" imgW="2946400" imgH="469900" progId="Equation.3">
                  <p:embed/>
                </p:oleObj>
              </mc:Choice>
              <mc:Fallback>
                <p:oleObj name="Formel" r:id="rId6" imgW="2946400" imgH="469900" progId="Equation.3">
                  <p:embed/>
                  <p:pic>
                    <p:nvPicPr>
                      <p:cNvPr id="0" name="Picture 10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24944"/>
                        <a:ext cx="56054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4581128"/>
            <a:ext cx="9144000" cy="936104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95536" y="4653136"/>
            <a:ext cx="7053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Optionally</a:t>
            </a:r>
            <a:r>
              <a:rPr lang="de-DE" dirty="0" smtClean="0"/>
              <a:t> </a:t>
            </a:r>
            <a:r>
              <a:rPr lang="de-DE" dirty="0" err="1" smtClean="0"/>
              <a:t>combine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type </a:t>
            </a:r>
            <a:r>
              <a:rPr lang="de-DE" dirty="0" err="1" smtClean="0">
                <a:solidFill>
                  <a:srgbClr val="0000FF"/>
                </a:solidFill>
              </a:rPr>
              <a:t>distance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e1 </a:t>
            </a:r>
            <a:r>
              <a:rPr lang="de-DE" dirty="0" err="1" smtClean="0"/>
              <a:t>and</a:t>
            </a:r>
            <a:r>
              <a:rPr lang="de-DE" dirty="0" smtClean="0"/>
              <a:t> e2</a:t>
            </a:r>
          </a:p>
          <a:p>
            <a:r>
              <a:rPr lang="de-DE" dirty="0" smtClean="0"/>
              <a:t>(e.g., </a:t>
            </a:r>
            <a:r>
              <a:rPr lang="de-DE" dirty="0" err="1" smtClean="0"/>
              <a:t>Jaccard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type </a:t>
            </a:r>
            <a:r>
              <a:rPr lang="de-DE" dirty="0" err="1" smtClean="0"/>
              <a:t>instances</a:t>
            </a:r>
            <a:r>
              <a:rPr lang="de-DE" dirty="0" smtClean="0"/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5661248"/>
            <a:ext cx="9144000" cy="864096"/>
          </a:xfrm>
          <a:prstGeom prst="rect">
            <a:avLst/>
          </a:prstGeom>
          <a:solidFill>
            <a:srgbClr val="99FF66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95536" y="5733256"/>
            <a:ext cx="7431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e1 </a:t>
            </a:r>
            <a:r>
              <a:rPr lang="de-DE" dirty="0" err="1" smtClean="0"/>
              <a:t>and</a:t>
            </a:r>
            <a:r>
              <a:rPr lang="de-DE" dirty="0" smtClean="0"/>
              <a:t> e2 (</a:t>
            </a:r>
            <a:r>
              <a:rPr lang="de-DE" dirty="0" err="1" smtClean="0"/>
              <a:t>locations</a:t>
            </a:r>
            <a:r>
              <a:rPr lang="de-DE" dirty="0" smtClean="0"/>
              <a:t>, </a:t>
            </a:r>
            <a:r>
              <a:rPr lang="de-DE" dirty="0" err="1" smtClean="0"/>
              <a:t>people</a:t>
            </a:r>
            <a:r>
              <a:rPr lang="de-DE" dirty="0" smtClean="0"/>
              <a:t>, etc.)</a:t>
            </a:r>
          </a:p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spatial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or</a:t>
            </a:r>
            <a:r>
              <a:rPr lang="de-DE" dirty="0" smtClean="0">
                <a:solidFill>
                  <a:srgbClr val="0000FF"/>
                </a:solidFill>
              </a:rPr>
              <a:t> temporal </a:t>
            </a:r>
            <a:r>
              <a:rPr lang="de-DE" dirty="0" err="1" smtClean="0">
                <a:solidFill>
                  <a:srgbClr val="0000FF"/>
                </a:solidFill>
              </a:rPr>
              <a:t>distance</a:t>
            </a:r>
            <a:endParaRPr lang="de-DE" dirty="0" smtClean="0">
              <a:solidFill>
                <a:srgbClr val="0000FF"/>
              </a:solidFill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feld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>
                <a:cs typeface="Arial" charset="0"/>
              </a:rPr>
              <a:t>AIDA: Accurate Online Disambiguation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3"/>
            <a:ext cx="9539288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3284538"/>
            <a:ext cx="4364038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125538"/>
            <a:ext cx="50085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nt Arrow 7"/>
          <p:cNvSpPr/>
          <p:nvPr/>
        </p:nvSpPr>
        <p:spPr bwMode="auto">
          <a:xfrm rot="16200000" flipV="1">
            <a:off x="3528219" y="4880769"/>
            <a:ext cx="1582738" cy="1511300"/>
          </a:xfrm>
          <a:prstGeom prst="bentArrow">
            <a:avLst>
              <a:gd name="adj1" fmla="val 14353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63" y="1031875"/>
            <a:ext cx="69469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783013" y="6416675"/>
            <a:ext cx="5395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hlinkClick r:id="rId7"/>
              </a:rPr>
              <a:t>http://www.mpi-inf.mpg.de/yago-naga/aida/</a:t>
            </a:r>
            <a:endParaRPr lang="en-US" sz="2000" dirty="0"/>
          </a:p>
          <a:p>
            <a:pPr eaLnBrk="0" hangingPunc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00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3783013" y="6416675"/>
            <a:ext cx="5395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hlinkClick r:id="rId3"/>
              </a:rPr>
              <a:t>http://www.mpi-inf.mpg.de/yago-naga/aida/</a:t>
            </a:r>
            <a:endParaRPr lang="en-US" sz="2000"/>
          </a:p>
          <a:p>
            <a:pPr eaLnBrk="0" hangingPunct="0"/>
            <a:endParaRPr lang="en-US" sz="200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9144000" cy="42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362"/>
            <a:ext cx="4499992" cy="64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1" name="Textfeld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dirty="0">
                <a:cs typeface="Arial" charset="0"/>
              </a:rPr>
              <a:t>AIDA: </a:t>
            </a:r>
            <a:r>
              <a:rPr lang="de-DE" sz="3200" dirty="0" err="1" smtClean="0">
                <a:cs typeface="Arial" charset="0"/>
              </a:rPr>
              <a:t>Very</a:t>
            </a:r>
            <a:r>
              <a:rPr lang="de-DE" sz="3200" dirty="0" smtClean="0">
                <a:cs typeface="Arial" charset="0"/>
              </a:rPr>
              <a:t> </a:t>
            </a:r>
            <a:r>
              <a:rPr lang="de-DE" sz="3200" dirty="0" err="1" smtClean="0">
                <a:cs typeface="Arial" charset="0"/>
              </a:rPr>
              <a:t>Difficult</a:t>
            </a:r>
            <a:r>
              <a:rPr lang="de-DE" sz="3200" dirty="0" smtClean="0">
                <a:cs typeface="Arial" charset="0"/>
              </a:rPr>
              <a:t> </a:t>
            </a:r>
            <a:r>
              <a:rPr lang="de-DE" sz="3200" dirty="0" err="1" smtClean="0">
                <a:cs typeface="Arial" charset="0"/>
              </a:rPr>
              <a:t>Example</a:t>
            </a:r>
            <a:endParaRPr lang="de-DE" sz="3200" dirty="0">
              <a:cs typeface="Arial" charset="0"/>
            </a:endParaRP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4868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140968"/>
            <a:ext cx="4788024" cy="436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28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 bwMode="auto">
          <a:xfrm>
            <a:off x="0" y="3933056"/>
            <a:ext cx="9144000" cy="180020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7"/>
          <p:cNvSpPr/>
          <p:nvPr/>
        </p:nvSpPr>
        <p:spPr bwMode="auto">
          <a:xfrm>
            <a:off x="0" y="2420888"/>
            <a:ext cx="9144000" cy="151273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0" y="908150"/>
            <a:ext cx="9144000" cy="151273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9505056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NED: Experimental Evaluation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908720"/>
            <a:ext cx="817448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Benchmark:</a:t>
            </a:r>
          </a:p>
          <a:p>
            <a:pPr>
              <a:buFont typeface="Arial" pitchFamily="34" charset="0"/>
              <a:buChar char="•"/>
            </a:pPr>
            <a:r>
              <a:rPr lang="de-DE" sz="2400" b="0" dirty="0" smtClean="0"/>
              <a:t> </a:t>
            </a:r>
            <a:r>
              <a:rPr lang="de-DE" sz="2400" b="0" dirty="0" smtClean="0">
                <a:solidFill>
                  <a:srgbClr val="0000FF"/>
                </a:solidFill>
              </a:rPr>
              <a:t>Extended </a:t>
            </a:r>
            <a:r>
              <a:rPr lang="de-DE" sz="2400" b="0" dirty="0" err="1" smtClean="0">
                <a:solidFill>
                  <a:srgbClr val="0000FF"/>
                </a:solidFill>
              </a:rPr>
              <a:t>CoNLL</a:t>
            </a:r>
            <a:r>
              <a:rPr lang="de-DE" sz="2400" b="0" dirty="0" smtClean="0">
                <a:solidFill>
                  <a:srgbClr val="0000FF"/>
                </a:solidFill>
              </a:rPr>
              <a:t> 2003 </a:t>
            </a:r>
            <a:r>
              <a:rPr lang="de-DE" sz="2400" b="0" dirty="0" err="1" smtClean="0">
                <a:solidFill>
                  <a:srgbClr val="0000FF"/>
                </a:solidFill>
              </a:rPr>
              <a:t>dataset</a:t>
            </a:r>
            <a:r>
              <a:rPr lang="de-DE" sz="2400" b="0" dirty="0" smtClean="0">
                <a:solidFill>
                  <a:srgbClr val="0000FF"/>
                </a:solidFill>
              </a:rPr>
              <a:t>:</a:t>
            </a:r>
            <a:r>
              <a:rPr lang="de-DE" sz="2400" b="0" dirty="0" smtClean="0"/>
              <a:t> 1400 </a:t>
            </a:r>
            <a:r>
              <a:rPr lang="de-DE" sz="2400" b="0" dirty="0" err="1" smtClean="0"/>
              <a:t>newswire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articles</a:t>
            </a:r>
            <a:endParaRPr lang="de-DE" sz="2400" b="0" dirty="0" smtClean="0"/>
          </a:p>
          <a:p>
            <a:pPr>
              <a:buFont typeface="Arial" pitchFamily="34" charset="0"/>
              <a:buChar char="•"/>
            </a:pPr>
            <a:r>
              <a:rPr lang="de-DE" sz="2400" b="0" dirty="0" smtClean="0"/>
              <a:t> </a:t>
            </a:r>
            <a:r>
              <a:rPr lang="de-DE" sz="2400" b="0" dirty="0" err="1" smtClean="0"/>
              <a:t>originally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annotated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with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mention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markup</a:t>
            </a:r>
            <a:r>
              <a:rPr lang="de-DE" sz="2400" b="0" dirty="0" smtClean="0"/>
              <a:t> (NER),</a:t>
            </a:r>
          </a:p>
          <a:p>
            <a:r>
              <a:rPr lang="de-DE" sz="2400" b="0" dirty="0" smtClean="0"/>
              <a:t>  </a:t>
            </a:r>
            <a:r>
              <a:rPr lang="de-DE" sz="2400" b="0" dirty="0" err="1" smtClean="0"/>
              <a:t>now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with</a:t>
            </a:r>
            <a:r>
              <a:rPr lang="de-DE" sz="2400" b="0" dirty="0" smtClean="0"/>
              <a:t> NED </a:t>
            </a:r>
            <a:r>
              <a:rPr lang="de-DE" sz="2400" b="0" dirty="0" err="1" smtClean="0"/>
              <a:t>mappings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to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Yago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Freebase</a:t>
            </a:r>
            <a:endParaRPr lang="de-DE" sz="2400" b="0" dirty="0" smtClean="0"/>
          </a:p>
          <a:p>
            <a:pPr>
              <a:buFont typeface="Arial" pitchFamily="34" charset="0"/>
              <a:buChar char="•"/>
            </a:pPr>
            <a:r>
              <a:rPr lang="de-DE" sz="2400" b="0" dirty="0" smtClean="0"/>
              <a:t> </a:t>
            </a:r>
            <a:r>
              <a:rPr lang="de-DE" sz="2400" b="0" dirty="0" err="1" smtClean="0"/>
              <a:t>difficult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texts</a:t>
            </a:r>
            <a:r>
              <a:rPr lang="de-DE" sz="2400" b="0" dirty="0" smtClean="0"/>
              <a:t>: </a:t>
            </a:r>
          </a:p>
          <a:p>
            <a:r>
              <a:rPr lang="de-DE" sz="2400" b="0" dirty="0" smtClean="0"/>
              <a:t>  </a:t>
            </a:r>
            <a:r>
              <a:rPr lang="de-DE" sz="1800" i="1" dirty="0" smtClean="0">
                <a:solidFill>
                  <a:srgbClr val="CC6600"/>
                </a:solidFill>
              </a:rPr>
              <a:t>…  </a:t>
            </a:r>
            <a:r>
              <a:rPr lang="de-DE" sz="1800" i="1" dirty="0" err="1" smtClean="0">
                <a:solidFill>
                  <a:srgbClr val="CC6600"/>
                </a:solidFill>
              </a:rPr>
              <a:t>Australia</a:t>
            </a:r>
            <a:r>
              <a:rPr lang="de-DE" sz="1800" i="1" dirty="0" smtClean="0">
                <a:solidFill>
                  <a:srgbClr val="CC6600"/>
                </a:solidFill>
              </a:rPr>
              <a:t> </a:t>
            </a:r>
            <a:r>
              <a:rPr lang="de-DE" sz="1800" i="1" dirty="0" err="1" smtClean="0">
                <a:solidFill>
                  <a:srgbClr val="CC6600"/>
                </a:solidFill>
              </a:rPr>
              <a:t>beats</a:t>
            </a:r>
            <a:r>
              <a:rPr lang="de-DE" sz="1800" i="1" dirty="0" smtClean="0">
                <a:solidFill>
                  <a:srgbClr val="CC6600"/>
                </a:solidFill>
              </a:rPr>
              <a:t> </a:t>
            </a:r>
            <a:r>
              <a:rPr lang="de-DE" sz="1800" i="1" dirty="0" err="1" smtClean="0">
                <a:solidFill>
                  <a:srgbClr val="CC6600"/>
                </a:solidFill>
              </a:rPr>
              <a:t>India</a:t>
            </a:r>
            <a:r>
              <a:rPr lang="de-DE" sz="1800" i="1" dirty="0" smtClean="0">
                <a:solidFill>
                  <a:srgbClr val="CC6600"/>
                </a:solidFill>
              </a:rPr>
              <a:t> …		</a:t>
            </a:r>
            <a:r>
              <a:rPr lang="de-DE" sz="2000" dirty="0" smtClean="0">
                <a:solidFill>
                  <a:srgbClr val="CC6600"/>
                </a:solidFill>
                <a:sym typeface="Symbol"/>
              </a:rPr>
              <a:t> </a:t>
            </a:r>
            <a:r>
              <a:rPr lang="de-DE" sz="2000" dirty="0" err="1" smtClean="0">
                <a:solidFill>
                  <a:srgbClr val="CC6600"/>
                </a:solidFill>
                <a:latin typeface="Arial Narrow" pitchFamily="34" charset="0"/>
                <a:sym typeface="Symbol"/>
              </a:rPr>
              <a:t>Australian_Cricket_Team</a:t>
            </a:r>
            <a:endParaRPr lang="de-DE" sz="2000" dirty="0" smtClean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de-DE" sz="2000" dirty="0" smtClean="0">
                <a:solidFill>
                  <a:srgbClr val="CC6600"/>
                </a:solidFill>
              </a:rPr>
              <a:t>   </a:t>
            </a:r>
            <a:r>
              <a:rPr lang="de-DE" sz="1800" i="1" dirty="0" smtClean="0">
                <a:solidFill>
                  <a:srgbClr val="CC6600"/>
                </a:solidFill>
              </a:rPr>
              <a:t>… White House </a:t>
            </a:r>
            <a:r>
              <a:rPr lang="de-DE" sz="1800" i="1" dirty="0" err="1" smtClean="0">
                <a:solidFill>
                  <a:srgbClr val="CC6600"/>
                </a:solidFill>
              </a:rPr>
              <a:t>talks</a:t>
            </a:r>
            <a:r>
              <a:rPr lang="de-DE" sz="1800" i="1" dirty="0" smtClean="0">
                <a:solidFill>
                  <a:srgbClr val="CC6600"/>
                </a:solidFill>
              </a:rPr>
              <a:t> </a:t>
            </a:r>
            <a:r>
              <a:rPr lang="de-DE" sz="1800" i="1" dirty="0" err="1" smtClean="0">
                <a:solidFill>
                  <a:srgbClr val="CC6600"/>
                </a:solidFill>
              </a:rPr>
              <a:t>to</a:t>
            </a:r>
            <a:r>
              <a:rPr lang="de-DE" sz="1800" i="1" dirty="0" smtClean="0">
                <a:solidFill>
                  <a:srgbClr val="CC6600"/>
                </a:solidFill>
              </a:rPr>
              <a:t> Kreml …   	</a:t>
            </a:r>
            <a:r>
              <a:rPr lang="de-DE" sz="2000" dirty="0" smtClean="0">
                <a:solidFill>
                  <a:srgbClr val="CC6600"/>
                </a:solidFill>
                <a:sym typeface="Symbol"/>
              </a:rPr>
              <a:t> </a:t>
            </a:r>
            <a:r>
              <a:rPr lang="de-DE" sz="2000" dirty="0" err="1" smtClean="0">
                <a:solidFill>
                  <a:srgbClr val="CC6600"/>
                </a:solidFill>
                <a:latin typeface="Arial Narrow" pitchFamily="34" charset="0"/>
              </a:rPr>
              <a:t>President_of_the_USA</a:t>
            </a:r>
            <a:endParaRPr lang="de-DE" sz="2000" dirty="0" smtClean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de-DE" sz="2000" dirty="0" smtClean="0">
                <a:solidFill>
                  <a:srgbClr val="CC6600"/>
                </a:solidFill>
              </a:rPr>
              <a:t>   </a:t>
            </a:r>
            <a:r>
              <a:rPr lang="de-DE" sz="1800" i="1" dirty="0" smtClean="0">
                <a:solidFill>
                  <a:srgbClr val="CC6600"/>
                </a:solidFill>
              </a:rPr>
              <a:t>… EDS </a:t>
            </a:r>
            <a:r>
              <a:rPr lang="de-DE" sz="1800" i="1" dirty="0" err="1" smtClean="0">
                <a:solidFill>
                  <a:srgbClr val="CC6600"/>
                </a:solidFill>
              </a:rPr>
              <a:t>made</a:t>
            </a:r>
            <a:r>
              <a:rPr lang="de-DE" sz="1800" i="1" dirty="0" smtClean="0">
                <a:solidFill>
                  <a:srgbClr val="CC6600"/>
                </a:solidFill>
              </a:rPr>
              <a:t> a </a:t>
            </a:r>
            <a:r>
              <a:rPr lang="de-DE" sz="1800" i="1" dirty="0" err="1" smtClean="0">
                <a:solidFill>
                  <a:srgbClr val="CC6600"/>
                </a:solidFill>
              </a:rPr>
              <a:t>contract</a:t>
            </a:r>
            <a:r>
              <a:rPr lang="de-DE" sz="1800" i="1" dirty="0" smtClean="0">
                <a:solidFill>
                  <a:srgbClr val="CC6600"/>
                </a:solidFill>
              </a:rPr>
              <a:t> </a:t>
            </a:r>
            <a:r>
              <a:rPr lang="de-DE" sz="1800" i="1" dirty="0" err="1" smtClean="0">
                <a:solidFill>
                  <a:srgbClr val="CC6600"/>
                </a:solidFill>
              </a:rPr>
              <a:t>with</a:t>
            </a:r>
            <a:r>
              <a:rPr lang="de-DE" sz="1800" i="1" dirty="0" smtClean="0">
                <a:solidFill>
                  <a:srgbClr val="CC6600"/>
                </a:solidFill>
              </a:rPr>
              <a:t> …</a:t>
            </a:r>
            <a:r>
              <a:rPr lang="de-DE" sz="2000" i="1" dirty="0" smtClean="0">
                <a:solidFill>
                  <a:srgbClr val="CC6600"/>
                </a:solidFill>
              </a:rPr>
              <a:t>     	</a:t>
            </a:r>
            <a:r>
              <a:rPr lang="de-DE" sz="2000" dirty="0" smtClean="0">
                <a:solidFill>
                  <a:srgbClr val="CC6600"/>
                </a:solidFill>
                <a:sym typeface="Symbol"/>
              </a:rPr>
              <a:t> </a:t>
            </a:r>
            <a:r>
              <a:rPr lang="de-DE" sz="2000" dirty="0" err="1" smtClean="0">
                <a:solidFill>
                  <a:srgbClr val="CC6600"/>
                </a:solidFill>
                <a:latin typeface="Arial Narrow" pitchFamily="34" charset="0"/>
              </a:rPr>
              <a:t>HP_Enterprise_Services</a:t>
            </a:r>
            <a:endParaRPr lang="de-DE" sz="2000" dirty="0" smtClean="0">
              <a:solidFill>
                <a:srgbClr val="CC6600"/>
              </a:solidFill>
              <a:latin typeface="Arial Narrow" pitchFamily="34" charset="0"/>
            </a:endParaRPr>
          </a:p>
          <a:p>
            <a:r>
              <a:rPr lang="de-DE" sz="2000" b="0" dirty="0" smtClean="0"/>
              <a:t>   </a:t>
            </a:r>
          </a:p>
          <a:p>
            <a:pPr>
              <a:buFont typeface="Arial" pitchFamily="34" charset="0"/>
              <a:buChar char="•"/>
            </a:pPr>
            <a:endParaRPr lang="de-DE" sz="2400" b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1520" y="3933056"/>
            <a:ext cx="8453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</a:t>
            </a:r>
          </a:p>
          <a:p>
            <a:r>
              <a:rPr lang="de-DE" sz="2400" b="0" dirty="0" smtClean="0"/>
              <a:t>Best: AIDA </a:t>
            </a:r>
            <a:r>
              <a:rPr lang="de-DE" sz="2400" b="0" dirty="0" err="1" smtClean="0"/>
              <a:t>method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with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prior+sim+coh</a:t>
            </a:r>
            <a:r>
              <a:rPr lang="de-DE" sz="2400" b="0" dirty="0" smtClean="0"/>
              <a:t> + </a:t>
            </a:r>
            <a:r>
              <a:rPr lang="de-DE" sz="2400" b="0" dirty="0" err="1" smtClean="0"/>
              <a:t>robustness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test</a:t>
            </a:r>
            <a:endParaRPr lang="de-DE" sz="2400" b="0" dirty="0" smtClean="0"/>
          </a:p>
          <a:p>
            <a:r>
              <a:rPr lang="de-DE" sz="2400" b="0" dirty="0" smtClean="0"/>
              <a:t>82% </a:t>
            </a:r>
            <a:r>
              <a:rPr lang="de-DE" sz="2400" b="0" dirty="0" err="1" smtClean="0"/>
              <a:t>precision</a:t>
            </a:r>
            <a:r>
              <a:rPr lang="de-DE" sz="2400" b="0" dirty="0" smtClean="0"/>
              <a:t> @100% </a:t>
            </a:r>
            <a:r>
              <a:rPr lang="de-DE" sz="2400" b="0" dirty="0" err="1" smtClean="0"/>
              <a:t>recall</a:t>
            </a:r>
            <a:r>
              <a:rPr lang="de-DE" sz="2400" b="0" dirty="0" smtClean="0"/>
              <a:t>, 87% </a:t>
            </a:r>
            <a:r>
              <a:rPr lang="de-DE" sz="2400" b="0" dirty="0" err="1" smtClean="0"/>
              <a:t>mean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average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precision</a:t>
            </a:r>
            <a:endParaRPr lang="de-DE" sz="2400" b="0" dirty="0" smtClean="0"/>
          </a:p>
          <a:p>
            <a:r>
              <a:rPr lang="de-DE" sz="2400" b="0" dirty="0" err="1" smtClean="0"/>
              <a:t>Comparison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to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other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methods</a:t>
            </a:r>
            <a:r>
              <a:rPr lang="de-DE" sz="2400" b="0" dirty="0" smtClean="0"/>
              <a:t>, </a:t>
            </a:r>
            <a:r>
              <a:rPr lang="de-DE" sz="2400" b="0" dirty="0" err="1" smtClean="0"/>
              <a:t>see</a:t>
            </a:r>
            <a:r>
              <a:rPr lang="de-DE" sz="2400" b="0" dirty="0" smtClean="0"/>
              <a:t> [Hoffart et al.: EMNLP‘11]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684" y="5919663"/>
            <a:ext cx="884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b="0" dirty="0" err="1">
                <a:latin typeface="+mj-lt"/>
              </a:rPr>
              <a:t>s</a:t>
            </a:r>
            <a:r>
              <a:rPr lang="de-DE" sz="2400" b="0" dirty="0" err="1" smtClean="0">
                <a:latin typeface="+mj-lt"/>
              </a:rPr>
              <a:t>ee</a:t>
            </a:r>
            <a:r>
              <a:rPr lang="de-DE" sz="2400" b="0" dirty="0" smtClean="0">
                <a:latin typeface="+mj-lt"/>
              </a:rPr>
              <a:t> also [P. </a:t>
            </a:r>
            <a:r>
              <a:rPr lang="de-DE" sz="2400" b="0" dirty="0" err="1" smtClean="0">
                <a:latin typeface="+mj-lt"/>
              </a:rPr>
              <a:t>Ferragina</a:t>
            </a:r>
            <a:r>
              <a:rPr lang="de-DE" sz="2400" b="0" dirty="0" smtClean="0">
                <a:latin typeface="+mj-lt"/>
              </a:rPr>
              <a:t> et al.: WWW’13] </a:t>
            </a:r>
            <a:r>
              <a:rPr lang="de-DE" sz="2400" b="0" dirty="0" err="1" smtClean="0">
                <a:latin typeface="+mj-lt"/>
              </a:rPr>
              <a:t>for</a:t>
            </a:r>
            <a:r>
              <a:rPr lang="de-DE" sz="2400" b="0" dirty="0" smtClean="0">
                <a:latin typeface="+mj-lt"/>
              </a:rPr>
              <a:t> NERD </a:t>
            </a:r>
            <a:r>
              <a:rPr lang="de-DE" sz="2400" b="0" dirty="0" err="1" smtClean="0">
                <a:latin typeface="+mj-lt"/>
              </a:rPr>
              <a:t>benchmarks</a:t>
            </a:r>
            <a:r>
              <a:rPr lang="de-DE" sz="2400" b="0" dirty="0" smtClean="0">
                <a:latin typeface="+mj-lt"/>
              </a:rPr>
              <a:t> </a:t>
            </a:r>
            <a:endParaRPr lang="en-US" sz="2400" b="0" dirty="0" smtClean="0">
              <a:latin typeface="+mj-lt"/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NERD Online Tools</a:t>
            </a:r>
          </a:p>
        </p:txBody>
      </p:sp>
      <p:sp>
        <p:nvSpPr>
          <p:cNvPr id="80899" name="Textfeld 2"/>
          <p:cNvSpPr txBox="1">
            <a:spLocks noChangeArrowheads="1"/>
          </p:cNvSpPr>
          <p:nvPr/>
        </p:nvSpPr>
        <p:spPr bwMode="auto">
          <a:xfrm>
            <a:off x="0" y="764704"/>
            <a:ext cx="8639032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de-DE" sz="2000" dirty="0" smtClean="0"/>
              <a:t>J. Hoffart et al.: EMNLP 2011, VLDB 2011</a:t>
            </a:r>
            <a:endParaRPr lang="de-DE" sz="2000" dirty="0" smtClean="0">
              <a:hlinkClick r:id="rId3"/>
            </a:endParaRPr>
          </a:p>
          <a:p>
            <a:pPr lvl="1"/>
            <a:r>
              <a:rPr lang="de-DE" sz="2000" dirty="0" smtClean="0">
                <a:hlinkClick r:id="rId3"/>
              </a:rPr>
              <a:t>https://d5gate.ag5.mpi-sb.mpg.de/webaida/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de-DE" sz="2000" dirty="0" smtClean="0"/>
              <a:t>P. </a:t>
            </a:r>
            <a:r>
              <a:rPr lang="de-DE" sz="2000" dirty="0" err="1" smtClean="0"/>
              <a:t>Ferragina</a:t>
            </a:r>
            <a:r>
              <a:rPr lang="de-DE" sz="2000" dirty="0" smtClean="0"/>
              <a:t>, U. </a:t>
            </a:r>
            <a:r>
              <a:rPr lang="de-DE" sz="2000" dirty="0" err="1" smtClean="0"/>
              <a:t>Scaella</a:t>
            </a:r>
            <a:r>
              <a:rPr lang="de-DE" sz="2000" dirty="0" smtClean="0"/>
              <a:t>: CIKM 2010</a:t>
            </a:r>
          </a:p>
          <a:p>
            <a:pPr lvl="1"/>
            <a:r>
              <a:rPr lang="de-DE" sz="2000" dirty="0" smtClean="0">
                <a:hlinkClick r:id="rId4"/>
              </a:rPr>
              <a:t>http://tagme.di.unipi.it/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de-DE" sz="2000" dirty="0" smtClean="0"/>
              <a:t>R. </a:t>
            </a:r>
            <a:r>
              <a:rPr lang="de-DE" sz="2000" dirty="0" err="1" smtClean="0"/>
              <a:t>Isele</a:t>
            </a:r>
            <a:r>
              <a:rPr lang="de-DE" sz="2000" dirty="0" smtClean="0"/>
              <a:t>, C. </a:t>
            </a:r>
            <a:r>
              <a:rPr lang="de-DE" sz="2000" dirty="0" err="1" smtClean="0"/>
              <a:t>Bizer</a:t>
            </a:r>
            <a:r>
              <a:rPr lang="de-DE" sz="2000" dirty="0" smtClean="0"/>
              <a:t>: VLDB 2012</a:t>
            </a:r>
          </a:p>
          <a:p>
            <a:pPr lvl="1"/>
            <a:r>
              <a:rPr lang="de-DE" sz="2000" dirty="0" smtClean="0">
                <a:hlinkClick r:id="rId5"/>
              </a:rPr>
              <a:t>http://spotlight.dbpedia.org/demo/index.html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de-DE" sz="2000" dirty="0" smtClean="0"/>
              <a:t>Reuters Open Calais:  </a:t>
            </a:r>
            <a:r>
              <a:rPr lang="de-DE" sz="2000" dirty="0" smtClean="0">
                <a:hlinkClick r:id="rId6"/>
              </a:rPr>
              <a:t>http://viewer.opencalais.com/</a:t>
            </a:r>
            <a:r>
              <a:rPr lang="de-DE" sz="20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de-DE" sz="2000" dirty="0" err="1" smtClean="0"/>
              <a:t>Alchemy</a:t>
            </a:r>
            <a:r>
              <a:rPr lang="de-DE" sz="2000" dirty="0" smtClean="0"/>
              <a:t> API:   </a:t>
            </a:r>
            <a:r>
              <a:rPr lang="de-DE" sz="2000" dirty="0" smtClean="0">
                <a:hlinkClick r:id="rId7"/>
              </a:rPr>
              <a:t>http://www.alchemyapi.com/api/demo.html</a:t>
            </a:r>
            <a:r>
              <a:rPr lang="de-DE" sz="20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de-DE" sz="2000" dirty="0" smtClean="0"/>
              <a:t>S. </a:t>
            </a:r>
            <a:r>
              <a:rPr lang="de-DE" sz="2000" dirty="0" err="1" smtClean="0"/>
              <a:t>Kulkarni</a:t>
            </a:r>
            <a:r>
              <a:rPr lang="de-DE" sz="2000" dirty="0" smtClean="0"/>
              <a:t>, A. Singh, G. </a:t>
            </a:r>
            <a:r>
              <a:rPr lang="de-DE" sz="2000" dirty="0" err="1" smtClean="0"/>
              <a:t>Ramakrishnan</a:t>
            </a:r>
            <a:r>
              <a:rPr lang="de-DE" sz="2000" dirty="0" smtClean="0"/>
              <a:t>, S. </a:t>
            </a:r>
            <a:r>
              <a:rPr lang="de-DE" sz="2000" dirty="0" err="1" smtClean="0"/>
              <a:t>Chakrabarti</a:t>
            </a:r>
            <a:r>
              <a:rPr lang="de-DE" sz="2000" dirty="0" smtClean="0"/>
              <a:t>: KDD 2009</a:t>
            </a:r>
          </a:p>
          <a:p>
            <a:pPr lvl="1"/>
            <a:r>
              <a:rPr lang="de-DE" sz="2000" dirty="0" smtClean="0">
                <a:hlinkClick r:id="rId8"/>
              </a:rPr>
              <a:t>http://www.cse.iitb.ac.in/soumen/doc/CSAW/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de-DE" sz="2000" dirty="0" smtClean="0"/>
              <a:t>D. Milne, I. Witten: CIKM 2008</a:t>
            </a:r>
            <a:endParaRPr lang="de-DE" sz="2000" dirty="0"/>
          </a:p>
          <a:p>
            <a:pPr lvl="1"/>
            <a:r>
              <a:rPr lang="de-DE" sz="2000" dirty="0">
                <a:hlinkClick r:id="rId9"/>
              </a:rPr>
              <a:t>http://wikipedia-miner.cms.waikato.ac.nz/demos/annotate</a:t>
            </a:r>
            <a:r>
              <a:rPr lang="de-DE" sz="2000" dirty="0" smtClean="0">
                <a:hlinkClick r:id="rId9"/>
              </a:rPr>
              <a:t>/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de-DE" sz="2000" dirty="0" smtClean="0"/>
              <a:t>L. </a:t>
            </a:r>
            <a:r>
              <a:rPr lang="de-DE" sz="2000" dirty="0" err="1" smtClean="0"/>
              <a:t>Ratinov</a:t>
            </a:r>
            <a:r>
              <a:rPr lang="de-DE" sz="2000" dirty="0" smtClean="0"/>
              <a:t>, D. Roth, D. </a:t>
            </a:r>
            <a:r>
              <a:rPr lang="de-DE" sz="2000" dirty="0" err="1" smtClean="0"/>
              <a:t>Downey</a:t>
            </a:r>
            <a:r>
              <a:rPr lang="de-DE" sz="2000" dirty="0" smtClean="0"/>
              <a:t>, M. Anderson: ACL 2011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hlinkClick r:id="rId10"/>
              </a:rPr>
              <a:t>http://cogcomp.cs.illinois.edu/page/demo_view/Wikifier</a:t>
            </a:r>
            <a:endParaRPr lang="de-DE" sz="2000" dirty="0"/>
          </a:p>
          <a:p>
            <a:pPr lvl="1"/>
            <a:endParaRPr lang="de-DE" sz="2000" dirty="0" smtClean="0"/>
          </a:p>
          <a:p>
            <a:pPr lvl="1"/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Stanford NER </a:t>
            </a:r>
            <a:r>
              <a:rPr lang="de-DE" sz="2000" dirty="0" err="1" smtClean="0"/>
              <a:t>tagger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detecting</a:t>
            </a:r>
            <a:r>
              <a:rPr lang="de-DE" sz="2000" dirty="0" smtClean="0"/>
              <a:t> </a:t>
            </a:r>
            <a:r>
              <a:rPr lang="de-DE" sz="2000" dirty="0" err="1" smtClean="0"/>
              <a:t>mentions</a:t>
            </a:r>
            <a:endParaRPr lang="de-DE" sz="2000" dirty="0" smtClean="0"/>
          </a:p>
          <a:p>
            <a:pPr lvl="1"/>
            <a:r>
              <a:rPr lang="de-DE" sz="2000" dirty="0" smtClean="0">
                <a:hlinkClick r:id="rId11"/>
              </a:rPr>
              <a:t>http://nlp.stanford.edu/software/CRF-NER.shtml</a:t>
            </a:r>
            <a:endParaRPr lang="de-DE" sz="2000" dirty="0" smtClean="0"/>
          </a:p>
          <a:p>
            <a:pPr lvl="1"/>
            <a:endParaRPr lang="de-DE" sz="2000" dirty="0"/>
          </a:p>
          <a:p>
            <a:r>
              <a:rPr lang="de-DE" dirty="0"/>
              <a:t>      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129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1730375"/>
            <a:ext cx="9139238" cy="16319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3362324"/>
            <a:ext cx="9139238" cy="186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4763" y="860425"/>
            <a:ext cx="9144001" cy="8699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/>
          </a:bodyPr>
          <a:lstStyle/>
          <a:p>
            <a:pPr defTabSz="893763" eaLnBrk="1" hangingPunct="1">
              <a:defRPr/>
            </a:pPr>
            <a:r>
              <a:rPr lang="en-GB" dirty="0" smtClean="0"/>
              <a:t>Spectrum of Machine Knowledge (3)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-61913" y="860425"/>
            <a:ext cx="8259633" cy="47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dirty="0" err="1">
                <a:solidFill>
                  <a:srgbClr val="C00000"/>
                </a:solidFill>
                <a:cs typeface="Arial" pitchFamily="34" charset="0"/>
              </a:rPr>
              <a:t>ephemeral</a:t>
            </a:r>
            <a:r>
              <a:rPr lang="de-DE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cs typeface="Arial" pitchFamily="34" charset="0"/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  <a:cs typeface="Arial" pitchFamily="34" charset="0"/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  <a:cs typeface="Arial" pitchFamily="34" charset="0"/>
              </a:rPr>
              <a:t>dynamic</a:t>
            </a:r>
            <a:r>
              <a:rPr lang="de-DE" sz="20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C00000"/>
                </a:solidFill>
                <a:cs typeface="Arial" pitchFamily="34" charset="0"/>
              </a:rPr>
              <a:t>services</a:t>
            </a:r>
            <a:r>
              <a:rPr lang="de-DE" sz="2000" dirty="0">
                <a:solidFill>
                  <a:srgbClr val="C00000"/>
                </a:solidFill>
                <a:cs typeface="Arial" pitchFamily="34" charset="0"/>
              </a:rPr>
              <a:t>)</a:t>
            </a:r>
            <a:r>
              <a:rPr lang="de-DE" sz="2000" dirty="0">
                <a:cs typeface="Arial" pitchFamily="34" charset="0"/>
              </a:rPr>
              <a:t>:</a:t>
            </a:r>
            <a:r>
              <a:rPr lang="de-DE" sz="2000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de-DE" sz="1800" dirty="0" err="1">
                <a:cs typeface="Arial" pitchFamily="34" charset="0"/>
              </a:rPr>
              <a:t>wsdl:getSongs</a:t>
            </a:r>
            <a:r>
              <a:rPr lang="de-DE" sz="1800" dirty="0">
                <a:cs typeface="Arial" pitchFamily="34" charset="0"/>
              </a:rPr>
              <a:t> (</a:t>
            </a:r>
            <a:r>
              <a:rPr lang="de-DE" sz="1800" dirty="0" err="1">
                <a:cs typeface="Arial" pitchFamily="34" charset="0"/>
              </a:rPr>
              <a:t>musician</a:t>
            </a:r>
            <a:r>
              <a:rPr lang="de-DE" sz="1800" dirty="0">
                <a:cs typeface="Arial" pitchFamily="34" charset="0"/>
              </a:rPr>
              <a:t> ?x, </a:t>
            </a:r>
            <a:r>
              <a:rPr lang="de-DE" sz="1800" dirty="0" err="1">
                <a:cs typeface="Arial" pitchFamily="34" charset="0"/>
              </a:rPr>
              <a:t>song</a:t>
            </a:r>
            <a:r>
              <a:rPr lang="de-DE" sz="1800" dirty="0">
                <a:cs typeface="Arial" pitchFamily="34" charset="0"/>
              </a:rPr>
              <a:t> ?y), </a:t>
            </a:r>
            <a:r>
              <a:rPr lang="de-DE" sz="1800" dirty="0" err="1">
                <a:cs typeface="Arial" pitchFamily="34" charset="0"/>
              </a:rPr>
              <a:t>wsdl:getWeather</a:t>
            </a:r>
            <a:r>
              <a:rPr lang="de-DE" sz="1800" dirty="0">
                <a:cs typeface="Arial" pitchFamily="34" charset="0"/>
              </a:rPr>
              <a:t> (</a:t>
            </a:r>
            <a:r>
              <a:rPr lang="de-DE" sz="1800" dirty="0" err="1">
                <a:cs typeface="Arial" pitchFamily="34" charset="0"/>
              </a:rPr>
              <a:t>city?x</a:t>
            </a:r>
            <a:r>
              <a:rPr lang="de-DE" sz="1800" dirty="0">
                <a:cs typeface="Arial" pitchFamily="34" charset="0"/>
              </a:rPr>
              <a:t>, </a:t>
            </a:r>
            <a:r>
              <a:rPr lang="de-DE" sz="1800" dirty="0" err="1">
                <a:cs typeface="Arial" pitchFamily="34" charset="0"/>
              </a:rPr>
              <a:t>temp</a:t>
            </a:r>
            <a:r>
              <a:rPr lang="de-DE" sz="1800" dirty="0">
                <a:cs typeface="Arial" pitchFamily="34" charset="0"/>
              </a:rPr>
              <a:t> ?y)</a:t>
            </a:r>
          </a:p>
          <a:p>
            <a:pPr>
              <a:lnSpc>
                <a:spcPts val="2600"/>
              </a:lnSpc>
            </a:pPr>
            <a:endParaRPr lang="de-DE" sz="1800" dirty="0">
              <a:solidFill>
                <a:srgbClr val="9933FF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000" dirty="0" err="1" smtClean="0">
                <a:solidFill>
                  <a:srgbClr val="C00000"/>
                </a:solidFill>
              </a:rPr>
              <a:t>common</a:t>
            </a:r>
            <a:r>
              <a:rPr lang="de-DE" sz="2000" dirty="0" smtClean="0">
                <a:solidFill>
                  <a:srgbClr val="C00000"/>
                </a:solidFill>
              </a:rPr>
              <a:t>-sense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properties</a:t>
            </a:r>
            <a:r>
              <a:rPr lang="de-DE" sz="2000" dirty="0" smtClean="0">
                <a:solidFill>
                  <a:srgbClr val="C00000"/>
                </a:solidFill>
              </a:rPr>
              <a:t>): </a:t>
            </a:r>
            <a:endParaRPr lang="de-DE" sz="2000" dirty="0">
              <a:solidFill>
                <a:srgbClr val="C00000"/>
              </a:solidFill>
            </a:endParaRPr>
          </a:p>
          <a:p>
            <a:pPr>
              <a:lnSpc>
                <a:spcPts val="2600"/>
              </a:lnSpc>
            </a:pPr>
            <a:r>
              <a:rPr lang="de-DE" sz="1800" dirty="0" err="1"/>
              <a:t>hasAbility</a:t>
            </a:r>
            <a:r>
              <a:rPr lang="de-DE" sz="1800" dirty="0"/>
              <a:t> (</a:t>
            </a:r>
            <a:r>
              <a:rPr lang="de-DE" sz="1800" dirty="0" err="1"/>
              <a:t>Fish</a:t>
            </a:r>
            <a:r>
              <a:rPr lang="de-DE" sz="1800" dirty="0"/>
              <a:t>, </a:t>
            </a:r>
            <a:r>
              <a:rPr lang="de-DE" sz="1800" dirty="0" err="1"/>
              <a:t>swim</a:t>
            </a:r>
            <a:r>
              <a:rPr lang="de-DE" sz="1800" dirty="0"/>
              <a:t>), </a:t>
            </a:r>
            <a:r>
              <a:rPr lang="de-DE" sz="1800" dirty="0" err="1"/>
              <a:t>hasAbility</a:t>
            </a:r>
            <a:r>
              <a:rPr lang="de-DE" sz="1800" dirty="0"/>
              <a:t> (Human, </a:t>
            </a:r>
            <a:r>
              <a:rPr lang="de-DE" sz="1800" dirty="0" err="1"/>
              <a:t>write</a:t>
            </a:r>
            <a:r>
              <a:rPr lang="de-DE" sz="1800" dirty="0"/>
              <a:t>), </a:t>
            </a:r>
          </a:p>
          <a:p>
            <a:pPr>
              <a:lnSpc>
                <a:spcPts val="2600"/>
              </a:lnSpc>
            </a:pPr>
            <a:r>
              <a:rPr lang="de-DE" sz="1800" dirty="0" err="1"/>
              <a:t>hasShape</a:t>
            </a:r>
            <a:r>
              <a:rPr lang="de-DE" sz="1800" dirty="0"/>
              <a:t> (Apple, </a:t>
            </a:r>
            <a:r>
              <a:rPr lang="de-DE" sz="1800" dirty="0" err="1"/>
              <a:t>round</a:t>
            </a:r>
            <a:r>
              <a:rPr lang="de-DE" sz="1800" dirty="0"/>
              <a:t>), </a:t>
            </a:r>
            <a:r>
              <a:rPr lang="de-DE" sz="1800" dirty="0" err="1"/>
              <a:t>hasProperty</a:t>
            </a:r>
            <a:r>
              <a:rPr lang="de-DE" sz="1800" dirty="0"/>
              <a:t> (Apple, </a:t>
            </a:r>
            <a:r>
              <a:rPr lang="de-DE" sz="1800" dirty="0" err="1"/>
              <a:t>juicy</a:t>
            </a:r>
            <a:r>
              <a:rPr lang="de-DE" sz="1800" dirty="0"/>
              <a:t>),</a:t>
            </a:r>
          </a:p>
          <a:p>
            <a:pPr>
              <a:lnSpc>
                <a:spcPts val="2600"/>
              </a:lnSpc>
            </a:pPr>
            <a:r>
              <a:rPr lang="de-DE" sz="1800" dirty="0" err="1"/>
              <a:t>hasMaxHeight</a:t>
            </a:r>
            <a:r>
              <a:rPr lang="de-DE" sz="1800" dirty="0"/>
              <a:t> (Human, 2.5 m)</a:t>
            </a:r>
          </a:p>
          <a:p>
            <a:pPr>
              <a:lnSpc>
                <a:spcPts val="2600"/>
              </a:lnSpc>
            </a:pPr>
            <a:endParaRPr lang="de-DE" sz="1800" dirty="0"/>
          </a:p>
          <a:p>
            <a:pPr>
              <a:lnSpc>
                <a:spcPts val="2600"/>
              </a:lnSpc>
            </a:pPr>
            <a:r>
              <a:rPr lang="de-DE" sz="2000" dirty="0" err="1" smtClean="0">
                <a:solidFill>
                  <a:srgbClr val="C00000"/>
                </a:solidFill>
              </a:rPr>
              <a:t>common</a:t>
            </a:r>
            <a:r>
              <a:rPr lang="de-DE" sz="2000" dirty="0" smtClean="0">
                <a:solidFill>
                  <a:srgbClr val="C00000"/>
                </a:solidFill>
              </a:rPr>
              <a:t>-sense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>
                <a:solidFill>
                  <a:srgbClr val="C00000"/>
                </a:solidFill>
              </a:rPr>
              <a:t>(</a:t>
            </a:r>
            <a:r>
              <a:rPr lang="de-DE" sz="2000" dirty="0" err="1">
                <a:solidFill>
                  <a:srgbClr val="C00000"/>
                </a:solidFill>
              </a:rPr>
              <a:t>rules</a:t>
            </a:r>
            <a:r>
              <a:rPr lang="de-DE" sz="2000" dirty="0">
                <a:solidFill>
                  <a:srgbClr val="C00000"/>
                </a:solidFill>
              </a:rPr>
              <a:t>): </a:t>
            </a:r>
          </a:p>
          <a:p>
            <a:pPr eaLnBrk="0" hangingPunct="0">
              <a:lnSpc>
                <a:spcPts val="2600"/>
              </a:lnSpc>
            </a:pPr>
            <a:r>
              <a:rPr lang="en-US" sz="1800" dirty="0">
                <a:sym typeface="Symbol" pitchFamily="18" charset="2"/>
              </a:rPr>
              <a:t> x: human(x)  male(x)  female(x)  </a:t>
            </a:r>
          </a:p>
          <a:p>
            <a:pPr eaLnBrk="0" hangingPunct="0">
              <a:lnSpc>
                <a:spcPts val="2600"/>
              </a:lnSpc>
            </a:pPr>
            <a:r>
              <a:rPr lang="en-US" sz="1800" dirty="0">
                <a:sym typeface="Symbol" pitchFamily="18" charset="2"/>
              </a:rPr>
              <a:t> x: (male(x)   female(x))  (female(x) )   male(x)) </a:t>
            </a:r>
            <a:endParaRPr lang="en-US" sz="1800" dirty="0" smtClean="0">
              <a:sym typeface="Symbol" pitchFamily="18" charset="2"/>
            </a:endParaRPr>
          </a:p>
          <a:p>
            <a:pPr eaLnBrk="1" hangingPunct="1"/>
            <a:r>
              <a:rPr lang="en-US" sz="1800" dirty="0">
                <a:sym typeface="Symbol" pitchFamily="18" charset="2"/>
              </a:rPr>
              <a:t> </a:t>
            </a:r>
            <a:r>
              <a:rPr lang="en-US" sz="1800" dirty="0" smtClean="0">
                <a:sym typeface="Symbol" pitchFamily="18" charset="2"/>
              </a:rPr>
              <a:t>x</a:t>
            </a:r>
            <a:r>
              <a:rPr lang="en-US" sz="1800" dirty="0">
                <a:sym typeface="Symbol" pitchFamily="18" charset="2"/>
              </a:rPr>
              <a:t>: human(x)  </a:t>
            </a:r>
            <a:r>
              <a:rPr lang="en-US" sz="1800" dirty="0" smtClean="0">
                <a:sym typeface="Symbol" pitchFamily="18" charset="2"/>
              </a:rPr>
              <a:t> (</a:t>
            </a:r>
            <a:r>
              <a:rPr lang="en-US" sz="1800" dirty="0">
                <a:sym typeface="Symbol" pitchFamily="18" charset="2"/>
              </a:rPr>
              <a:t> y: mother(</a:t>
            </a:r>
            <a:r>
              <a:rPr lang="en-US" sz="1800" dirty="0" err="1">
                <a:sym typeface="Symbol" pitchFamily="18" charset="2"/>
              </a:rPr>
              <a:t>x,y</a:t>
            </a:r>
            <a:r>
              <a:rPr lang="en-US" sz="1800" dirty="0">
                <a:sym typeface="Symbol" pitchFamily="18" charset="2"/>
              </a:rPr>
              <a:t>)   z: father(</a:t>
            </a:r>
            <a:r>
              <a:rPr lang="en-US" sz="1800" dirty="0" err="1">
                <a:sym typeface="Symbol" pitchFamily="18" charset="2"/>
              </a:rPr>
              <a:t>x,z</a:t>
            </a:r>
            <a:r>
              <a:rPr lang="en-US" sz="1800" dirty="0" smtClean="0">
                <a:sym typeface="Symbol" pitchFamily="18" charset="2"/>
              </a:rPr>
              <a:t>))</a:t>
            </a:r>
            <a:endParaRPr lang="en-US" sz="1800" dirty="0">
              <a:sym typeface="Symbol" pitchFamily="18" charset="2"/>
            </a:endParaRPr>
          </a:p>
          <a:p>
            <a:pPr eaLnBrk="0" hangingPunct="0">
              <a:lnSpc>
                <a:spcPts val="2600"/>
              </a:lnSpc>
            </a:pPr>
            <a:r>
              <a:rPr lang="en-US" sz="1800" dirty="0">
                <a:sym typeface="Symbol" pitchFamily="18" charset="2"/>
              </a:rPr>
              <a:t> x: animal(x)  (</a:t>
            </a:r>
            <a:r>
              <a:rPr lang="en-US" sz="1800" dirty="0" err="1">
                <a:sym typeface="Symbol" pitchFamily="18" charset="2"/>
              </a:rPr>
              <a:t>hasLegs</a:t>
            </a:r>
            <a:r>
              <a:rPr lang="en-US" sz="1800" dirty="0">
                <a:sym typeface="Symbol" pitchFamily="18" charset="2"/>
              </a:rPr>
              <a:t>(x)  </a:t>
            </a:r>
            <a:r>
              <a:rPr lang="en-US" sz="1800" dirty="0" err="1">
                <a:sym typeface="Symbol" pitchFamily="18" charset="2"/>
              </a:rPr>
              <a:t>isEven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dirty="0" err="1">
                <a:sym typeface="Symbol" pitchFamily="18" charset="2"/>
              </a:rPr>
              <a:t>numberOfLegs</a:t>
            </a:r>
            <a:r>
              <a:rPr lang="en-US" sz="1800" dirty="0">
                <a:sym typeface="Symbol" pitchFamily="18" charset="2"/>
              </a:rPr>
              <a:t>(x))</a:t>
            </a:r>
            <a:endParaRPr lang="de-DE" sz="1800" dirty="0"/>
          </a:p>
          <a:p>
            <a:pPr>
              <a:lnSpc>
                <a:spcPts val="2600"/>
              </a:lnSpc>
            </a:pPr>
            <a:endParaRPr lang="de-DE" sz="1800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feld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3600" dirty="0" err="1" smtClean="0">
                <a:cs typeface="Arial" pitchFamily="34" charset="0"/>
              </a:rPr>
              <a:t>Coherence-aware</a:t>
            </a:r>
            <a:r>
              <a:rPr lang="de-DE" sz="3600" dirty="0" smtClean="0">
                <a:cs typeface="Arial" pitchFamily="34" charset="0"/>
              </a:rPr>
              <a:t> Feature Engineering</a:t>
            </a:r>
            <a:endParaRPr lang="de-DE" sz="3600" dirty="0">
              <a:cs typeface="Arial" pitchFamily="34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1933756" y="620688"/>
            <a:ext cx="7210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Cucerzan</a:t>
            </a:r>
            <a:r>
              <a:rPr lang="de-DE" sz="1800" dirty="0" smtClean="0"/>
              <a:t>: EMNLP 2007; Milne/Witten: CIKM 2008, </a:t>
            </a:r>
            <a:r>
              <a:rPr lang="de-DE" sz="1800" dirty="0" err="1" smtClean="0"/>
              <a:t>Art.Int</a:t>
            </a:r>
            <a:r>
              <a:rPr lang="de-DE" sz="1800" dirty="0" smtClean="0"/>
              <a:t>. 2013]</a:t>
            </a:r>
          </a:p>
          <a:p>
            <a:pPr marL="0"/>
            <a:endParaRPr lang="de-DE" sz="1800" dirty="0" smtClean="0">
              <a:latin typeface="+mj-lt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251520" y="4713823"/>
            <a:ext cx="7930376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32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Avoid</a:t>
            </a:r>
            <a:r>
              <a:rPr lang="de-DE" sz="2400" dirty="0" smtClean="0">
                <a:latin typeface="+mj-lt"/>
              </a:rPr>
              <a:t> explicit </a:t>
            </a:r>
            <a:r>
              <a:rPr lang="de-DE" sz="2400" dirty="0" err="1" smtClean="0">
                <a:latin typeface="+mj-lt"/>
              </a:rPr>
              <a:t>coherence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computation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by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turning</a:t>
            </a:r>
            <a:endParaRPr lang="de-DE" sz="2400" dirty="0" smtClean="0">
              <a:latin typeface="+mj-lt"/>
            </a:endParaRPr>
          </a:p>
          <a:p>
            <a:pPr marL="0">
              <a:lnSpc>
                <a:spcPts val="3200"/>
              </a:lnSpc>
            </a:pPr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other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mentions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‘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candidate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entities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into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features</a:t>
            </a:r>
            <a:endParaRPr lang="de-DE" sz="2400" dirty="0" smtClean="0">
              <a:latin typeface="+mj-lt"/>
            </a:endParaRPr>
          </a:p>
          <a:p>
            <a:pPr marL="0">
              <a:lnSpc>
                <a:spcPts val="32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sim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(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m,e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)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uses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these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features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in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context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(m)</a:t>
            </a:r>
          </a:p>
          <a:p>
            <a:pPr marL="0">
              <a:lnSpc>
                <a:spcPts val="32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special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case</a:t>
            </a:r>
            <a:r>
              <a:rPr lang="de-DE" sz="2400" dirty="0" smtClean="0">
                <a:latin typeface="+mj-lt"/>
              </a:rPr>
              <a:t>: </a:t>
            </a:r>
            <a:r>
              <a:rPr lang="de-DE" sz="2400" dirty="0" err="1" smtClean="0">
                <a:latin typeface="+mj-lt"/>
              </a:rPr>
              <a:t>consider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only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unambiguous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mentions</a:t>
            </a:r>
            <a:endParaRPr lang="de-DE" sz="2400" dirty="0" smtClean="0">
              <a:solidFill>
                <a:srgbClr val="3333CC"/>
              </a:solidFill>
              <a:latin typeface="+mj-lt"/>
            </a:endParaRPr>
          </a:p>
          <a:p>
            <a:pPr marL="0">
              <a:lnSpc>
                <a:spcPts val="3200"/>
              </a:lnSpc>
            </a:pPr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latin typeface="+mj-lt"/>
              </a:rPr>
              <a:t>or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high-confidence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entities</a:t>
            </a:r>
            <a:r>
              <a:rPr lang="de-DE" sz="2400" dirty="0" smtClean="0">
                <a:latin typeface="+mj-lt"/>
              </a:rPr>
              <a:t> (in </a:t>
            </a:r>
            <a:r>
              <a:rPr lang="de-DE" sz="2400" dirty="0" err="1" smtClean="0">
                <a:latin typeface="+mj-lt"/>
              </a:rPr>
              <a:t>proximity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m)</a:t>
            </a:r>
          </a:p>
        </p:txBody>
      </p:sp>
      <p:sp>
        <p:nvSpPr>
          <p:cNvPr id="120" name="Gefaltete Ecke 119"/>
          <p:cNvSpPr/>
          <p:nvPr/>
        </p:nvSpPr>
        <p:spPr bwMode="auto">
          <a:xfrm>
            <a:off x="683568" y="1196752"/>
            <a:ext cx="3024336" cy="3240360"/>
          </a:xfrm>
          <a:prstGeom prst="foldedCorner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feld 17"/>
          <p:cNvSpPr txBox="1">
            <a:spLocks noChangeArrowheads="1"/>
          </p:cNvSpPr>
          <p:nvPr/>
        </p:nvSpPr>
        <p:spPr bwMode="auto">
          <a:xfrm>
            <a:off x="5508104" y="2949352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22" name="Textfeld 18"/>
          <p:cNvSpPr txBox="1">
            <a:spLocks noChangeArrowheads="1"/>
          </p:cNvSpPr>
          <p:nvPr/>
        </p:nvSpPr>
        <p:spPr bwMode="auto">
          <a:xfrm>
            <a:off x="5508104" y="3571652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23" name="Textfeld 22"/>
          <p:cNvSpPr txBox="1">
            <a:spLocks noChangeArrowheads="1"/>
          </p:cNvSpPr>
          <p:nvPr/>
        </p:nvSpPr>
        <p:spPr bwMode="auto">
          <a:xfrm>
            <a:off x="5508104" y="1761902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24" name="Textfeld 23"/>
          <p:cNvSpPr txBox="1">
            <a:spLocks noChangeArrowheads="1"/>
          </p:cNvSpPr>
          <p:nvPr/>
        </p:nvSpPr>
        <p:spPr bwMode="auto">
          <a:xfrm>
            <a:off x="5508104" y="1196752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25" name="Textfeld 25"/>
          <p:cNvSpPr txBox="1">
            <a:spLocks noChangeArrowheads="1"/>
          </p:cNvSpPr>
          <p:nvPr/>
        </p:nvSpPr>
        <p:spPr bwMode="auto">
          <a:xfrm>
            <a:off x="5508104" y="4136802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26" name="Abgerundetes Rechteck 32"/>
          <p:cNvSpPr/>
          <p:nvPr/>
        </p:nvSpPr>
        <p:spPr>
          <a:xfrm>
            <a:off x="1403648" y="1484784"/>
            <a:ext cx="1000844" cy="26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7" name="Abgerundetes Rechteck 34"/>
          <p:cNvSpPr/>
          <p:nvPr/>
        </p:nvSpPr>
        <p:spPr>
          <a:xfrm>
            <a:off x="1403648" y="2121867"/>
            <a:ext cx="1000844" cy="265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8" name="Abgerundetes Rechteck 36"/>
          <p:cNvSpPr/>
          <p:nvPr/>
        </p:nvSpPr>
        <p:spPr>
          <a:xfrm>
            <a:off x="1403648" y="2697931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9" name="Abgerundetes Rechteck 40"/>
          <p:cNvSpPr/>
          <p:nvPr/>
        </p:nvSpPr>
        <p:spPr>
          <a:xfrm>
            <a:off x="1403648" y="3273995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30" name="Gerade Verbindung 43"/>
          <p:cNvCxnSpPr>
            <a:stCxn id="126" idx="3"/>
            <a:endCxn id="123" idx="1"/>
          </p:cNvCxnSpPr>
          <p:nvPr/>
        </p:nvCxnSpPr>
        <p:spPr>
          <a:xfrm>
            <a:off x="2404492" y="1616887"/>
            <a:ext cx="3103612" cy="3021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47"/>
          <p:cNvCxnSpPr>
            <a:stCxn id="127" idx="3"/>
            <a:endCxn id="121" idx="1"/>
          </p:cNvCxnSpPr>
          <p:nvPr/>
        </p:nvCxnSpPr>
        <p:spPr>
          <a:xfrm>
            <a:off x="2404492" y="2254435"/>
            <a:ext cx="3103612" cy="85208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49"/>
          <p:cNvCxnSpPr>
            <a:stCxn id="129" idx="3"/>
            <a:endCxn id="122" idx="1"/>
          </p:cNvCxnSpPr>
          <p:nvPr/>
        </p:nvCxnSpPr>
        <p:spPr>
          <a:xfrm>
            <a:off x="2404492" y="3406564"/>
            <a:ext cx="3103612" cy="3214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51"/>
          <p:cNvCxnSpPr>
            <a:stCxn id="129" idx="3"/>
            <a:endCxn id="125" idx="1"/>
          </p:cNvCxnSpPr>
          <p:nvPr/>
        </p:nvCxnSpPr>
        <p:spPr>
          <a:xfrm>
            <a:off x="2404492" y="3406564"/>
            <a:ext cx="3103612" cy="88740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53"/>
          <p:cNvCxnSpPr>
            <a:stCxn id="129" idx="3"/>
            <a:endCxn id="121" idx="1"/>
          </p:cNvCxnSpPr>
          <p:nvPr/>
        </p:nvCxnSpPr>
        <p:spPr>
          <a:xfrm flipV="1">
            <a:off x="2404492" y="3106515"/>
            <a:ext cx="3103612" cy="30004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55"/>
          <p:cNvCxnSpPr>
            <a:stCxn id="128" idx="3"/>
            <a:endCxn id="122" idx="1"/>
          </p:cNvCxnSpPr>
          <p:nvPr/>
        </p:nvCxnSpPr>
        <p:spPr>
          <a:xfrm>
            <a:off x="2404492" y="2830500"/>
            <a:ext cx="3103612" cy="89752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97"/>
          <p:cNvCxnSpPr>
            <a:stCxn id="127" idx="3"/>
            <a:endCxn id="124" idx="1"/>
          </p:cNvCxnSpPr>
          <p:nvPr/>
        </p:nvCxnSpPr>
        <p:spPr>
          <a:xfrm flipV="1">
            <a:off x="2404492" y="1353915"/>
            <a:ext cx="3103612" cy="9005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204"/>
          <p:cNvCxnSpPr>
            <a:stCxn id="126" idx="3"/>
            <a:endCxn id="124" idx="1"/>
          </p:cNvCxnSpPr>
          <p:nvPr/>
        </p:nvCxnSpPr>
        <p:spPr>
          <a:xfrm flipV="1">
            <a:off x="2404492" y="1353915"/>
            <a:ext cx="3103612" cy="26297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bgerundetes Rechteck 40"/>
          <p:cNvSpPr/>
          <p:nvPr/>
        </p:nvSpPr>
        <p:spPr>
          <a:xfrm>
            <a:off x="1403648" y="3850059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9" name="Textfeld 22"/>
          <p:cNvSpPr txBox="1">
            <a:spLocks noChangeArrowheads="1"/>
          </p:cNvSpPr>
          <p:nvPr/>
        </p:nvSpPr>
        <p:spPr bwMode="auto">
          <a:xfrm>
            <a:off x="5508104" y="234888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cxnSp>
        <p:nvCxnSpPr>
          <p:cNvPr id="140" name="Gerade Verbindung 47"/>
          <p:cNvCxnSpPr>
            <a:stCxn id="127" idx="3"/>
            <a:endCxn id="139" idx="1"/>
          </p:cNvCxnSpPr>
          <p:nvPr/>
        </p:nvCxnSpPr>
        <p:spPr>
          <a:xfrm>
            <a:off x="2404492" y="2254435"/>
            <a:ext cx="3103612" cy="25160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51"/>
          <p:cNvCxnSpPr>
            <a:stCxn id="138" idx="3"/>
            <a:endCxn id="122" idx="1"/>
          </p:cNvCxnSpPr>
          <p:nvPr/>
        </p:nvCxnSpPr>
        <p:spPr>
          <a:xfrm flipV="1">
            <a:off x="2404492" y="3728021"/>
            <a:ext cx="3103612" cy="25460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41"/>
          <p:cNvSpPr txBox="1"/>
          <p:nvPr/>
        </p:nvSpPr>
        <p:spPr>
          <a:xfrm>
            <a:off x="1619672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m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6012160" y="22768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e</a:t>
            </a:r>
          </a:p>
        </p:txBody>
      </p:sp>
      <p:grpSp>
        <p:nvGrpSpPr>
          <p:cNvPr id="153" name="Group 913"/>
          <p:cNvGrpSpPr/>
          <p:nvPr/>
        </p:nvGrpSpPr>
        <p:grpSpPr bwMode="auto">
          <a:xfrm>
            <a:off x="6948264" y="1628800"/>
            <a:ext cx="344287" cy="519744"/>
            <a:chOff x="838200" y="1371600"/>
            <a:chExt cx="381000" cy="533400"/>
          </a:xfrm>
          <a:solidFill>
            <a:srgbClr val="008000"/>
          </a:solidFill>
        </p:grpSpPr>
        <p:sp>
          <p:nvSpPr>
            <p:cNvPr id="154" name="Folded Corner 914"/>
            <p:cNvSpPr/>
            <p:nvPr/>
          </p:nvSpPr>
          <p:spPr>
            <a:xfrm>
              <a:off x="838200" y="1371600"/>
              <a:ext cx="381000" cy="533400"/>
            </a:xfrm>
            <a:prstGeom prst="foldedCorner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5" name="Straight Connector 915"/>
            <p:cNvCxnSpPr/>
            <p:nvPr/>
          </p:nvCxnSpPr>
          <p:spPr>
            <a:xfrm>
              <a:off x="914400" y="14478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916"/>
            <p:cNvCxnSpPr/>
            <p:nvPr/>
          </p:nvCxnSpPr>
          <p:spPr>
            <a:xfrm>
              <a:off x="914400" y="14922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917"/>
            <p:cNvCxnSpPr/>
            <p:nvPr/>
          </p:nvCxnSpPr>
          <p:spPr>
            <a:xfrm>
              <a:off x="914400" y="15367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918"/>
            <p:cNvCxnSpPr/>
            <p:nvPr/>
          </p:nvCxnSpPr>
          <p:spPr>
            <a:xfrm>
              <a:off x="914400" y="15875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919"/>
            <p:cNvCxnSpPr/>
            <p:nvPr/>
          </p:nvCxnSpPr>
          <p:spPr>
            <a:xfrm>
              <a:off x="914400" y="16319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920"/>
            <p:cNvCxnSpPr/>
            <p:nvPr/>
          </p:nvCxnSpPr>
          <p:spPr>
            <a:xfrm>
              <a:off x="920750" y="16764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921"/>
            <p:cNvCxnSpPr/>
            <p:nvPr/>
          </p:nvCxnSpPr>
          <p:spPr>
            <a:xfrm>
              <a:off x="914400" y="17208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922"/>
            <p:cNvCxnSpPr/>
            <p:nvPr/>
          </p:nvCxnSpPr>
          <p:spPr>
            <a:xfrm>
              <a:off x="914400" y="17716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923"/>
            <p:cNvCxnSpPr/>
            <p:nvPr/>
          </p:nvCxnSpPr>
          <p:spPr>
            <a:xfrm>
              <a:off x="914400" y="18161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913"/>
          <p:cNvGrpSpPr/>
          <p:nvPr/>
        </p:nvGrpSpPr>
        <p:grpSpPr bwMode="auto">
          <a:xfrm>
            <a:off x="6948264" y="1052736"/>
            <a:ext cx="344287" cy="519744"/>
            <a:chOff x="838200" y="1371600"/>
            <a:chExt cx="381000" cy="533400"/>
          </a:xfrm>
          <a:solidFill>
            <a:srgbClr val="008000"/>
          </a:solidFill>
        </p:grpSpPr>
        <p:sp>
          <p:nvSpPr>
            <p:cNvPr id="165" name="Folded Corner 914"/>
            <p:cNvSpPr/>
            <p:nvPr/>
          </p:nvSpPr>
          <p:spPr>
            <a:xfrm>
              <a:off x="838200" y="1371600"/>
              <a:ext cx="381000" cy="533400"/>
            </a:xfrm>
            <a:prstGeom prst="foldedCorner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Connector 915"/>
            <p:cNvCxnSpPr/>
            <p:nvPr/>
          </p:nvCxnSpPr>
          <p:spPr>
            <a:xfrm>
              <a:off x="914400" y="14478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916"/>
            <p:cNvCxnSpPr/>
            <p:nvPr/>
          </p:nvCxnSpPr>
          <p:spPr>
            <a:xfrm>
              <a:off x="914400" y="14922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917"/>
            <p:cNvCxnSpPr/>
            <p:nvPr/>
          </p:nvCxnSpPr>
          <p:spPr>
            <a:xfrm>
              <a:off x="914400" y="15367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918"/>
            <p:cNvCxnSpPr/>
            <p:nvPr/>
          </p:nvCxnSpPr>
          <p:spPr>
            <a:xfrm>
              <a:off x="914400" y="15875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919"/>
            <p:cNvCxnSpPr/>
            <p:nvPr/>
          </p:nvCxnSpPr>
          <p:spPr>
            <a:xfrm>
              <a:off x="914400" y="16319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920"/>
            <p:cNvCxnSpPr/>
            <p:nvPr/>
          </p:nvCxnSpPr>
          <p:spPr>
            <a:xfrm>
              <a:off x="920750" y="16764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921"/>
            <p:cNvCxnSpPr/>
            <p:nvPr/>
          </p:nvCxnSpPr>
          <p:spPr>
            <a:xfrm>
              <a:off x="914400" y="17208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922"/>
            <p:cNvCxnSpPr/>
            <p:nvPr/>
          </p:nvCxnSpPr>
          <p:spPr>
            <a:xfrm>
              <a:off x="914400" y="17716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923"/>
            <p:cNvCxnSpPr/>
            <p:nvPr/>
          </p:nvCxnSpPr>
          <p:spPr>
            <a:xfrm>
              <a:off x="914400" y="18161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913"/>
          <p:cNvGrpSpPr/>
          <p:nvPr/>
        </p:nvGrpSpPr>
        <p:grpSpPr bwMode="auto">
          <a:xfrm>
            <a:off x="6948264" y="2780928"/>
            <a:ext cx="344287" cy="519744"/>
            <a:chOff x="838200" y="1371600"/>
            <a:chExt cx="381000" cy="533400"/>
          </a:xfrm>
          <a:solidFill>
            <a:srgbClr val="008000"/>
          </a:solidFill>
        </p:grpSpPr>
        <p:sp>
          <p:nvSpPr>
            <p:cNvPr id="176" name="Folded Corner 914"/>
            <p:cNvSpPr/>
            <p:nvPr/>
          </p:nvSpPr>
          <p:spPr>
            <a:xfrm>
              <a:off x="838200" y="1371600"/>
              <a:ext cx="381000" cy="533400"/>
            </a:xfrm>
            <a:prstGeom prst="foldedCorner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7" name="Straight Connector 915"/>
            <p:cNvCxnSpPr/>
            <p:nvPr/>
          </p:nvCxnSpPr>
          <p:spPr>
            <a:xfrm>
              <a:off x="914400" y="14478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16"/>
            <p:cNvCxnSpPr/>
            <p:nvPr/>
          </p:nvCxnSpPr>
          <p:spPr>
            <a:xfrm>
              <a:off x="914400" y="14922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917"/>
            <p:cNvCxnSpPr/>
            <p:nvPr/>
          </p:nvCxnSpPr>
          <p:spPr>
            <a:xfrm>
              <a:off x="914400" y="15367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918"/>
            <p:cNvCxnSpPr/>
            <p:nvPr/>
          </p:nvCxnSpPr>
          <p:spPr>
            <a:xfrm>
              <a:off x="914400" y="15875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919"/>
            <p:cNvCxnSpPr/>
            <p:nvPr/>
          </p:nvCxnSpPr>
          <p:spPr>
            <a:xfrm>
              <a:off x="914400" y="16319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920"/>
            <p:cNvCxnSpPr/>
            <p:nvPr/>
          </p:nvCxnSpPr>
          <p:spPr>
            <a:xfrm>
              <a:off x="920750" y="16764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921"/>
            <p:cNvCxnSpPr/>
            <p:nvPr/>
          </p:nvCxnSpPr>
          <p:spPr>
            <a:xfrm>
              <a:off x="914400" y="17208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922"/>
            <p:cNvCxnSpPr/>
            <p:nvPr/>
          </p:nvCxnSpPr>
          <p:spPr>
            <a:xfrm>
              <a:off x="914400" y="17716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923"/>
            <p:cNvCxnSpPr/>
            <p:nvPr/>
          </p:nvCxnSpPr>
          <p:spPr>
            <a:xfrm>
              <a:off x="914400" y="18161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913"/>
          <p:cNvGrpSpPr/>
          <p:nvPr/>
        </p:nvGrpSpPr>
        <p:grpSpPr bwMode="auto">
          <a:xfrm>
            <a:off x="6948264" y="3429000"/>
            <a:ext cx="344287" cy="519744"/>
            <a:chOff x="838200" y="1371600"/>
            <a:chExt cx="381000" cy="533400"/>
          </a:xfrm>
          <a:solidFill>
            <a:srgbClr val="008000"/>
          </a:solidFill>
        </p:grpSpPr>
        <p:sp>
          <p:nvSpPr>
            <p:cNvPr id="187" name="Folded Corner 914"/>
            <p:cNvSpPr/>
            <p:nvPr/>
          </p:nvSpPr>
          <p:spPr>
            <a:xfrm>
              <a:off x="838200" y="1371600"/>
              <a:ext cx="381000" cy="533400"/>
            </a:xfrm>
            <a:prstGeom prst="foldedCorner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8" name="Straight Connector 915"/>
            <p:cNvCxnSpPr/>
            <p:nvPr/>
          </p:nvCxnSpPr>
          <p:spPr>
            <a:xfrm>
              <a:off x="914400" y="14478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916"/>
            <p:cNvCxnSpPr/>
            <p:nvPr/>
          </p:nvCxnSpPr>
          <p:spPr>
            <a:xfrm>
              <a:off x="914400" y="14922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917"/>
            <p:cNvCxnSpPr/>
            <p:nvPr/>
          </p:nvCxnSpPr>
          <p:spPr>
            <a:xfrm>
              <a:off x="914400" y="15367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918"/>
            <p:cNvCxnSpPr/>
            <p:nvPr/>
          </p:nvCxnSpPr>
          <p:spPr>
            <a:xfrm>
              <a:off x="914400" y="15875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919"/>
            <p:cNvCxnSpPr/>
            <p:nvPr/>
          </p:nvCxnSpPr>
          <p:spPr>
            <a:xfrm>
              <a:off x="914400" y="16319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920"/>
            <p:cNvCxnSpPr/>
            <p:nvPr/>
          </p:nvCxnSpPr>
          <p:spPr>
            <a:xfrm>
              <a:off x="920750" y="16764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921"/>
            <p:cNvCxnSpPr/>
            <p:nvPr/>
          </p:nvCxnSpPr>
          <p:spPr>
            <a:xfrm>
              <a:off x="914400" y="17208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922"/>
            <p:cNvCxnSpPr/>
            <p:nvPr/>
          </p:nvCxnSpPr>
          <p:spPr>
            <a:xfrm>
              <a:off x="914400" y="17716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923"/>
            <p:cNvCxnSpPr/>
            <p:nvPr/>
          </p:nvCxnSpPr>
          <p:spPr>
            <a:xfrm>
              <a:off x="914400" y="18161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913"/>
          <p:cNvGrpSpPr/>
          <p:nvPr/>
        </p:nvGrpSpPr>
        <p:grpSpPr bwMode="auto">
          <a:xfrm>
            <a:off x="6948264" y="4077072"/>
            <a:ext cx="344287" cy="519744"/>
            <a:chOff x="838200" y="1371600"/>
            <a:chExt cx="381000" cy="533400"/>
          </a:xfrm>
          <a:solidFill>
            <a:srgbClr val="008000"/>
          </a:solidFill>
        </p:grpSpPr>
        <p:sp>
          <p:nvSpPr>
            <p:cNvPr id="198" name="Folded Corner 914"/>
            <p:cNvSpPr/>
            <p:nvPr/>
          </p:nvSpPr>
          <p:spPr>
            <a:xfrm>
              <a:off x="838200" y="1371600"/>
              <a:ext cx="381000" cy="533400"/>
            </a:xfrm>
            <a:prstGeom prst="foldedCorner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9" name="Straight Connector 915"/>
            <p:cNvCxnSpPr/>
            <p:nvPr/>
          </p:nvCxnSpPr>
          <p:spPr>
            <a:xfrm>
              <a:off x="914400" y="14478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916"/>
            <p:cNvCxnSpPr/>
            <p:nvPr/>
          </p:nvCxnSpPr>
          <p:spPr>
            <a:xfrm>
              <a:off x="914400" y="14922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917"/>
            <p:cNvCxnSpPr/>
            <p:nvPr/>
          </p:nvCxnSpPr>
          <p:spPr>
            <a:xfrm>
              <a:off x="914400" y="15367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918"/>
            <p:cNvCxnSpPr/>
            <p:nvPr/>
          </p:nvCxnSpPr>
          <p:spPr>
            <a:xfrm>
              <a:off x="914400" y="15875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919"/>
            <p:cNvCxnSpPr/>
            <p:nvPr/>
          </p:nvCxnSpPr>
          <p:spPr>
            <a:xfrm>
              <a:off x="914400" y="16319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920"/>
            <p:cNvCxnSpPr/>
            <p:nvPr/>
          </p:nvCxnSpPr>
          <p:spPr>
            <a:xfrm>
              <a:off x="920750" y="16764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921"/>
            <p:cNvCxnSpPr/>
            <p:nvPr/>
          </p:nvCxnSpPr>
          <p:spPr>
            <a:xfrm>
              <a:off x="914400" y="17208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922"/>
            <p:cNvCxnSpPr/>
            <p:nvPr/>
          </p:nvCxnSpPr>
          <p:spPr>
            <a:xfrm>
              <a:off x="914400" y="177165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923"/>
            <p:cNvCxnSpPr/>
            <p:nvPr/>
          </p:nvCxnSpPr>
          <p:spPr>
            <a:xfrm>
              <a:off x="914400" y="1816100"/>
              <a:ext cx="228600" cy="1588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416545" y="2786793"/>
            <a:ext cx="2061783" cy="1938992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influence</a:t>
            </a:r>
            <a:r>
              <a:rPr lang="de-DE" sz="2400" dirty="0">
                <a:latin typeface="+mj-lt"/>
              </a:rPr>
              <a:t> </a:t>
            </a:r>
            <a:r>
              <a:rPr lang="de-DE" sz="2400" dirty="0" smtClean="0">
                <a:latin typeface="+mj-lt"/>
              </a:rPr>
              <a:t>in</a:t>
            </a:r>
          </a:p>
          <a:p>
            <a:pPr marL="0"/>
            <a:r>
              <a:rPr lang="de-DE" sz="2400" i="1" dirty="0" err="1" smtClean="0">
                <a:latin typeface="+mj-lt"/>
              </a:rPr>
              <a:t>context</a:t>
            </a:r>
            <a:r>
              <a:rPr lang="de-DE" sz="2400" i="1" dirty="0" smtClean="0">
                <a:latin typeface="+mj-lt"/>
              </a:rPr>
              <a:t>(m)</a:t>
            </a:r>
          </a:p>
          <a:p>
            <a:pPr marL="0"/>
            <a:r>
              <a:rPr lang="de-DE" sz="2400" dirty="0" err="1">
                <a:latin typeface="+mj-lt"/>
              </a:rPr>
              <a:t>w</a:t>
            </a:r>
            <a:r>
              <a:rPr lang="de-DE" sz="2400" dirty="0" err="1" smtClean="0">
                <a:latin typeface="+mj-lt"/>
              </a:rPr>
              <a:t>eighted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by</a:t>
            </a:r>
            <a:endParaRPr lang="de-DE" sz="2400" dirty="0" smtClean="0">
              <a:latin typeface="+mj-lt"/>
            </a:endParaRPr>
          </a:p>
          <a:p>
            <a:pPr marL="0"/>
            <a:r>
              <a:rPr lang="de-DE" sz="2400" i="1" dirty="0" err="1" smtClean="0">
                <a:latin typeface="+mj-lt"/>
              </a:rPr>
              <a:t>coh</a:t>
            </a:r>
            <a:r>
              <a:rPr lang="de-DE" sz="2400" i="1" dirty="0" smtClean="0">
                <a:latin typeface="+mj-lt"/>
              </a:rPr>
              <a:t>(</a:t>
            </a:r>
            <a:r>
              <a:rPr lang="de-DE" sz="2400" i="1" dirty="0" err="1" smtClean="0">
                <a:latin typeface="+mj-lt"/>
              </a:rPr>
              <a:t>e,e</a:t>
            </a:r>
            <a:r>
              <a:rPr lang="de-DE" sz="2800" i="1" baseline="-25000" dirty="0" err="1" smtClean="0">
                <a:latin typeface="+mj-lt"/>
              </a:rPr>
              <a:t>i</a:t>
            </a:r>
            <a:r>
              <a:rPr lang="de-DE" sz="2400" i="1" dirty="0" smtClean="0">
                <a:latin typeface="+mj-lt"/>
              </a:rPr>
              <a:t>) </a:t>
            </a:r>
            <a:r>
              <a:rPr lang="de-DE" sz="2400" dirty="0" err="1" smtClean="0">
                <a:latin typeface="+mj-lt"/>
              </a:rPr>
              <a:t>and</a:t>
            </a:r>
            <a:endParaRPr lang="de-DE" sz="2400" dirty="0" smtClean="0">
              <a:latin typeface="+mj-lt"/>
            </a:endParaRPr>
          </a:p>
          <a:p>
            <a:pPr marL="0"/>
            <a:r>
              <a:rPr lang="de-DE" sz="2400" i="1" dirty="0" err="1">
                <a:latin typeface="+mj-lt"/>
              </a:rPr>
              <a:t>p</a:t>
            </a:r>
            <a:r>
              <a:rPr lang="de-DE" sz="2400" i="1" dirty="0" err="1" smtClean="0">
                <a:latin typeface="+mj-lt"/>
              </a:rPr>
              <a:t>op</a:t>
            </a:r>
            <a:r>
              <a:rPr lang="de-DE" sz="2400" i="1" dirty="0" smtClean="0">
                <a:latin typeface="+mj-lt"/>
              </a:rPr>
              <a:t>(e</a:t>
            </a:r>
            <a:r>
              <a:rPr lang="de-DE" sz="2800" i="1" baseline="-25000" dirty="0" smtClean="0">
                <a:latin typeface="+mj-lt"/>
              </a:rPr>
              <a:t>i</a:t>
            </a:r>
            <a:r>
              <a:rPr lang="de-DE" sz="2400" i="1" dirty="0" smtClean="0">
                <a:latin typeface="+mj-lt"/>
              </a:rPr>
              <a:t>)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948E-6 L -0.42032 0.01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7283E-6 L -0.42032 0.0145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6647E-6 L -0.42032 -0.0376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1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-0.04185 L -0.42032 -0.0480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-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9942E-6 L -0.42032 -0.069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4"/>
          <p:cNvSpPr/>
          <p:nvPr/>
        </p:nvSpPr>
        <p:spPr bwMode="auto">
          <a:xfrm>
            <a:off x="0" y="5949280"/>
            <a:ext cx="9144000" cy="432048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Gefaltete Ecke 103"/>
          <p:cNvSpPr/>
          <p:nvPr/>
        </p:nvSpPr>
        <p:spPr bwMode="auto">
          <a:xfrm>
            <a:off x="683568" y="1196752"/>
            <a:ext cx="3024336" cy="3240360"/>
          </a:xfrm>
          <a:prstGeom prst="foldedCorner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-468560" y="0"/>
            <a:ext cx="10009112" cy="692150"/>
          </a:xfrm>
        </p:spPr>
        <p:txBody>
          <a:bodyPr/>
          <a:lstStyle/>
          <a:p>
            <a:pPr defTabSz="893763" eaLnBrk="1" hangingPunct="1"/>
            <a:r>
              <a:rPr lang="en-GB" sz="3400" dirty="0" err="1" smtClean="0"/>
              <a:t>TagMe</a:t>
            </a:r>
            <a:r>
              <a:rPr lang="en-GB" sz="3400" dirty="0" smtClean="0"/>
              <a:t>: NED with Light-Weight Coherence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99992" y="548680"/>
            <a:ext cx="438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1800" dirty="0" smtClean="0">
                <a:latin typeface="+mj-lt"/>
              </a:rPr>
              <a:t>[P. </a:t>
            </a:r>
            <a:r>
              <a:rPr lang="de-DE" sz="1800" dirty="0" err="1" smtClean="0">
                <a:latin typeface="+mj-lt"/>
              </a:rPr>
              <a:t>Ferragina</a:t>
            </a:r>
            <a:r>
              <a:rPr lang="de-DE" sz="1800" dirty="0" smtClean="0">
                <a:latin typeface="+mj-lt"/>
              </a:rPr>
              <a:t> et al.: CIKM‘10, WWW‘13]</a:t>
            </a:r>
          </a:p>
        </p:txBody>
      </p:sp>
      <p:sp>
        <p:nvSpPr>
          <p:cNvPr id="4" name="Textfeld 17"/>
          <p:cNvSpPr txBox="1">
            <a:spLocks noChangeArrowheads="1"/>
          </p:cNvSpPr>
          <p:nvPr/>
        </p:nvSpPr>
        <p:spPr bwMode="auto">
          <a:xfrm>
            <a:off x="5508104" y="2949352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5" name="Textfeld 18"/>
          <p:cNvSpPr txBox="1">
            <a:spLocks noChangeArrowheads="1"/>
          </p:cNvSpPr>
          <p:nvPr/>
        </p:nvSpPr>
        <p:spPr bwMode="auto">
          <a:xfrm>
            <a:off x="5508104" y="3571652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5508104" y="1761902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" name="Textfeld 23"/>
          <p:cNvSpPr txBox="1">
            <a:spLocks noChangeArrowheads="1"/>
          </p:cNvSpPr>
          <p:nvPr/>
        </p:nvSpPr>
        <p:spPr bwMode="auto">
          <a:xfrm>
            <a:off x="5508104" y="1196752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8" name="Textfeld 25"/>
          <p:cNvSpPr txBox="1">
            <a:spLocks noChangeArrowheads="1"/>
          </p:cNvSpPr>
          <p:nvPr/>
        </p:nvSpPr>
        <p:spPr bwMode="auto">
          <a:xfrm>
            <a:off x="5508104" y="4136802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9" name="Abgerundetes Rechteck 32"/>
          <p:cNvSpPr/>
          <p:nvPr/>
        </p:nvSpPr>
        <p:spPr>
          <a:xfrm>
            <a:off x="1403648" y="1484784"/>
            <a:ext cx="1000844" cy="26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0" name="Abgerundetes Rechteck 34"/>
          <p:cNvSpPr/>
          <p:nvPr/>
        </p:nvSpPr>
        <p:spPr>
          <a:xfrm>
            <a:off x="1403648" y="2121867"/>
            <a:ext cx="1000844" cy="265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1" name="Abgerundetes Rechteck 36"/>
          <p:cNvSpPr/>
          <p:nvPr/>
        </p:nvSpPr>
        <p:spPr>
          <a:xfrm>
            <a:off x="1403648" y="2697931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" name="Abgerundetes Rechteck 40"/>
          <p:cNvSpPr/>
          <p:nvPr/>
        </p:nvSpPr>
        <p:spPr>
          <a:xfrm>
            <a:off x="1403648" y="3273995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3" name="Gerade Verbindung 43"/>
          <p:cNvCxnSpPr>
            <a:stCxn id="9" idx="3"/>
            <a:endCxn id="6" idx="1"/>
          </p:cNvCxnSpPr>
          <p:nvPr/>
        </p:nvCxnSpPr>
        <p:spPr>
          <a:xfrm>
            <a:off x="2404492" y="1616887"/>
            <a:ext cx="3103612" cy="3021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47"/>
          <p:cNvCxnSpPr>
            <a:stCxn id="10" idx="3"/>
            <a:endCxn id="4" idx="1"/>
          </p:cNvCxnSpPr>
          <p:nvPr/>
        </p:nvCxnSpPr>
        <p:spPr>
          <a:xfrm>
            <a:off x="2404492" y="2254435"/>
            <a:ext cx="3103612" cy="85208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9"/>
          <p:cNvCxnSpPr>
            <a:stCxn id="12" idx="3"/>
            <a:endCxn id="5" idx="1"/>
          </p:cNvCxnSpPr>
          <p:nvPr/>
        </p:nvCxnSpPr>
        <p:spPr>
          <a:xfrm>
            <a:off x="2404492" y="3406564"/>
            <a:ext cx="3103612" cy="3214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1"/>
          <p:cNvCxnSpPr>
            <a:stCxn id="12" idx="3"/>
            <a:endCxn id="8" idx="1"/>
          </p:cNvCxnSpPr>
          <p:nvPr/>
        </p:nvCxnSpPr>
        <p:spPr>
          <a:xfrm>
            <a:off x="2404492" y="3406564"/>
            <a:ext cx="3103612" cy="88740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3"/>
          <p:cNvCxnSpPr>
            <a:stCxn id="12" idx="3"/>
            <a:endCxn id="4" idx="1"/>
          </p:cNvCxnSpPr>
          <p:nvPr/>
        </p:nvCxnSpPr>
        <p:spPr>
          <a:xfrm flipV="1">
            <a:off x="2404492" y="3106515"/>
            <a:ext cx="3103612" cy="30004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5"/>
          <p:cNvCxnSpPr>
            <a:stCxn id="11" idx="3"/>
            <a:endCxn id="5" idx="1"/>
          </p:cNvCxnSpPr>
          <p:nvPr/>
        </p:nvCxnSpPr>
        <p:spPr>
          <a:xfrm>
            <a:off x="2404492" y="2830500"/>
            <a:ext cx="3103612" cy="89752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197"/>
          <p:cNvCxnSpPr>
            <a:stCxn id="10" idx="3"/>
            <a:endCxn id="7" idx="1"/>
          </p:cNvCxnSpPr>
          <p:nvPr/>
        </p:nvCxnSpPr>
        <p:spPr>
          <a:xfrm flipV="1">
            <a:off x="2404492" y="1353915"/>
            <a:ext cx="3103612" cy="9005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204"/>
          <p:cNvCxnSpPr>
            <a:stCxn id="9" idx="3"/>
            <a:endCxn id="7" idx="1"/>
          </p:cNvCxnSpPr>
          <p:nvPr/>
        </p:nvCxnSpPr>
        <p:spPr>
          <a:xfrm flipV="1">
            <a:off x="2404492" y="1353915"/>
            <a:ext cx="3103612" cy="26297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40"/>
          <p:cNvSpPr/>
          <p:nvPr/>
        </p:nvSpPr>
        <p:spPr>
          <a:xfrm>
            <a:off x="1403648" y="3850059"/>
            <a:ext cx="1000844" cy="26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87" name="Textfeld 22"/>
          <p:cNvSpPr txBox="1">
            <a:spLocks noChangeArrowheads="1"/>
          </p:cNvSpPr>
          <p:nvPr/>
        </p:nvSpPr>
        <p:spPr bwMode="auto">
          <a:xfrm>
            <a:off x="5508104" y="234888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cxnSp>
        <p:nvCxnSpPr>
          <p:cNvPr id="88" name="Gerade Verbindung 47"/>
          <p:cNvCxnSpPr>
            <a:stCxn id="10" idx="3"/>
            <a:endCxn id="87" idx="1"/>
          </p:cNvCxnSpPr>
          <p:nvPr/>
        </p:nvCxnSpPr>
        <p:spPr>
          <a:xfrm>
            <a:off x="2404492" y="2254435"/>
            <a:ext cx="3103612" cy="25160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51"/>
          <p:cNvCxnSpPr>
            <a:stCxn id="77" idx="3"/>
            <a:endCxn id="5" idx="1"/>
          </p:cNvCxnSpPr>
          <p:nvPr/>
        </p:nvCxnSpPr>
        <p:spPr>
          <a:xfrm flipV="1">
            <a:off x="2404492" y="3728021"/>
            <a:ext cx="3103612" cy="25460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611560" y="4653136"/>
            <a:ext cx="8666155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32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Reduce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combinatorial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complexity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by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using</a:t>
            </a:r>
            <a:endParaRPr lang="de-DE" sz="2400" dirty="0" smtClean="0">
              <a:latin typeface="+mj-lt"/>
            </a:endParaRPr>
          </a:p>
          <a:p>
            <a:pPr marL="0">
              <a:lnSpc>
                <a:spcPts val="3200"/>
              </a:lnSpc>
            </a:pPr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latin typeface="+mj-lt"/>
              </a:rPr>
              <a:t>avg</a:t>
            </a:r>
            <a:r>
              <a:rPr lang="de-DE" sz="2400" dirty="0" smtClean="0">
                <a:latin typeface="+mj-lt"/>
              </a:rPr>
              <a:t>. </a:t>
            </a:r>
            <a:r>
              <a:rPr lang="de-DE" sz="2400" dirty="0" err="1" smtClean="0">
                <a:latin typeface="+mj-lt"/>
              </a:rPr>
              <a:t>coherence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other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mentions</a:t>
            </a:r>
            <a:r>
              <a:rPr lang="de-DE" sz="2400" dirty="0" smtClean="0">
                <a:latin typeface="+mj-lt"/>
              </a:rPr>
              <a:t>‘ </a:t>
            </a:r>
            <a:r>
              <a:rPr lang="de-DE" sz="2400" dirty="0" err="1" smtClean="0">
                <a:latin typeface="+mj-lt"/>
              </a:rPr>
              <a:t>candidate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entities</a:t>
            </a:r>
            <a:endParaRPr lang="de-DE" sz="2400" dirty="0" smtClean="0">
              <a:latin typeface="+mj-lt"/>
            </a:endParaRPr>
          </a:p>
          <a:p>
            <a:pPr marL="0">
              <a:lnSpc>
                <a:spcPts val="32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for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score(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m,e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)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compute</a:t>
            </a:r>
            <a:r>
              <a:rPr lang="de-DE" sz="2400" dirty="0" smtClean="0">
                <a:latin typeface="+mj-lt"/>
              </a:rPr>
              <a:t> </a:t>
            </a:r>
          </a:p>
          <a:p>
            <a:pPr marL="0">
              <a:lnSpc>
                <a:spcPts val="3200"/>
              </a:lnSpc>
            </a:pPr>
            <a:r>
              <a:rPr lang="de-DE" sz="2400" dirty="0" smtClean="0">
                <a:latin typeface="+mj-lt"/>
                <a:sym typeface="Symbol"/>
              </a:rPr>
              <a:t>         </a:t>
            </a:r>
            <a:r>
              <a:rPr lang="de-DE" sz="2400" dirty="0" err="1" smtClean="0">
                <a:latin typeface="+mj-lt"/>
                <a:sym typeface="Symbol"/>
              </a:rPr>
              <a:t>avg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3200" baseline="-25000" dirty="0" smtClean="0">
                <a:sym typeface="Symbol"/>
              </a:rPr>
              <a:t>e</a:t>
            </a:r>
            <a:r>
              <a:rPr lang="de-DE" sz="3200" baseline="-50000" dirty="0" smtClean="0">
                <a:sym typeface="Symbol"/>
              </a:rPr>
              <a:t>i</a:t>
            </a:r>
            <a:r>
              <a:rPr lang="de-DE" sz="3200" baseline="-25000" dirty="0" smtClean="0">
                <a:sym typeface="Symbol"/>
              </a:rPr>
              <a:t>  </a:t>
            </a:r>
            <a:r>
              <a:rPr lang="de-DE" sz="3200" baseline="-25000" dirty="0" err="1" smtClean="0">
                <a:sym typeface="Symbol"/>
              </a:rPr>
              <a:t>cand</a:t>
            </a:r>
            <a:r>
              <a:rPr lang="de-DE" sz="3200" baseline="-25000" dirty="0" smtClean="0">
                <a:sym typeface="Symbol"/>
              </a:rPr>
              <a:t>(</a:t>
            </a:r>
            <a:r>
              <a:rPr lang="de-DE" sz="3200" baseline="-25000" dirty="0" err="1" smtClean="0">
                <a:sym typeface="Symbol"/>
              </a:rPr>
              <a:t>m</a:t>
            </a:r>
            <a:r>
              <a:rPr lang="de-DE" sz="3200" baseline="-50000" dirty="0" err="1" smtClean="0">
                <a:sym typeface="Symbol"/>
              </a:rPr>
              <a:t>j</a:t>
            </a:r>
            <a:r>
              <a:rPr lang="de-DE" sz="3200" baseline="-25000" dirty="0" smtClean="0">
                <a:sym typeface="Symbol"/>
              </a:rPr>
              <a:t>)</a:t>
            </a:r>
            <a:r>
              <a:rPr lang="de-DE" sz="3600" baseline="-25000" dirty="0" smtClean="0">
                <a:solidFill>
                  <a:srgbClr val="3333CC"/>
                </a:solidFill>
                <a:latin typeface="+mj-lt"/>
                <a:sym typeface="Symbol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+mj-lt"/>
                <a:sym typeface="Symbol"/>
              </a:rPr>
              <a:t>coherence</a:t>
            </a:r>
            <a:r>
              <a:rPr lang="de-DE" sz="2400" dirty="0" smtClean="0">
                <a:solidFill>
                  <a:srgbClr val="C00000"/>
                </a:solidFill>
                <a:latin typeface="+mj-lt"/>
                <a:sym typeface="Symbol"/>
              </a:rPr>
              <a:t> (e</a:t>
            </a:r>
            <a:r>
              <a:rPr lang="de-DE" sz="24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i </a:t>
            </a:r>
            <a:r>
              <a:rPr lang="de-DE" sz="2400" dirty="0" smtClean="0">
                <a:solidFill>
                  <a:srgbClr val="C00000"/>
                </a:solidFill>
                <a:latin typeface="+mj-lt"/>
                <a:sym typeface="Symbol"/>
              </a:rPr>
              <a:t>,e)  </a:t>
            </a:r>
            <a:r>
              <a:rPr lang="de-DE" sz="2400" dirty="0" err="1" smtClean="0">
                <a:solidFill>
                  <a:srgbClr val="C00000"/>
                </a:solidFill>
                <a:latin typeface="+mj-lt"/>
                <a:sym typeface="Symbol"/>
              </a:rPr>
              <a:t>popularity</a:t>
            </a:r>
            <a:r>
              <a:rPr lang="de-DE" sz="2400" dirty="0" smtClean="0">
                <a:solidFill>
                  <a:srgbClr val="C00000"/>
                </a:solidFill>
                <a:latin typeface="+mj-lt"/>
                <a:sym typeface="Symbol"/>
              </a:rPr>
              <a:t> (e</a:t>
            </a:r>
            <a:r>
              <a:rPr lang="de-DE" sz="2400" baseline="-25000" dirty="0" smtClean="0">
                <a:solidFill>
                  <a:srgbClr val="C00000"/>
                </a:solidFill>
                <a:latin typeface="+mj-lt"/>
                <a:sym typeface="Symbol"/>
              </a:rPr>
              <a:t>i</a:t>
            </a:r>
            <a:r>
              <a:rPr lang="de-DE" sz="2400" dirty="0" smtClean="0">
                <a:solidFill>
                  <a:srgbClr val="C00000"/>
                </a:solidFill>
                <a:latin typeface="+mj-lt"/>
                <a:sym typeface="Symbol"/>
              </a:rPr>
              <a:t> | </a:t>
            </a:r>
            <a:r>
              <a:rPr lang="de-DE" sz="2400" dirty="0" err="1" smtClean="0">
                <a:solidFill>
                  <a:srgbClr val="C00000"/>
                </a:solidFill>
                <a:latin typeface="+mj-lt"/>
                <a:sym typeface="Symbol"/>
              </a:rPr>
              <a:t>m</a:t>
            </a:r>
            <a:r>
              <a:rPr lang="de-DE" sz="2400" baseline="-25000" dirty="0" err="1" smtClean="0">
                <a:solidFill>
                  <a:srgbClr val="C00000"/>
                </a:solidFill>
                <a:latin typeface="+mj-lt"/>
                <a:sym typeface="Symbol"/>
              </a:rPr>
              <a:t>j</a:t>
            </a:r>
            <a:r>
              <a:rPr lang="de-DE" sz="2400" dirty="0" smtClean="0">
                <a:solidFill>
                  <a:srgbClr val="C00000"/>
                </a:solidFill>
                <a:latin typeface="+mj-lt"/>
                <a:sym typeface="Symbol"/>
              </a:rPr>
              <a:t>)</a:t>
            </a:r>
            <a:endParaRPr lang="de-DE" sz="2400" dirty="0" smtClean="0">
              <a:solidFill>
                <a:srgbClr val="C00000"/>
              </a:solidFill>
              <a:latin typeface="+mj-lt"/>
            </a:endParaRPr>
          </a:p>
          <a:p>
            <a:pPr marL="0">
              <a:lnSpc>
                <a:spcPts val="3200"/>
              </a:lnSpc>
            </a:pPr>
            <a:r>
              <a:rPr lang="de-DE" sz="2400" dirty="0" smtClean="0">
                <a:latin typeface="+mj-lt"/>
              </a:rPr>
              <a:t>  </a:t>
            </a:r>
            <a:r>
              <a:rPr lang="de-DE" sz="2400" dirty="0" err="1" smtClean="0">
                <a:latin typeface="+mj-lt"/>
              </a:rPr>
              <a:t>then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sum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up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over</a:t>
            </a:r>
            <a:r>
              <a:rPr lang="de-DE" sz="2400" dirty="0" smtClean="0">
                <a:latin typeface="+mj-lt"/>
              </a:rPr>
              <a:t> all </a:t>
            </a:r>
            <a:r>
              <a:rPr lang="de-DE" sz="2400" dirty="0" err="1" smtClean="0">
                <a:latin typeface="+mj-lt"/>
              </a:rPr>
              <a:t>m</a:t>
            </a:r>
            <a:r>
              <a:rPr lang="de-DE" sz="2400" baseline="-25000" dirty="0" err="1" smtClean="0">
                <a:latin typeface="+mj-lt"/>
              </a:rPr>
              <a:t>j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latin typeface="+mj-lt"/>
                <a:sym typeface="Symbol"/>
              </a:rPr>
              <a:t> m („</a:t>
            </a:r>
            <a:r>
              <a:rPr lang="de-DE" sz="2400" dirty="0" err="1" smtClean="0">
                <a:latin typeface="+mj-lt"/>
                <a:sym typeface="Symbol"/>
              </a:rPr>
              <a:t>voting</a:t>
            </a:r>
            <a:r>
              <a:rPr lang="de-DE" sz="2400" dirty="0" smtClean="0">
                <a:latin typeface="+mj-lt"/>
                <a:sym typeface="Symbol"/>
              </a:rPr>
              <a:t>“)</a:t>
            </a:r>
            <a:endParaRPr lang="de-DE" sz="2400" dirty="0" smtClean="0">
              <a:latin typeface="+mj-lt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619672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m</a:t>
            </a:r>
          </a:p>
        </p:txBody>
      </p:sp>
      <p:sp>
        <p:nvSpPr>
          <p:cNvPr id="119" name="Textfeld 118"/>
          <p:cNvSpPr txBox="1"/>
          <p:nvPr/>
        </p:nvSpPr>
        <p:spPr>
          <a:xfrm>
            <a:off x="6012160" y="22768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e</a:t>
            </a:r>
          </a:p>
        </p:txBody>
      </p:sp>
      <p:grpSp>
        <p:nvGrpSpPr>
          <p:cNvPr id="125" name="Gruppieren 124"/>
          <p:cNvGrpSpPr/>
          <p:nvPr/>
        </p:nvGrpSpPr>
        <p:grpSpPr>
          <a:xfrm>
            <a:off x="1619672" y="2808000"/>
            <a:ext cx="4790480" cy="1685665"/>
            <a:chOff x="1619672" y="2808000"/>
            <a:chExt cx="4790480" cy="1685665"/>
          </a:xfrm>
        </p:grpSpPr>
        <p:sp>
          <p:nvSpPr>
            <p:cNvPr id="121" name="Textfeld 120"/>
            <p:cNvSpPr txBox="1"/>
            <p:nvPr/>
          </p:nvSpPr>
          <p:spPr>
            <a:xfrm>
              <a:off x="1619672" y="3096000"/>
              <a:ext cx="516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sz="2400" dirty="0" err="1" smtClean="0">
                  <a:solidFill>
                    <a:srgbClr val="C00000"/>
                  </a:solidFill>
                  <a:latin typeface="+mj-lt"/>
                </a:rPr>
                <a:t>m</a:t>
              </a:r>
              <a:r>
                <a:rPr lang="de-DE" sz="2400" baseline="-25000" dirty="0" err="1" smtClean="0">
                  <a:solidFill>
                    <a:srgbClr val="C00000"/>
                  </a:solidFill>
                  <a:latin typeface="+mj-lt"/>
                </a:rPr>
                <a:t>j</a:t>
              </a:r>
              <a:endParaRPr lang="de-DE" sz="2400" baseline="-25000" dirty="0" smtClean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5940152" y="280800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sz="2400" dirty="0" smtClean="0">
                  <a:solidFill>
                    <a:srgbClr val="C00000"/>
                  </a:solidFill>
                  <a:latin typeface="+mj-lt"/>
                </a:rPr>
                <a:t>e</a:t>
              </a:r>
              <a:r>
                <a:rPr lang="de-DE" sz="2400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5940152" y="3420000"/>
              <a:ext cx="47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/>
              <a:r>
                <a:rPr lang="de-DE" sz="2400" dirty="0" smtClean="0">
                  <a:solidFill>
                    <a:srgbClr val="C00000"/>
                  </a:solidFill>
                  <a:latin typeface="+mj-lt"/>
                </a:rPr>
                <a:t>e</a:t>
              </a:r>
              <a:r>
                <a:rPr lang="de-DE" sz="2400" baseline="-25000" dirty="0" smtClean="0">
                  <a:solidFill>
                    <a:srgbClr val="C0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5940152" y="4032000"/>
              <a:ext cx="47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/>
              <a:r>
                <a:rPr lang="de-DE" sz="2400" dirty="0" smtClean="0">
                  <a:solidFill>
                    <a:srgbClr val="C00000"/>
                  </a:solidFill>
                  <a:latin typeface="+mj-lt"/>
                </a:rPr>
                <a:t>e</a:t>
              </a:r>
              <a:r>
                <a:rPr lang="de-DE" sz="2400" baseline="-25000" dirty="0" smtClean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6946379" y="2506043"/>
            <a:ext cx="58737" cy="1787922"/>
            <a:chOff x="6946379" y="2506043"/>
            <a:chExt cx="58737" cy="1787922"/>
          </a:xfrm>
        </p:grpSpPr>
        <p:cxnSp>
          <p:nvCxnSpPr>
            <p:cNvPr id="127" name="Gekrümmte Verbindung 126"/>
            <p:cNvCxnSpPr>
              <a:stCxn id="4" idx="3"/>
              <a:endCxn id="87" idx="3"/>
            </p:cNvCxnSpPr>
            <p:nvPr/>
          </p:nvCxnSpPr>
          <p:spPr bwMode="auto">
            <a:xfrm flipH="1" flipV="1">
              <a:off x="6946379" y="2506043"/>
              <a:ext cx="58737" cy="600472"/>
            </a:xfrm>
            <a:prstGeom prst="curvedConnector3">
              <a:avLst>
                <a:gd name="adj1" fmla="val -389193"/>
              </a:avLst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krümmte Verbindung 127"/>
            <p:cNvCxnSpPr>
              <a:stCxn id="5" idx="3"/>
              <a:endCxn id="87" idx="3"/>
            </p:cNvCxnSpPr>
            <p:nvPr/>
          </p:nvCxnSpPr>
          <p:spPr bwMode="auto">
            <a:xfrm flipH="1" flipV="1">
              <a:off x="6946379" y="2506043"/>
              <a:ext cx="58737" cy="1221978"/>
            </a:xfrm>
            <a:prstGeom prst="curvedConnector3">
              <a:avLst>
                <a:gd name="adj1" fmla="val -870377"/>
              </a:avLst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krümmte Verbindung 132"/>
            <p:cNvCxnSpPr>
              <a:stCxn id="8" idx="3"/>
              <a:endCxn id="87" idx="3"/>
            </p:cNvCxnSpPr>
            <p:nvPr/>
          </p:nvCxnSpPr>
          <p:spPr bwMode="auto">
            <a:xfrm flipH="1" flipV="1">
              <a:off x="6946379" y="2506043"/>
              <a:ext cx="58737" cy="1787922"/>
            </a:xfrm>
            <a:prstGeom prst="curvedConnector3">
              <a:avLst>
                <a:gd name="adj1" fmla="val -1323255"/>
              </a:avLst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4437112"/>
            <a:ext cx="874800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644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 lvl="0">
              <a:lnSpc>
                <a:spcPts val="2400"/>
              </a:lnSpc>
            </a:pPr>
            <a:r>
              <a:rPr lang="de-DE" dirty="0" err="1">
                <a:solidFill>
                  <a:srgbClr val="000000"/>
                </a:solidFill>
              </a:rPr>
              <a:t>Validity</a:t>
            </a:r>
            <a:r>
              <a:rPr lang="de-DE" dirty="0">
                <a:solidFill>
                  <a:srgbClr val="000000"/>
                </a:solidFill>
              </a:rPr>
              <a:t> Times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Facts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104" y="640849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323064" y="2844791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860032" y="4797152"/>
            <a:ext cx="4153701" cy="1723549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8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NERD Problem</a:t>
            </a:r>
          </a:p>
          <a:p>
            <a:pPr marL="0"/>
            <a:r>
              <a:rPr lang="de-DE" sz="2800" dirty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latin typeface="+mj-lt"/>
              </a:rPr>
              <a:t>NED </a:t>
            </a:r>
            <a:r>
              <a:rPr lang="de-DE" dirty="0" err="1" smtClean="0">
                <a:latin typeface="+mj-lt"/>
              </a:rPr>
              <a:t>Principles</a:t>
            </a:r>
            <a:endParaRPr lang="de-DE" dirty="0" smtClean="0">
              <a:latin typeface="+mj-lt"/>
            </a:endParaRPr>
          </a:p>
          <a:p>
            <a:pPr marL="0"/>
            <a:r>
              <a:rPr lang="de-DE" sz="2800" dirty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</a:rPr>
              <a:t>Coherence-based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Rare &amp; Emerging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Entities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3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dirty="0" smtClean="0">
                <a:solidFill>
                  <a:srgbClr val="3333CC"/>
                </a:solidFill>
              </a:rPr>
              <a:t>Long-Tail</a:t>
            </a:r>
            <a:r>
              <a:rPr lang="en-GB" dirty="0" smtClean="0"/>
              <a:t> and Emerging Entities</a:t>
            </a:r>
            <a:endParaRPr lang="en-GB" sz="2000" dirty="0" smtClean="0"/>
          </a:p>
        </p:txBody>
      </p:sp>
      <p:sp>
        <p:nvSpPr>
          <p:cNvPr id="21" name="Textfeld 98"/>
          <p:cNvSpPr txBox="1">
            <a:spLocks noChangeArrowheads="1"/>
          </p:cNvSpPr>
          <p:nvPr/>
        </p:nvSpPr>
        <p:spPr bwMode="auto">
          <a:xfrm>
            <a:off x="2523194" y="5798147"/>
            <a:ext cx="396043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Weeping_Song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99"/>
          <p:cNvSpPr txBox="1">
            <a:spLocks noChangeArrowheads="1"/>
          </p:cNvSpPr>
          <p:nvPr/>
        </p:nvSpPr>
        <p:spPr bwMode="auto">
          <a:xfrm>
            <a:off x="3012785" y="5235569"/>
            <a:ext cx="347545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wikipedia.org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Weeping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feld 104"/>
          <p:cNvSpPr txBox="1">
            <a:spLocks noChangeArrowheads="1"/>
          </p:cNvSpPr>
          <p:nvPr/>
        </p:nvSpPr>
        <p:spPr bwMode="auto">
          <a:xfrm>
            <a:off x="3537037" y="1640256"/>
            <a:ext cx="2880320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ussdiagramm: Prozess 25"/>
          <p:cNvSpPr/>
          <p:nvPr/>
        </p:nvSpPr>
        <p:spPr>
          <a:xfrm>
            <a:off x="0" y="1484784"/>
            <a:ext cx="2294554" cy="351514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cxnSp>
        <p:nvCxnSpPr>
          <p:cNvPr id="50" name="Gerade Verbindung 92"/>
          <p:cNvCxnSpPr>
            <a:cxnSpLocks noChangeShapeType="1"/>
            <a:stCxn id="44" idx="3"/>
            <a:endCxn id="22" idx="1"/>
          </p:cNvCxnSpPr>
          <p:nvPr/>
        </p:nvCxnSpPr>
        <p:spPr bwMode="auto">
          <a:xfrm>
            <a:off x="2226195" y="4490393"/>
            <a:ext cx="786590" cy="9452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Gerade Verbindung 94"/>
          <p:cNvCxnSpPr>
            <a:cxnSpLocks noChangeShapeType="1"/>
            <a:stCxn id="44" idx="3"/>
            <a:endCxn id="21" idx="1"/>
          </p:cNvCxnSpPr>
          <p:nvPr/>
        </p:nvCxnSpPr>
        <p:spPr bwMode="auto">
          <a:xfrm>
            <a:off x="2226195" y="4490393"/>
            <a:ext cx="296999" cy="150780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feld 98"/>
          <p:cNvSpPr txBox="1">
            <a:spLocks noChangeArrowheads="1"/>
          </p:cNvSpPr>
          <p:nvPr/>
        </p:nvSpPr>
        <p:spPr bwMode="auto">
          <a:xfrm>
            <a:off x="2770246" y="4661219"/>
            <a:ext cx="3691358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last.fm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O_Children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feld 98"/>
          <p:cNvSpPr txBox="1">
            <a:spLocks noChangeArrowheads="1"/>
          </p:cNvSpPr>
          <p:nvPr/>
        </p:nvSpPr>
        <p:spPr bwMode="auto">
          <a:xfrm>
            <a:off x="2830938" y="3537099"/>
            <a:ext cx="360916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last.fm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feld 98"/>
          <p:cNvSpPr txBox="1">
            <a:spLocks noChangeArrowheads="1"/>
          </p:cNvSpPr>
          <p:nvPr/>
        </p:nvSpPr>
        <p:spPr bwMode="auto">
          <a:xfrm>
            <a:off x="2706803" y="2907162"/>
            <a:ext cx="3731192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_(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L_Cohen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feld 98"/>
          <p:cNvSpPr txBox="1">
            <a:spLocks noChangeArrowheads="1"/>
          </p:cNvSpPr>
          <p:nvPr/>
        </p:nvSpPr>
        <p:spPr bwMode="auto">
          <a:xfrm>
            <a:off x="2488330" y="2273709"/>
            <a:ext cx="3943113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Hallelujah_Chorus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feld 98"/>
          <p:cNvSpPr txBox="1">
            <a:spLocks noChangeArrowheads="1"/>
          </p:cNvSpPr>
          <p:nvPr/>
        </p:nvSpPr>
        <p:spPr bwMode="auto">
          <a:xfrm>
            <a:off x="2792275" y="4102440"/>
            <a:ext cx="3691358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_(2011 film)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feld 104"/>
          <p:cNvSpPr txBox="1">
            <a:spLocks noChangeArrowheads="1"/>
          </p:cNvSpPr>
          <p:nvPr/>
        </p:nvSpPr>
        <p:spPr bwMode="auto">
          <a:xfrm>
            <a:off x="2987824" y="1058521"/>
            <a:ext cx="344165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Good_Luck_Cave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bgerundetes Rechteck 506"/>
          <p:cNvSpPr/>
          <p:nvPr/>
        </p:nvSpPr>
        <p:spPr bwMode="auto">
          <a:xfrm>
            <a:off x="119533" y="4339580"/>
            <a:ext cx="2106662" cy="3016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Abgerundetes Rechteck 108"/>
          <p:cNvSpPr/>
          <p:nvPr/>
        </p:nvSpPr>
        <p:spPr bwMode="auto">
          <a:xfrm>
            <a:off x="197593" y="3612034"/>
            <a:ext cx="1674614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7" name="Straight Connector 6"/>
          <p:cNvCxnSpPr>
            <a:stCxn id="42" idx="3"/>
            <a:endCxn id="82" idx="1"/>
          </p:cNvCxnSpPr>
          <p:nvPr/>
        </p:nvCxnSpPr>
        <p:spPr bwMode="auto">
          <a:xfrm>
            <a:off x="1872207" y="3764434"/>
            <a:ext cx="898039" cy="1096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42" idx="3"/>
            <a:endCxn id="87" idx="1"/>
          </p:cNvCxnSpPr>
          <p:nvPr/>
        </p:nvCxnSpPr>
        <p:spPr bwMode="auto">
          <a:xfrm>
            <a:off x="1872207" y="3764434"/>
            <a:ext cx="920068" cy="538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Abgerundetes Rechteck 107"/>
          <p:cNvSpPr/>
          <p:nvPr/>
        </p:nvSpPr>
        <p:spPr bwMode="auto">
          <a:xfrm>
            <a:off x="197593" y="3166338"/>
            <a:ext cx="1530598" cy="3607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Abgerundetes Rechteck 105"/>
          <p:cNvSpPr/>
          <p:nvPr/>
        </p:nvSpPr>
        <p:spPr bwMode="auto">
          <a:xfrm>
            <a:off x="234105" y="1691630"/>
            <a:ext cx="9001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13" name="Straight Connector 12"/>
          <p:cNvCxnSpPr>
            <a:stCxn id="40" idx="3"/>
            <a:endCxn id="88" idx="1"/>
          </p:cNvCxnSpPr>
          <p:nvPr/>
        </p:nvCxnSpPr>
        <p:spPr bwMode="auto">
          <a:xfrm flipV="1">
            <a:off x="1134218" y="1258576"/>
            <a:ext cx="1853606" cy="5767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40" idx="3"/>
            <a:endCxn id="26" idx="1"/>
          </p:cNvCxnSpPr>
          <p:nvPr/>
        </p:nvCxnSpPr>
        <p:spPr bwMode="auto">
          <a:xfrm>
            <a:off x="1134218" y="1835299"/>
            <a:ext cx="2402819" cy="5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8" idx="3"/>
          </p:cNvCxnSpPr>
          <p:nvPr/>
        </p:nvCxnSpPr>
        <p:spPr bwMode="auto">
          <a:xfrm>
            <a:off x="1728191" y="3346720"/>
            <a:ext cx="1244994" cy="417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38" idx="3"/>
            <a:endCxn id="84" idx="1"/>
          </p:cNvCxnSpPr>
          <p:nvPr/>
        </p:nvCxnSpPr>
        <p:spPr bwMode="auto">
          <a:xfrm flipV="1">
            <a:off x="1728191" y="3107217"/>
            <a:ext cx="978612" cy="239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38" idx="3"/>
          </p:cNvCxnSpPr>
          <p:nvPr/>
        </p:nvCxnSpPr>
        <p:spPr bwMode="auto">
          <a:xfrm flipV="1">
            <a:off x="1728191" y="2412365"/>
            <a:ext cx="714940" cy="934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2" name="TextBox 7171"/>
          <p:cNvSpPr txBox="1"/>
          <p:nvPr/>
        </p:nvSpPr>
        <p:spPr>
          <a:xfrm>
            <a:off x="149308" y="1597287"/>
            <a:ext cx="2289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dirty="0" smtClean="0"/>
              <a:t>Cave </a:t>
            </a:r>
          </a:p>
          <a:p>
            <a:pPr>
              <a:lnSpc>
                <a:spcPts val="3000"/>
              </a:lnSpc>
            </a:pPr>
            <a:r>
              <a:rPr lang="de-DE" dirty="0" err="1" smtClean="0"/>
              <a:t>composed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/>
              <a:t>h</a:t>
            </a:r>
            <a:r>
              <a:rPr lang="de-DE" dirty="0" err="1" smtClean="0"/>
              <a:t>aunting</a:t>
            </a:r>
            <a:r>
              <a:rPr lang="de-DE" dirty="0" smtClean="0"/>
              <a:t> </a:t>
            </a:r>
          </a:p>
          <a:p>
            <a:pPr>
              <a:lnSpc>
                <a:spcPts val="3000"/>
              </a:lnSpc>
            </a:pPr>
            <a:r>
              <a:rPr lang="de-DE" dirty="0" err="1"/>
              <a:t>s</a:t>
            </a:r>
            <a:r>
              <a:rPr lang="de-DE" dirty="0" err="1" smtClean="0"/>
              <a:t>ongs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Hallelujah</a:t>
            </a:r>
            <a:r>
              <a:rPr lang="de-DE" dirty="0" smtClean="0"/>
              <a:t>,</a:t>
            </a:r>
          </a:p>
          <a:p>
            <a:pPr>
              <a:lnSpc>
                <a:spcPts val="3000"/>
              </a:lnSpc>
            </a:pPr>
            <a:r>
              <a:rPr lang="de-DE" dirty="0" smtClean="0"/>
              <a:t>O </a:t>
            </a:r>
            <a:r>
              <a:rPr lang="de-DE" dirty="0" err="1" smtClean="0"/>
              <a:t>Children</a:t>
            </a:r>
            <a:r>
              <a:rPr lang="de-DE" dirty="0" smtClean="0"/>
              <a:t>,</a:t>
            </a:r>
          </a:p>
          <a:p>
            <a:pPr>
              <a:lnSpc>
                <a:spcPts val="3000"/>
              </a:lnSpc>
            </a:pP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Weeping</a:t>
            </a:r>
            <a:r>
              <a:rPr lang="de-DE" dirty="0" smtClean="0"/>
              <a:t> Song.</a:t>
            </a:r>
            <a:endParaRPr lang="en-US" dirty="0"/>
          </a:p>
        </p:txBody>
      </p:sp>
      <p:grpSp>
        <p:nvGrpSpPr>
          <p:cNvPr id="2" name="Group 7182"/>
          <p:cNvGrpSpPr/>
          <p:nvPr/>
        </p:nvGrpSpPr>
        <p:grpSpPr>
          <a:xfrm>
            <a:off x="5999895" y="565042"/>
            <a:ext cx="488349" cy="6292958"/>
            <a:chOff x="6009077" y="477253"/>
            <a:chExt cx="488349" cy="6292958"/>
          </a:xfrm>
        </p:grpSpPr>
        <p:cxnSp>
          <p:nvCxnSpPr>
            <p:cNvPr id="27" name="Curved Connector 26"/>
            <p:cNvCxnSpPr>
              <a:stCxn id="26" idx="3"/>
              <a:endCxn id="84" idx="3"/>
            </p:cNvCxnSpPr>
            <p:nvPr/>
          </p:nvCxnSpPr>
          <p:spPr bwMode="auto">
            <a:xfrm>
              <a:off x="6426539" y="1752522"/>
              <a:ext cx="20638" cy="1266906"/>
            </a:xfrm>
            <a:prstGeom prst="curvedConnector3">
              <a:avLst>
                <a:gd name="adj1" fmla="val 120766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8" name="Curved Connector 7167"/>
            <p:cNvCxnSpPr>
              <a:stCxn id="84" idx="3"/>
              <a:endCxn id="22" idx="3"/>
            </p:cNvCxnSpPr>
            <p:nvPr/>
          </p:nvCxnSpPr>
          <p:spPr bwMode="auto">
            <a:xfrm>
              <a:off x="6447177" y="3019428"/>
              <a:ext cx="50249" cy="2328407"/>
            </a:xfrm>
            <a:prstGeom prst="curvedConnector3">
              <a:avLst>
                <a:gd name="adj1" fmla="val 5549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3" name="Curved Connector 7172"/>
            <p:cNvCxnSpPr>
              <a:stCxn id="26" idx="3"/>
              <a:endCxn id="7175" idx="3"/>
            </p:cNvCxnSpPr>
            <p:nvPr/>
          </p:nvCxnSpPr>
          <p:spPr bwMode="auto">
            <a:xfrm flipH="1" flipV="1">
              <a:off x="6380827" y="692697"/>
              <a:ext cx="45712" cy="1059825"/>
            </a:xfrm>
            <a:prstGeom prst="curvedConnector3">
              <a:avLst>
                <a:gd name="adj1" fmla="val -50008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75" name="TextBox 7174"/>
            <p:cNvSpPr txBox="1"/>
            <p:nvPr/>
          </p:nvSpPr>
          <p:spPr>
            <a:xfrm>
              <a:off x="6039067" y="47725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  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09077" y="6339324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  </a:t>
              </a:r>
              <a:endParaRPr lang="en-US" dirty="0"/>
            </a:p>
          </p:txBody>
        </p:sp>
        <p:cxnSp>
          <p:nvCxnSpPr>
            <p:cNvPr id="7178" name="Curved Connector 7177"/>
            <p:cNvCxnSpPr>
              <a:stCxn id="84" idx="3"/>
              <a:endCxn id="54" idx="3"/>
            </p:cNvCxnSpPr>
            <p:nvPr/>
          </p:nvCxnSpPr>
          <p:spPr bwMode="auto">
            <a:xfrm flipH="1">
              <a:off x="6350837" y="3019428"/>
              <a:ext cx="96340" cy="3535340"/>
            </a:xfrm>
            <a:prstGeom prst="curvedConnector3">
              <a:avLst>
                <a:gd name="adj1" fmla="val -59886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1"/>
          <p:cNvSpPr txBox="1"/>
          <p:nvPr/>
        </p:nvSpPr>
        <p:spPr>
          <a:xfrm>
            <a:off x="-19942" y="648866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[J. Hoffart et al.: CIKM’12]</a:t>
            </a:r>
            <a:endParaRPr lang="en-US" sz="1800" dirty="0"/>
          </a:p>
        </p:txBody>
      </p:sp>
      <p:sp>
        <p:nvSpPr>
          <p:cNvPr id="35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dirty="0" smtClean="0">
                <a:solidFill>
                  <a:srgbClr val="3333CC"/>
                </a:solidFill>
              </a:rPr>
              <a:t>Long-Tail</a:t>
            </a:r>
            <a:r>
              <a:rPr lang="en-GB" dirty="0" smtClean="0"/>
              <a:t> and Emerging Entities</a:t>
            </a:r>
            <a:endParaRPr lang="en-GB" sz="2000" dirty="0" smtClean="0"/>
          </a:p>
        </p:txBody>
      </p:sp>
      <p:sp>
        <p:nvSpPr>
          <p:cNvPr id="21" name="Textfeld 98"/>
          <p:cNvSpPr txBox="1">
            <a:spLocks noChangeArrowheads="1"/>
          </p:cNvSpPr>
          <p:nvPr/>
        </p:nvSpPr>
        <p:spPr bwMode="auto">
          <a:xfrm>
            <a:off x="2523194" y="5798147"/>
            <a:ext cx="396043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Weeping_Song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99"/>
          <p:cNvSpPr txBox="1">
            <a:spLocks noChangeArrowheads="1"/>
          </p:cNvSpPr>
          <p:nvPr/>
        </p:nvSpPr>
        <p:spPr bwMode="auto">
          <a:xfrm>
            <a:off x="3012785" y="5235569"/>
            <a:ext cx="347545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wikipedia.org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Weeping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feld 104"/>
          <p:cNvSpPr txBox="1">
            <a:spLocks noChangeArrowheads="1"/>
          </p:cNvSpPr>
          <p:nvPr/>
        </p:nvSpPr>
        <p:spPr bwMode="auto">
          <a:xfrm>
            <a:off x="3537037" y="1640256"/>
            <a:ext cx="2880320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ussdiagramm: Prozess 25"/>
          <p:cNvSpPr/>
          <p:nvPr/>
        </p:nvSpPr>
        <p:spPr>
          <a:xfrm>
            <a:off x="0" y="1484784"/>
            <a:ext cx="2294554" cy="351514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cxnSp>
        <p:nvCxnSpPr>
          <p:cNvPr id="50" name="Gerade Verbindung 92"/>
          <p:cNvCxnSpPr>
            <a:cxnSpLocks noChangeShapeType="1"/>
            <a:stCxn id="44" idx="3"/>
            <a:endCxn id="22" idx="1"/>
          </p:cNvCxnSpPr>
          <p:nvPr/>
        </p:nvCxnSpPr>
        <p:spPr bwMode="auto">
          <a:xfrm>
            <a:off x="2226195" y="4490393"/>
            <a:ext cx="786590" cy="9452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Gerade Verbindung 94"/>
          <p:cNvCxnSpPr>
            <a:cxnSpLocks noChangeShapeType="1"/>
            <a:stCxn id="44" idx="3"/>
            <a:endCxn id="21" idx="1"/>
          </p:cNvCxnSpPr>
          <p:nvPr/>
        </p:nvCxnSpPr>
        <p:spPr bwMode="auto">
          <a:xfrm>
            <a:off x="2226195" y="4490393"/>
            <a:ext cx="296999" cy="150780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feld 98"/>
          <p:cNvSpPr txBox="1">
            <a:spLocks noChangeArrowheads="1"/>
          </p:cNvSpPr>
          <p:nvPr/>
        </p:nvSpPr>
        <p:spPr bwMode="auto">
          <a:xfrm>
            <a:off x="2770246" y="4661219"/>
            <a:ext cx="3691358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last.fm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O_Children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feld 98"/>
          <p:cNvSpPr txBox="1">
            <a:spLocks noChangeArrowheads="1"/>
          </p:cNvSpPr>
          <p:nvPr/>
        </p:nvSpPr>
        <p:spPr bwMode="auto">
          <a:xfrm>
            <a:off x="2830938" y="3537099"/>
            <a:ext cx="360916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last.fm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feld 98"/>
          <p:cNvSpPr txBox="1">
            <a:spLocks noChangeArrowheads="1"/>
          </p:cNvSpPr>
          <p:nvPr/>
        </p:nvSpPr>
        <p:spPr bwMode="auto">
          <a:xfrm>
            <a:off x="2706803" y="2907162"/>
            <a:ext cx="3731192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_(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L_Cohen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feld 98"/>
          <p:cNvSpPr txBox="1">
            <a:spLocks noChangeArrowheads="1"/>
          </p:cNvSpPr>
          <p:nvPr/>
        </p:nvSpPr>
        <p:spPr bwMode="auto">
          <a:xfrm>
            <a:off x="2488330" y="2273709"/>
            <a:ext cx="3943113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Hallelujah_Chorus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feld 98"/>
          <p:cNvSpPr txBox="1">
            <a:spLocks noChangeArrowheads="1"/>
          </p:cNvSpPr>
          <p:nvPr/>
        </p:nvSpPr>
        <p:spPr bwMode="auto">
          <a:xfrm>
            <a:off x="2792275" y="4102440"/>
            <a:ext cx="3691358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_(2011 film)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feld 104"/>
          <p:cNvSpPr txBox="1">
            <a:spLocks noChangeArrowheads="1"/>
          </p:cNvSpPr>
          <p:nvPr/>
        </p:nvSpPr>
        <p:spPr bwMode="auto">
          <a:xfrm>
            <a:off x="2987824" y="1058521"/>
            <a:ext cx="344165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Good_Luck_Cave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bgerundetes Rechteck 506"/>
          <p:cNvSpPr/>
          <p:nvPr/>
        </p:nvSpPr>
        <p:spPr bwMode="auto">
          <a:xfrm>
            <a:off x="119533" y="4339580"/>
            <a:ext cx="2106662" cy="3016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Abgerundetes Rechteck 108"/>
          <p:cNvSpPr/>
          <p:nvPr/>
        </p:nvSpPr>
        <p:spPr bwMode="auto">
          <a:xfrm>
            <a:off x="197593" y="3612034"/>
            <a:ext cx="1674614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7" name="Straight Connector 6"/>
          <p:cNvCxnSpPr>
            <a:stCxn id="42" idx="3"/>
            <a:endCxn id="82" idx="1"/>
          </p:cNvCxnSpPr>
          <p:nvPr/>
        </p:nvCxnSpPr>
        <p:spPr bwMode="auto">
          <a:xfrm>
            <a:off x="1872207" y="3764434"/>
            <a:ext cx="898039" cy="1096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42" idx="3"/>
            <a:endCxn id="87" idx="1"/>
          </p:cNvCxnSpPr>
          <p:nvPr/>
        </p:nvCxnSpPr>
        <p:spPr bwMode="auto">
          <a:xfrm>
            <a:off x="1872207" y="3764434"/>
            <a:ext cx="920068" cy="538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Abgerundetes Rechteck 107"/>
          <p:cNvSpPr/>
          <p:nvPr/>
        </p:nvSpPr>
        <p:spPr bwMode="auto">
          <a:xfrm>
            <a:off x="197593" y="3166338"/>
            <a:ext cx="1530598" cy="3607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Abgerundetes Rechteck 105"/>
          <p:cNvSpPr/>
          <p:nvPr/>
        </p:nvSpPr>
        <p:spPr bwMode="auto">
          <a:xfrm>
            <a:off x="234105" y="1691630"/>
            <a:ext cx="9001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13" name="Straight Connector 12"/>
          <p:cNvCxnSpPr>
            <a:stCxn id="40" idx="3"/>
            <a:endCxn id="88" idx="1"/>
          </p:cNvCxnSpPr>
          <p:nvPr/>
        </p:nvCxnSpPr>
        <p:spPr bwMode="auto">
          <a:xfrm flipV="1">
            <a:off x="1134218" y="1258576"/>
            <a:ext cx="1853606" cy="5767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40" idx="3"/>
            <a:endCxn id="26" idx="1"/>
          </p:cNvCxnSpPr>
          <p:nvPr/>
        </p:nvCxnSpPr>
        <p:spPr bwMode="auto">
          <a:xfrm>
            <a:off x="1134218" y="1835299"/>
            <a:ext cx="2402819" cy="5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8" idx="3"/>
          </p:cNvCxnSpPr>
          <p:nvPr/>
        </p:nvCxnSpPr>
        <p:spPr bwMode="auto">
          <a:xfrm>
            <a:off x="1728191" y="3346720"/>
            <a:ext cx="1244994" cy="417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38" idx="3"/>
            <a:endCxn id="84" idx="1"/>
          </p:cNvCxnSpPr>
          <p:nvPr/>
        </p:nvCxnSpPr>
        <p:spPr bwMode="auto">
          <a:xfrm flipV="1">
            <a:off x="1728191" y="3107217"/>
            <a:ext cx="978612" cy="239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38" idx="3"/>
          </p:cNvCxnSpPr>
          <p:nvPr/>
        </p:nvCxnSpPr>
        <p:spPr bwMode="auto">
          <a:xfrm flipV="1">
            <a:off x="1728191" y="2412365"/>
            <a:ext cx="714940" cy="934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2" name="TextBox 7171"/>
          <p:cNvSpPr txBox="1"/>
          <p:nvPr/>
        </p:nvSpPr>
        <p:spPr>
          <a:xfrm>
            <a:off x="149308" y="1597287"/>
            <a:ext cx="2289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dirty="0" smtClean="0"/>
              <a:t>Cave </a:t>
            </a:r>
          </a:p>
          <a:p>
            <a:pPr>
              <a:lnSpc>
                <a:spcPts val="3000"/>
              </a:lnSpc>
            </a:pPr>
            <a:r>
              <a:rPr lang="de-DE" dirty="0" err="1" smtClean="0"/>
              <a:t>composed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/>
              <a:t>h</a:t>
            </a:r>
            <a:r>
              <a:rPr lang="de-DE" dirty="0" err="1" smtClean="0"/>
              <a:t>aunting</a:t>
            </a:r>
            <a:r>
              <a:rPr lang="de-DE" dirty="0" smtClean="0"/>
              <a:t> </a:t>
            </a:r>
          </a:p>
          <a:p>
            <a:pPr>
              <a:lnSpc>
                <a:spcPts val="3000"/>
              </a:lnSpc>
            </a:pPr>
            <a:r>
              <a:rPr lang="de-DE" dirty="0" err="1"/>
              <a:t>s</a:t>
            </a:r>
            <a:r>
              <a:rPr lang="de-DE" dirty="0" err="1" smtClean="0"/>
              <a:t>ongs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Hallelujah</a:t>
            </a:r>
            <a:r>
              <a:rPr lang="de-DE" dirty="0" smtClean="0"/>
              <a:t>,</a:t>
            </a:r>
          </a:p>
          <a:p>
            <a:pPr>
              <a:lnSpc>
                <a:spcPts val="3000"/>
              </a:lnSpc>
            </a:pPr>
            <a:r>
              <a:rPr lang="de-DE" dirty="0" smtClean="0"/>
              <a:t>O </a:t>
            </a:r>
            <a:r>
              <a:rPr lang="de-DE" dirty="0" err="1" smtClean="0"/>
              <a:t>Children</a:t>
            </a:r>
            <a:r>
              <a:rPr lang="de-DE" dirty="0" smtClean="0"/>
              <a:t>,</a:t>
            </a:r>
          </a:p>
          <a:p>
            <a:pPr>
              <a:lnSpc>
                <a:spcPts val="3000"/>
              </a:lnSpc>
            </a:pP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Weeping</a:t>
            </a:r>
            <a:r>
              <a:rPr lang="de-DE" dirty="0" smtClean="0"/>
              <a:t> Song.</a:t>
            </a:r>
            <a:endParaRPr lang="en-US" dirty="0"/>
          </a:p>
        </p:txBody>
      </p:sp>
      <p:sp>
        <p:nvSpPr>
          <p:cNvPr id="39" name="TextBox 77"/>
          <p:cNvSpPr txBox="1"/>
          <p:nvPr/>
        </p:nvSpPr>
        <p:spPr>
          <a:xfrm>
            <a:off x="6588224" y="548680"/>
            <a:ext cx="2816284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Mulu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National Park</a:t>
            </a: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Sarawak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underground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pieren 95"/>
          <p:cNvGrpSpPr/>
          <p:nvPr/>
        </p:nvGrpSpPr>
        <p:grpSpPr>
          <a:xfrm>
            <a:off x="6417357" y="883387"/>
            <a:ext cx="2731003" cy="5974613"/>
            <a:chOff x="6417357" y="883387"/>
            <a:chExt cx="2731003" cy="5974613"/>
          </a:xfrm>
        </p:grpSpPr>
        <p:sp>
          <p:nvSpPr>
            <p:cNvPr id="7184" name="TextBox 7183"/>
            <p:cNvSpPr txBox="1"/>
            <p:nvPr/>
          </p:nvSpPr>
          <p:spPr>
            <a:xfrm>
              <a:off x="6862157" y="3480296"/>
              <a:ext cx="2281843" cy="66941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eerie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violin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Bad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Seeds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More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Shall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We</a:t>
              </a:r>
              <a:r>
                <a:rPr lang="de-DE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Part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62157" y="1320056"/>
              <a:ext cx="2281843" cy="66941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Bad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Seeds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More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Shall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We</a:t>
              </a:r>
              <a:r>
                <a:rPr lang="de-DE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Part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Murder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Songs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862157" y="2688208"/>
              <a:ext cx="1806264" cy="66941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Leonard Cohen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Rufus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Wainwright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Shrek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Fiona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62157" y="4632424"/>
              <a:ext cx="2258952" cy="66941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Nick Cave &amp; Bad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Seeds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Harry Potter 7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movie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haunting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choir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62157" y="5996226"/>
              <a:ext cx="1923925" cy="86177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Nick Cave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Murder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Songs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P.J. Harvey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Nick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Blixa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duet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77"/>
            <p:cNvSpPr txBox="1"/>
            <p:nvPr/>
          </p:nvSpPr>
          <p:spPr>
            <a:xfrm>
              <a:off x="6862157" y="2112144"/>
              <a:ext cx="2286203" cy="4770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Messiah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oratorio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George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Frideric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Handel</a:t>
              </a:r>
            </a:p>
          </p:txBody>
        </p:sp>
        <p:sp>
          <p:nvSpPr>
            <p:cNvPr id="65" name="TextBox 79"/>
            <p:cNvSpPr txBox="1"/>
            <p:nvPr/>
          </p:nvSpPr>
          <p:spPr>
            <a:xfrm>
              <a:off x="6862157" y="5424512"/>
              <a:ext cx="1686680" cy="47705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Dan Heymann</a:t>
              </a:r>
            </a:p>
            <a:p>
              <a:pPr>
                <a:lnSpc>
                  <a:spcPts val="1500"/>
                </a:lnSpc>
              </a:pP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apartheid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system</a:t>
              </a:r>
              <a:endParaRPr lang="de-DE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79"/>
            <p:cNvSpPr txBox="1"/>
            <p:nvPr/>
          </p:nvSpPr>
          <p:spPr>
            <a:xfrm>
              <a:off x="6862157" y="4272384"/>
              <a:ext cx="1814407" cy="284693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South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Korean</a:t>
              </a:r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 film</a:t>
              </a:r>
            </a:p>
          </p:txBody>
        </p:sp>
        <p:cxnSp>
          <p:nvCxnSpPr>
            <p:cNvPr id="68" name="Gerade Verbindung 67"/>
            <p:cNvCxnSpPr>
              <a:stCxn id="88" idx="3"/>
              <a:endCxn id="39" idx="1"/>
            </p:cNvCxnSpPr>
            <p:nvPr/>
          </p:nvCxnSpPr>
          <p:spPr bwMode="auto">
            <a:xfrm flipV="1">
              <a:off x="6429483" y="883387"/>
              <a:ext cx="158741" cy="3751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 Verbindung 69"/>
            <p:cNvCxnSpPr>
              <a:stCxn id="26" idx="3"/>
              <a:endCxn id="78" idx="1"/>
            </p:cNvCxnSpPr>
            <p:nvPr/>
          </p:nvCxnSpPr>
          <p:spPr bwMode="auto">
            <a:xfrm flipV="1">
              <a:off x="6417357" y="1654763"/>
              <a:ext cx="444800" cy="1855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71"/>
            <p:cNvCxnSpPr>
              <a:stCxn id="85" idx="3"/>
              <a:endCxn id="64" idx="1"/>
            </p:cNvCxnSpPr>
            <p:nvPr/>
          </p:nvCxnSpPr>
          <p:spPr bwMode="auto">
            <a:xfrm flipV="1">
              <a:off x="6431443" y="2350671"/>
              <a:ext cx="430714" cy="12309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 Verbindung 73"/>
            <p:cNvCxnSpPr>
              <a:stCxn id="84" idx="3"/>
              <a:endCxn id="79" idx="1"/>
            </p:cNvCxnSpPr>
            <p:nvPr/>
          </p:nvCxnSpPr>
          <p:spPr bwMode="auto">
            <a:xfrm flipV="1">
              <a:off x="6437995" y="3022915"/>
              <a:ext cx="424162" cy="843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 Verbindung mit Pfeil 75"/>
            <p:cNvCxnSpPr>
              <a:stCxn id="83" idx="3"/>
              <a:endCxn id="7184" idx="1"/>
            </p:cNvCxnSpPr>
            <p:nvPr/>
          </p:nvCxnSpPr>
          <p:spPr bwMode="auto">
            <a:xfrm>
              <a:off x="6440107" y="3737154"/>
              <a:ext cx="422050" cy="778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Gerade Verbindung 85"/>
            <p:cNvCxnSpPr>
              <a:stCxn id="87" idx="3"/>
              <a:endCxn id="66" idx="1"/>
            </p:cNvCxnSpPr>
            <p:nvPr/>
          </p:nvCxnSpPr>
          <p:spPr bwMode="auto">
            <a:xfrm>
              <a:off x="6483633" y="4302495"/>
              <a:ext cx="378524" cy="1122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Gerade Verbindung 90"/>
            <p:cNvCxnSpPr>
              <a:stCxn id="82" idx="3"/>
              <a:endCxn id="80" idx="1"/>
            </p:cNvCxnSpPr>
            <p:nvPr/>
          </p:nvCxnSpPr>
          <p:spPr bwMode="auto">
            <a:xfrm>
              <a:off x="6461604" y="4861274"/>
              <a:ext cx="400553" cy="1058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Gerade Verbindung 92"/>
            <p:cNvCxnSpPr>
              <a:stCxn id="22" idx="3"/>
              <a:endCxn id="65" idx="1"/>
            </p:cNvCxnSpPr>
            <p:nvPr/>
          </p:nvCxnSpPr>
          <p:spPr bwMode="auto">
            <a:xfrm>
              <a:off x="6488244" y="5435624"/>
              <a:ext cx="373913" cy="2274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uppieren 117"/>
          <p:cNvGrpSpPr/>
          <p:nvPr/>
        </p:nvGrpSpPr>
        <p:grpSpPr>
          <a:xfrm>
            <a:off x="6876256" y="1628800"/>
            <a:ext cx="12700" cy="4772350"/>
            <a:chOff x="6862157" y="1654763"/>
            <a:chExt cx="12700" cy="4772350"/>
          </a:xfrm>
        </p:grpSpPr>
        <p:cxnSp>
          <p:nvCxnSpPr>
            <p:cNvPr id="103" name="Gekrümmte Verbindung 102"/>
            <p:cNvCxnSpPr>
              <a:stCxn id="78" idx="1"/>
              <a:endCxn id="7184" idx="1"/>
            </p:cNvCxnSpPr>
            <p:nvPr/>
          </p:nvCxnSpPr>
          <p:spPr bwMode="auto">
            <a:xfrm rot="10800000" flipV="1">
              <a:off x="6862157" y="1654763"/>
              <a:ext cx="12700" cy="2160240"/>
            </a:xfrm>
            <a:prstGeom prst="curvedConnector3">
              <a:avLst>
                <a:gd name="adj1" fmla="val 6257152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Gekrümmte Verbindung 105"/>
            <p:cNvCxnSpPr>
              <a:stCxn id="7184" idx="1"/>
              <a:endCxn id="80" idx="1"/>
            </p:cNvCxnSpPr>
            <p:nvPr/>
          </p:nvCxnSpPr>
          <p:spPr bwMode="auto">
            <a:xfrm rot="10800000" flipV="1">
              <a:off x="6862157" y="3815003"/>
              <a:ext cx="12700" cy="1152128"/>
            </a:xfrm>
            <a:prstGeom prst="curvedConnector3">
              <a:avLst>
                <a:gd name="adj1" fmla="val 5685718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Gekrümmte Verbindung 108"/>
            <p:cNvCxnSpPr>
              <a:stCxn id="80" idx="1"/>
              <a:endCxn id="81" idx="1"/>
            </p:cNvCxnSpPr>
            <p:nvPr/>
          </p:nvCxnSpPr>
          <p:spPr bwMode="auto">
            <a:xfrm rot="10800000" flipV="1">
              <a:off x="6862157" y="4967131"/>
              <a:ext cx="12700" cy="1459982"/>
            </a:xfrm>
            <a:prstGeom prst="curvedConnector3">
              <a:avLst>
                <a:gd name="adj1" fmla="val 5914293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Gekrümmte Verbindung 111"/>
            <p:cNvCxnSpPr>
              <a:stCxn id="81" idx="1"/>
              <a:endCxn id="78" idx="1"/>
            </p:cNvCxnSpPr>
            <p:nvPr/>
          </p:nvCxnSpPr>
          <p:spPr bwMode="auto">
            <a:xfrm rot="10800000">
              <a:off x="6862157" y="1654763"/>
              <a:ext cx="12700" cy="4772350"/>
            </a:xfrm>
            <a:prstGeom prst="curvedConnector3">
              <a:avLst>
                <a:gd name="adj1" fmla="val 12771429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krümmte Verbindung 114"/>
            <p:cNvCxnSpPr>
              <a:stCxn id="80" idx="1"/>
              <a:endCxn id="78" idx="1"/>
            </p:cNvCxnSpPr>
            <p:nvPr/>
          </p:nvCxnSpPr>
          <p:spPr bwMode="auto">
            <a:xfrm rot="10800000">
              <a:off x="6862157" y="1654763"/>
              <a:ext cx="12700" cy="3312368"/>
            </a:xfrm>
            <a:prstGeom prst="curvedConnector3">
              <a:avLst>
                <a:gd name="adj1" fmla="val 9914287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9" name="Gerade Verbindung 118"/>
          <p:cNvCxnSpPr>
            <a:stCxn id="21" idx="3"/>
            <a:endCxn id="81" idx="1"/>
          </p:cNvCxnSpPr>
          <p:nvPr/>
        </p:nvCxnSpPr>
        <p:spPr bwMode="auto">
          <a:xfrm>
            <a:off x="6483633" y="5998202"/>
            <a:ext cx="378524" cy="4289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uppieren 125"/>
          <p:cNvGrpSpPr/>
          <p:nvPr/>
        </p:nvGrpSpPr>
        <p:grpSpPr>
          <a:xfrm>
            <a:off x="6876256" y="1340768"/>
            <a:ext cx="2267744" cy="5517232"/>
            <a:chOff x="6876256" y="1340768"/>
            <a:chExt cx="2267744" cy="5517232"/>
          </a:xfrm>
        </p:grpSpPr>
        <p:sp>
          <p:nvSpPr>
            <p:cNvPr id="122" name="Rechteck 121"/>
            <p:cNvSpPr/>
            <p:nvPr/>
          </p:nvSpPr>
          <p:spPr bwMode="auto">
            <a:xfrm>
              <a:off x="6876256" y="1340768"/>
              <a:ext cx="2267744" cy="648072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6876256" y="3501008"/>
              <a:ext cx="2267744" cy="648072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hteck 123"/>
            <p:cNvSpPr/>
            <p:nvPr/>
          </p:nvSpPr>
          <p:spPr bwMode="auto">
            <a:xfrm>
              <a:off x="6876256" y="4581128"/>
              <a:ext cx="2267744" cy="648072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hteck 124"/>
            <p:cNvSpPr/>
            <p:nvPr/>
          </p:nvSpPr>
          <p:spPr bwMode="auto">
            <a:xfrm>
              <a:off x="6876256" y="5949280"/>
              <a:ext cx="1872208" cy="90872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484" y="5227751"/>
                <a:ext cx="8212569" cy="1657954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   KO (</a:t>
                </a:r>
                <a:r>
                  <a:rPr lang="de-DE" dirty="0" err="1" smtClean="0"/>
                  <a:t>p,q</a:t>
                </a:r>
                <a:r>
                  <a:rPr lang="de-DE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  <m:sup/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𝒎𝒊𝒏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𝒘𝒆𝒊𝒈𝒉𝒕</m:t>
                            </m:r>
                            <m:d>
                              <m:dPr>
                                <m:ctrlPr>
                                  <a:rPr lang="de-DE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𝒊𝒏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de-DE" sz="2400" b="1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𝒘𝒆𝒊𝒈𝒉𝒕</m:t>
                            </m:r>
                            <m:d>
                              <m:dPr>
                                <m:ctrlPr>
                                  <a:rPr lang="de-DE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𝒊𝒏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𝒒</m:t>
                                </m:r>
                              </m:e>
                            </m:d>
                            <m:r>
                              <a:rPr lang="de-DE" sz="2400" b="1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1" i="1" smtClean="0">
                                <a:latin typeface="Cambria Math"/>
                              </a:rPr>
                              <m:t>𝒕</m:t>
                            </m:r>
                          </m:sub>
                          <m:sup/>
                          <m:e>
                            <m:r>
                              <a:rPr lang="de-DE" sz="2400" b="1" i="1" smtClean="0">
                                <a:latin typeface="Cambria Math"/>
                              </a:rPr>
                              <m:t>𝒎𝒂𝒙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𝒘𝒆𝒊𝒈𝒉𝒕</m:t>
                            </m:r>
                            <m:d>
                              <m:dPr>
                                <m:ctrlPr>
                                  <a:rPr lang="de-DE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𝒊𝒏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</m:d>
                            <m:r>
                              <a:rPr lang="de-DE" sz="2400" b="1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de-DE" sz="2400" b="1" i="1" smtClean="0">
                                <a:latin typeface="Cambria Math"/>
                              </a:rPr>
                              <m:t>𝒘𝒆𝒊𝒈𝒉𝒕</m:t>
                            </m:r>
                            <m:d>
                              <m:dPr>
                                <m:ctrlPr>
                                  <a:rPr lang="de-DE" sz="24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𝒕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𝒊𝒏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2400" b="1" i="1" smtClean="0">
                                    <a:latin typeface="Cambria Math"/>
                                  </a:rPr>
                                  <m:t>𝒒</m:t>
                                </m:r>
                              </m:e>
                            </m:d>
                            <m:r>
                              <a:rPr lang="de-DE" sz="2400" b="1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de-DE" sz="2400" dirty="0" smtClean="0"/>
              </a:p>
              <a:p>
                <a:r>
                  <a:rPr lang="de-DE" dirty="0" smtClean="0"/>
                  <a:t>   KORE (</a:t>
                </a:r>
                <a:r>
                  <a:rPr lang="de-DE" dirty="0" err="1" smtClean="0"/>
                  <a:t>e,f</a:t>
                </a:r>
                <a:r>
                  <a:rPr lang="de-DE" dirty="0" smtClean="0"/>
                  <a:t>) ~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1800" i="1">
                            <a:latin typeface="Cambria Math"/>
                          </a:rPr>
                          <m:t>𝒑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𝒒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𝒇</m:t>
                        </m:r>
                      </m:sub>
                      <m:sup/>
                      <m:e>
                        <m:r>
                          <a:rPr lang="de-DE" sz="1800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𝑲𝑶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𝒑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𝒒</m:t>
                            </m:r>
                            <m:r>
                              <a:rPr lang="de-DE" sz="18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de-DE" sz="1800" i="1">
                            <a:latin typeface="Cambria Math"/>
                          </a:rPr>
                          <m:t> </m:t>
                        </m:r>
                        <m:r>
                          <a:rPr lang="de-DE" sz="1800" i="1" smtClean="0">
                            <a:latin typeface="Cambria Math"/>
                          </a:rPr>
                          <m:t>×</m:t>
                        </m:r>
                        <m:r>
                          <a:rPr lang="de-DE" sz="1800" i="1">
                            <a:latin typeface="Cambria Math"/>
                          </a:rPr>
                          <m:t>𝒎𝒊𝒏</m:t>
                        </m:r>
                        <m:r>
                          <a:rPr lang="de-DE" sz="1800" i="1">
                            <a:latin typeface="Cambria Math"/>
                          </a:rPr>
                          <m:t>(</m:t>
                        </m:r>
                        <m:r>
                          <a:rPr lang="de-DE" sz="1800" i="1">
                            <a:latin typeface="Cambria Math"/>
                          </a:rPr>
                          <m:t>𝒘𝒆𝒊𝒈𝒉𝒕</m:t>
                        </m:r>
                        <m:d>
                          <m:d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𝒑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𝒊𝒏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𝒆</m:t>
                            </m:r>
                          </m:e>
                        </m:d>
                        <m:r>
                          <a:rPr lang="de-DE" sz="1800" i="1">
                            <a:latin typeface="Cambria Math"/>
                          </a:rPr>
                          <m:t>, </m:t>
                        </m:r>
                        <m:r>
                          <a:rPr lang="de-DE" sz="1800" i="1">
                            <a:latin typeface="Cambria Math"/>
                          </a:rPr>
                          <m:t>𝒘𝒆𝒊𝒈𝒉𝒕</m:t>
                        </m:r>
                        <m:d>
                          <m:d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𝒒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𝒊𝒏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 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  <m:r>
                          <a:rPr lang="de-DE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de-DE" sz="1800" dirty="0" smtClean="0"/>
              </a:p>
              <a:p>
                <a:r>
                  <a:rPr lang="de-DE" dirty="0" smtClean="0"/>
                  <a:t>   </a:t>
                </a:r>
                <a:r>
                  <a:rPr lang="de-DE" dirty="0" err="1" smtClean="0"/>
                  <a:t>implementation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uses</a:t>
                </a:r>
                <a:r>
                  <a:rPr lang="de-DE" dirty="0" smtClean="0"/>
                  <a:t> min-hash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LSH</a:t>
                </a:r>
              </a:p>
              <a:p>
                <a:r>
                  <a:rPr lang="de-DE" sz="1800" dirty="0" smtClean="0"/>
                  <a:t>    [J. Hoffart et al.: CIKM‘12] 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" y="5227751"/>
                <a:ext cx="8212569" cy="165795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97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Long-Tail and </a:t>
            </a:r>
            <a:r>
              <a:rPr lang="en-GB" dirty="0" smtClean="0">
                <a:solidFill>
                  <a:srgbClr val="3333CC"/>
                </a:solidFill>
              </a:rPr>
              <a:t>Emerging</a:t>
            </a:r>
            <a:r>
              <a:rPr lang="en-GB" dirty="0" smtClean="0"/>
              <a:t> Entities</a:t>
            </a:r>
            <a:endParaRPr lang="en-GB" sz="2000" dirty="0" smtClean="0"/>
          </a:p>
        </p:txBody>
      </p:sp>
      <p:sp>
        <p:nvSpPr>
          <p:cNvPr id="21" name="Textfeld 98"/>
          <p:cNvSpPr txBox="1">
            <a:spLocks noChangeArrowheads="1"/>
          </p:cNvSpPr>
          <p:nvPr/>
        </p:nvSpPr>
        <p:spPr bwMode="auto">
          <a:xfrm>
            <a:off x="2987824" y="5798147"/>
            <a:ext cx="349580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OTHER „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Mermaids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de-D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feld 99"/>
          <p:cNvSpPr txBox="1">
            <a:spLocks noChangeArrowheads="1"/>
          </p:cNvSpPr>
          <p:nvPr/>
        </p:nvSpPr>
        <p:spPr bwMode="auto">
          <a:xfrm>
            <a:off x="3707904" y="5235569"/>
            <a:ext cx="2780340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…/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The Little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Mermaid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feld 104"/>
          <p:cNvSpPr txBox="1">
            <a:spLocks noChangeArrowheads="1"/>
          </p:cNvSpPr>
          <p:nvPr/>
        </p:nvSpPr>
        <p:spPr bwMode="auto">
          <a:xfrm>
            <a:off x="3537037" y="1640256"/>
            <a:ext cx="2880320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Nick_Cave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ussdiagramm: Prozess 25"/>
          <p:cNvSpPr/>
          <p:nvPr/>
        </p:nvSpPr>
        <p:spPr>
          <a:xfrm>
            <a:off x="0" y="1484784"/>
            <a:ext cx="2280934" cy="374441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i="1" dirty="0">
              <a:solidFill>
                <a:srgbClr val="CCECFF"/>
              </a:solidFill>
            </a:endParaRPr>
          </a:p>
        </p:txBody>
      </p:sp>
      <p:cxnSp>
        <p:nvCxnSpPr>
          <p:cNvPr id="50" name="Gerade Verbindung 92"/>
          <p:cNvCxnSpPr>
            <a:cxnSpLocks noChangeShapeType="1"/>
            <a:stCxn id="44" idx="3"/>
            <a:endCxn id="22" idx="1"/>
          </p:cNvCxnSpPr>
          <p:nvPr/>
        </p:nvCxnSpPr>
        <p:spPr bwMode="auto">
          <a:xfrm>
            <a:off x="1728191" y="4830808"/>
            <a:ext cx="1979713" cy="6048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Gerade Verbindung 94"/>
          <p:cNvCxnSpPr>
            <a:cxnSpLocks noChangeShapeType="1"/>
            <a:stCxn id="44" idx="3"/>
            <a:endCxn id="21" idx="1"/>
          </p:cNvCxnSpPr>
          <p:nvPr/>
        </p:nvCxnSpPr>
        <p:spPr bwMode="auto">
          <a:xfrm>
            <a:off x="1728191" y="4830808"/>
            <a:ext cx="1259633" cy="116739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feld 98"/>
          <p:cNvSpPr txBox="1">
            <a:spLocks noChangeArrowheads="1"/>
          </p:cNvSpPr>
          <p:nvPr/>
        </p:nvSpPr>
        <p:spPr bwMode="auto">
          <a:xfrm>
            <a:off x="3923928" y="4661219"/>
            <a:ext cx="2537676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…/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Mermaid‘s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Song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feld 98"/>
          <p:cNvSpPr txBox="1">
            <a:spLocks noChangeArrowheads="1"/>
          </p:cNvSpPr>
          <p:nvPr/>
        </p:nvSpPr>
        <p:spPr bwMode="auto">
          <a:xfrm>
            <a:off x="2830938" y="3537099"/>
            <a:ext cx="360916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Water‘s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Edge (2003 film)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feld 98"/>
          <p:cNvSpPr txBox="1">
            <a:spLocks noChangeArrowheads="1"/>
          </p:cNvSpPr>
          <p:nvPr/>
        </p:nvSpPr>
        <p:spPr bwMode="auto">
          <a:xfrm>
            <a:off x="2830938" y="2907162"/>
            <a:ext cx="3607056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Water‘s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Edge Restaurant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feld 98"/>
          <p:cNvSpPr txBox="1">
            <a:spLocks noChangeArrowheads="1"/>
          </p:cNvSpPr>
          <p:nvPr/>
        </p:nvSpPr>
        <p:spPr bwMode="auto">
          <a:xfrm>
            <a:off x="2987823" y="4102440"/>
            <a:ext cx="349580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OTHER „</a:t>
            </a:r>
            <a:r>
              <a:rPr lang="de-DE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Water‘s</a:t>
            </a:r>
            <a:r>
              <a:rPr lang="de-D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Edge“</a:t>
            </a:r>
            <a:endParaRPr lang="de-DE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feld 104"/>
          <p:cNvSpPr txBox="1">
            <a:spLocks noChangeArrowheads="1"/>
          </p:cNvSpPr>
          <p:nvPr/>
        </p:nvSpPr>
        <p:spPr bwMode="auto">
          <a:xfrm>
            <a:off x="2987824" y="1058521"/>
            <a:ext cx="3441659" cy="40011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wikipedia.org/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Good_Luck_Cave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bgerundetes Rechteck 506"/>
          <p:cNvSpPr/>
          <p:nvPr/>
        </p:nvSpPr>
        <p:spPr bwMode="auto">
          <a:xfrm>
            <a:off x="124718" y="4694484"/>
            <a:ext cx="1603473" cy="2726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Abgerundetes Rechteck 108"/>
          <p:cNvSpPr/>
          <p:nvPr/>
        </p:nvSpPr>
        <p:spPr bwMode="auto">
          <a:xfrm>
            <a:off x="187523" y="3881064"/>
            <a:ext cx="1898137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7" name="Straight Connector 6"/>
          <p:cNvCxnSpPr>
            <a:stCxn id="42" idx="3"/>
            <a:endCxn id="84" idx="1"/>
          </p:cNvCxnSpPr>
          <p:nvPr/>
        </p:nvCxnSpPr>
        <p:spPr bwMode="auto">
          <a:xfrm flipV="1">
            <a:off x="2085660" y="3107217"/>
            <a:ext cx="745278" cy="926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Abgerundetes Rechteck 105"/>
          <p:cNvSpPr/>
          <p:nvPr/>
        </p:nvSpPr>
        <p:spPr bwMode="auto">
          <a:xfrm>
            <a:off x="124718" y="1640256"/>
            <a:ext cx="900113" cy="287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cxnSp>
        <p:nvCxnSpPr>
          <p:cNvPr id="13" name="Straight Connector 12"/>
          <p:cNvCxnSpPr>
            <a:stCxn id="40" idx="3"/>
            <a:endCxn id="88" idx="1"/>
          </p:cNvCxnSpPr>
          <p:nvPr/>
        </p:nvCxnSpPr>
        <p:spPr bwMode="auto">
          <a:xfrm flipV="1">
            <a:off x="1024831" y="1258576"/>
            <a:ext cx="1962993" cy="525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40" idx="3"/>
            <a:endCxn id="26" idx="1"/>
          </p:cNvCxnSpPr>
          <p:nvPr/>
        </p:nvCxnSpPr>
        <p:spPr bwMode="auto">
          <a:xfrm>
            <a:off x="1024831" y="1783925"/>
            <a:ext cx="2512206" cy="56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2" name="TextBox 7171"/>
          <p:cNvSpPr txBox="1"/>
          <p:nvPr/>
        </p:nvSpPr>
        <p:spPr>
          <a:xfrm>
            <a:off x="164369" y="1546937"/>
            <a:ext cx="23588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dirty="0" err="1" smtClean="0"/>
              <a:t>Cave‘s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/>
              <a:t>b</a:t>
            </a:r>
            <a:r>
              <a:rPr lang="de-DE" dirty="0" smtClean="0"/>
              <a:t>rand-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album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contains</a:t>
            </a:r>
            <a:r>
              <a:rPr lang="de-DE" dirty="0" smtClean="0"/>
              <a:t> </a:t>
            </a:r>
          </a:p>
          <a:p>
            <a:pPr>
              <a:lnSpc>
                <a:spcPts val="3000"/>
              </a:lnSpc>
            </a:pPr>
            <a:r>
              <a:rPr lang="de-DE" dirty="0" err="1" smtClean="0"/>
              <a:t>masterpieces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Water‘s</a:t>
            </a:r>
            <a:r>
              <a:rPr lang="de-DE" dirty="0" smtClean="0"/>
              <a:t> Edge</a:t>
            </a:r>
          </a:p>
          <a:p>
            <a:pPr>
              <a:lnSpc>
                <a:spcPts val="3000"/>
              </a:lnSpc>
            </a:pPr>
            <a:r>
              <a:rPr lang="de-DE" dirty="0" err="1"/>
              <a:t>a</a:t>
            </a:r>
            <a:r>
              <a:rPr lang="de-DE" dirty="0" err="1" smtClean="0"/>
              <a:t>nd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 smtClean="0"/>
              <a:t>Mermaids</a:t>
            </a:r>
            <a:r>
              <a:rPr lang="de-DE" dirty="0" smtClean="0"/>
              <a:t>.</a:t>
            </a:r>
          </a:p>
          <a:p>
            <a:pPr>
              <a:lnSpc>
                <a:spcPts val="3000"/>
              </a:lnSpc>
            </a:pPr>
            <a:endParaRPr lang="de-DE" dirty="0"/>
          </a:p>
          <a:p>
            <a:pPr>
              <a:lnSpc>
                <a:spcPts val="3000"/>
              </a:lnSpc>
            </a:pP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862157" y="1320056"/>
            <a:ext cx="2281843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Bad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Seeds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Part</a:t>
            </a:r>
          </a:p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Murder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Songs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76256" y="2212573"/>
            <a:ext cx="1692451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xcellent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seafood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clam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chowder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Maine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lobster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79"/>
          <p:cNvSpPr txBox="1"/>
          <p:nvPr/>
        </p:nvSpPr>
        <p:spPr>
          <a:xfrm>
            <a:off x="6805375" y="5201784"/>
            <a:ext cx="2409506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Walt Disney</a:t>
            </a: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Hans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Chrisitan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Andersen</a:t>
            </a: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Kiss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Girl</a:t>
            </a:r>
          </a:p>
        </p:txBody>
      </p:sp>
      <p:cxnSp>
        <p:nvCxnSpPr>
          <p:cNvPr id="68" name="Gerade Verbindung 67"/>
          <p:cNvCxnSpPr>
            <a:stCxn id="88" idx="3"/>
            <a:endCxn id="39" idx="1"/>
          </p:cNvCxnSpPr>
          <p:nvPr/>
        </p:nvCxnSpPr>
        <p:spPr bwMode="auto">
          <a:xfrm flipV="1">
            <a:off x="6429483" y="883387"/>
            <a:ext cx="158741" cy="3751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>
            <a:stCxn id="26" idx="3"/>
            <a:endCxn id="78" idx="1"/>
          </p:cNvCxnSpPr>
          <p:nvPr/>
        </p:nvCxnSpPr>
        <p:spPr bwMode="auto">
          <a:xfrm flipV="1">
            <a:off x="6417357" y="1654763"/>
            <a:ext cx="444800" cy="1855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/>
          <p:cNvCxnSpPr>
            <a:stCxn id="84" idx="3"/>
            <a:endCxn id="79" idx="1"/>
          </p:cNvCxnSpPr>
          <p:nvPr/>
        </p:nvCxnSpPr>
        <p:spPr bwMode="auto">
          <a:xfrm flipV="1">
            <a:off x="6437994" y="2547280"/>
            <a:ext cx="438262" cy="5599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mit Pfeil 75"/>
          <p:cNvCxnSpPr>
            <a:stCxn id="83" idx="3"/>
          </p:cNvCxnSpPr>
          <p:nvPr/>
        </p:nvCxnSpPr>
        <p:spPr bwMode="auto">
          <a:xfrm flipV="1">
            <a:off x="6440107" y="3364543"/>
            <a:ext cx="483027" cy="3726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>
            <a:stCxn id="87" idx="3"/>
            <a:endCxn id="94" idx="1"/>
          </p:cNvCxnSpPr>
          <p:nvPr/>
        </p:nvCxnSpPr>
        <p:spPr bwMode="auto">
          <a:xfrm flipV="1">
            <a:off x="6483632" y="3891591"/>
            <a:ext cx="455685" cy="4109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>
            <a:stCxn id="82" idx="3"/>
            <a:endCxn id="118" idx="1"/>
          </p:cNvCxnSpPr>
          <p:nvPr/>
        </p:nvCxnSpPr>
        <p:spPr bwMode="auto">
          <a:xfrm flipV="1">
            <a:off x="6461604" y="4734521"/>
            <a:ext cx="303632" cy="1267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>
            <a:stCxn id="22" idx="3"/>
            <a:endCxn id="65" idx="1"/>
          </p:cNvCxnSpPr>
          <p:nvPr/>
        </p:nvCxnSpPr>
        <p:spPr bwMode="auto">
          <a:xfrm>
            <a:off x="6488244" y="5435624"/>
            <a:ext cx="317131" cy="1008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77"/>
          <p:cNvSpPr txBox="1"/>
          <p:nvPr/>
        </p:nvSpPr>
        <p:spPr>
          <a:xfrm>
            <a:off x="6588224" y="548680"/>
            <a:ext cx="2816284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Gunung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Mulu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National Park</a:t>
            </a: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Sarawak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underground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500" dirty="0" err="1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9" name="Gerade Verbindung 118"/>
          <p:cNvCxnSpPr>
            <a:stCxn id="21" idx="3"/>
            <a:endCxn id="105" idx="1"/>
          </p:cNvCxnSpPr>
          <p:nvPr/>
        </p:nvCxnSpPr>
        <p:spPr bwMode="auto">
          <a:xfrm>
            <a:off x="6483633" y="5998202"/>
            <a:ext cx="405271" cy="3515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hteck 121"/>
          <p:cNvSpPr/>
          <p:nvPr/>
        </p:nvSpPr>
        <p:spPr bwMode="auto">
          <a:xfrm>
            <a:off x="6876256" y="1340768"/>
            <a:ext cx="2267744" cy="64807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Gerade Verbindung 92"/>
          <p:cNvCxnSpPr>
            <a:cxnSpLocks noChangeShapeType="1"/>
            <a:endCxn id="82" idx="1"/>
          </p:cNvCxnSpPr>
          <p:nvPr/>
        </p:nvCxnSpPr>
        <p:spPr bwMode="auto">
          <a:xfrm>
            <a:off x="1728191" y="4830807"/>
            <a:ext cx="2195737" cy="3046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Straight Connector 74"/>
          <p:cNvCxnSpPr>
            <a:endCxn id="83" idx="1"/>
          </p:cNvCxnSpPr>
          <p:nvPr/>
        </p:nvCxnSpPr>
        <p:spPr bwMode="auto">
          <a:xfrm flipV="1">
            <a:off x="2125692" y="3737154"/>
            <a:ext cx="705246" cy="296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7" idx="1"/>
          </p:cNvCxnSpPr>
          <p:nvPr/>
        </p:nvCxnSpPr>
        <p:spPr bwMode="auto">
          <a:xfrm>
            <a:off x="2085660" y="4102440"/>
            <a:ext cx="902163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923133" y="2991464"/>
            <a:ext cx="1492716" cy="4770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Nathan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Fillion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horrible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acting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39317" y="3556884"/>
            <a:ext cx="2031325" cy="669414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minus </a:t>
            </a:r>
          </a:p>
          <a:p>
            <a:pPr>
              <a:lnSpc>
                <a:spcPts val="1500"/>
              </a:lnSpc>
            </a:pP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eyphrases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endParaRPr lang="de-DE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andidate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entities</a:t>
            </a:r>
            <a:endParaRPr lang="de-DE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hteck 124"/>
          <p:cNvSpPr/>
          <p:nvPr/>
        </p:nvSpPr>
        <p:spPr bwMode="auto">
          <a:xfrm>
            <a:off x="6923134" y="3521632"/>
            <a:ext cx="2047507" cy="680835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05087" y="6044580"/>
            <a:ext cx="2031325" cy="669414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phrases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minus </a:t>
            </a:r>
          </a:p>
          <a:p>
            <a:pPr>
              <a:lnSpc>
                <a:spcPts val="1500"/>
              </a:lnSpc>
            </a:pP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eyphrases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endParaRPr lang="de-DE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andidate</a:t>
            </a:r>
            <a:r>
              <a:rPr 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entities</a:t>
            </a:r>
            <a:endParaRPr lang="de-DE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hteck 124"/>
          <p:cNvSpPr/>
          <p:nvPr/>
        </p:nvSpPr>
        <p:spPr bwMode="auto">
          <a:xfrm>
            <a:off x="6888904" y="6009328"/>
            <a:ext cx="2047507" cy="680835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TextBox 79"/>
          <p:cNvSpPr txBox="1"/>
          <p:nvPr/>
        </p:nvSpPr>
        <p:spPr>
          <a:xfrm>
            <a:off x="6765236" y="4399814"/>
            <a:ext cx="2489784" cy="66941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Pirates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Caribbean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>
              <a:lnSpc>
                <a:spcPts val="1500"/>
              </a:lnSpc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Jolly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Sailor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Bold</a:t>
            </a: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Johnny Depp</a:t>
            </a:r>
          </a:p>
        </p:txBody>
      </p:sp>
    </p:spTree>
    <p:extLst>
      <p:ext uri="{BB962C8B-B14F-4D97-AF65-F5344CB8AC3E}">
        <p14:creationId xmlns:p14="http://schemas.microsoft.com/office/powerpoint/2010/main" val="23660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141516"/>
            <a:ext cx="9144000" cy="1716484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3140968"/>
            <a:ext cx="9144000" cy="2000548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669723"/>
            <a:ext cx="9144000" cy="2471245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1812" y="-127861"/>
            <a:ext cx="10438388" cy="576238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Semantic Typing of Emerging Entities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3160" y="3140968"/>
            <a:ext cx="791139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triples</a:t>
            </a:r>
            <a:r>
              <a:rPr lang="de-DE" sz="2400" dirty="0" smtClean="0"/>
              <a:t> (</a:t>
            </a:r>
            <a:r>
              <a:rPr lang="de-DE" sz="2400" dirty="0"/>
              <a:t>x</a:t>
            </a:r>
            <a:r>
              <a:rPr lang="de-DE" sz="2400" dirty="0" smtClean="0"/>
              <a:t>, p, </a:t>
            </a:r>
            <a:r>
              <a:rPr lang="de-DE" sz="2400" dirty="0"/>
              <a:t>y</a:t>
            </a:r>
            <a:r>
              <a:rPr lang="de-DE" sz="2400" dirty="0" smtClean="0"/>
              <a:t>)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x,y</a:t>
            </a:r>
            <a:endParaRPr lang="de-DE" sz="2400" dirty="0"/>
          </a:p>
          <a:p>
            <a:r>
              <a:rPr lang="de-DE" sz="2400" dirty="0" err="1" smtClean="0"/>
              <a:t>and</a:t>
            </a:r>
            <a:r>
              <a:rPr lang="de-DE" sz="2400" dirty="0" smtClean="0"/>
              <a:t> all type </a:t>
            </a:r>
            <a:r>
              <a:rPr lang="de-DE" sz="2400" dirty="0" err="1" smtClean="0"/>
              <a:t>triples</a:t>
            </a:r>
            <a:r>
              <a:rPr lang="de-DE" sz="2400" dirty="0" smtClean="0"/>
              <a:t> (t1, p, t2)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known</a:t>
            </a:r>
            <a:r>
              <a:rPr lang="de-DE" sz="2400" dirty="0" smtClean="0"/>
              <a:t> </a:t>
            </a:r>
            <a:r>
              <a:rPr lang="de-DE" sz="2400" dirty="0" err="1" smtClean="0"/>
              <a:t>entities</a:t>
            </a:r>
            <a:r>
              <a:rPr lang="de-DE" sz="24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66CC"/>
                </a:solidFill>
              </a:rPr>
              <a:t>score (</a:t>
            </a:r>
            <a:r>
              <a:rPr lang="de-DE" sz="2400" dirty="0" err="1" smtClean="0">
                <a:solidFill>
                  <a:srgbClr val="0066CC"/>
                </a:solidFill>
              </a:rPr>
              <a:t>x,t</a:t>
            </a:r>
            <a:r>
              <a:rPr lang="de-DE" sz="2400" dirty="0" smtClean="0">
                <a:solidFill>
                  <a:srgbClr val="0066CC"/>
                </a:solidFill>
              </a:rPr>
              <a:t>)</a:t>
            </a:r>
            <a:r>
              <a:rPr lang="de-DE" sz="2400" dirty="0" smtClean="0">
                <a:solidFill>
                  <a:srgbClr val="0066CC"/>
                </a:solidFill>
                <a:sym typeface="Symbol"/>
              </a:rPr>
              <a:t> </a:t>
            </a:r>
            <a:r>
              <a:rPr lang="de-DE" sz="2400" dirty="0" smtClean="0">
                <a:sym typeface="Symbol"/>
              </a:rPr>
              <a:t>~ </a:t>
            </a:r>
            <a:r>
              <a:rPr lang="de-DE" sz="2800" dirty="0" smtClean="0">
                <a:sym typeface="Symbol"/>
              </a:rPr>
              <a:t></a:t>
            </a:r>
            <a:r>
              <a:rPr lang="de-DE" sz="3000" baseline="-25000" dirty="0" smtClean="0">
                <a:sym typeface="Symbol"/>
              </a:rPr>
              <a:t>p</a:t>
            </a:r>
            <a:r>
              <a:rPr lang="de-DE" sz="3000" baseline="-25000" dirty="0" smtClean="0">
                <a:sym typeface="Wingdings" pitchFamily="2" charset="2"/>
              </a:rPr>
              <a:t>:(</a:t>
            </a:r>
            <a:r>
              <a:rPr lang="de-DE" sz="3000" baseline="-25000" dirty="0" err="1">
                <a:sym typeface="Wingdings" pitchFamily="2" charset="2"/>
              </a:rPr>
              <a:t>x</a:t>
            </a:r>
            <a:r>
              <a:rPr lang="de-DE" sz="3000" baseline="-25000" dirty="0" err="1" smtClean="0">
                <a:sym typeface="Wingdings" pitchFamily="2" charset="2"/>
              </a:rPr>
              <a:t>,p,y</a:t>
            </a:r>
            <a:r>
              <a:rPr lang="de-DE" sz="3000" baseline="-25000" dirty="0" smtClean="0">
                <a:sym typeface="Wingdings" pitchFamily="2" charset="2"/>
              </a:rPr>
              <a:t>) </a:t>
            </a:r>
            <a:r>
              <a:rPr lang="de-DE" sz="2400" dirty="0">
                <a:sym typeface="Wingdings" pitchFamily="2" charset="2"/>
              </a:rPr>
              <a:t>P</a:t>
            </a:r>
            <a:r>
              <a:rPr lang="de-DE" sz="2400" dirty="0" smtClean="0"/>
              <a:t> [t | </a:t>
            </a:r>
            <a:r>
              <a:rPr lang="de-DE" sz="2400" dirty="0" err="1" smtClean="0"/>
              <a:t>p,y</a:t>
            </a:r>
            <a:r>
              <a:rPr lang="de-DE" sz="2400" dirty="0" smtClean="0"/>
              <a:t>] + </a:t>
            </a:r>
            <a:r>
              <a:rPr lang="de-DE" sz="2800" dirty="0">
                <a:sym typeface="Symbol"/>
              </a:rPr>
              <a:t></a:t>
            </a:r>
            <a:r>
              <a:rPr lang="de-DE" sz="3000" baseline="-25000" dirty="0">
                <a:sym typeface="Symbol"/>
              </a:rPr>
              <a:t>p</a:t>
            </a:r>
            <a:r>
              <a:rPr lang="de-DE" sz="3000" baseline="-25000" dirty="0" smtClean="0">
                <a:sym typeface="Wingdings" pitchFamily="2" charset="2"/>
              </a:rPr>
              <a:t>:(</a:t>
            </a:r>
            <a:r>
              <a:rPr lang="de-DE" sz="3000" baseline="-25000" dirty="0" err="1" smtClean="0">
                <a:sym typeface="Wingdings" pitchFamily="2" charset="2"/>
              </a:rPr>
              <a:t>y,p,x</a:t>
            </a:r>
            <a:r>
              <a:rPr lang="de-DE" sz="3000" baseline="-25000" dirty="0" smtClean="0">
                <a:sym typeface="Wingdings" pitchFamily="2" charset="2"/>
              </a:rPr>
              <a:t>) </a:t>
            </a:r>
            <a:r>
              <a:rPr lang="de-DE" sz="2400" dirty="0">
                <a:sym typeface="Wingdings" pitchFamily="2" charset="2"/>
              </a:rPr>
              <a:t>P</a:t>
            </a:r>
            <a:r>
              <a:rPr lang="de-DE" sz="2400" dirty="0"/>
              <a:t> [t | </a:t>
            </a:r>
            <a:r>
              <a:rPr lang="de-DE" sz="2400" dirty="0" err="1"/>
              <a:t>p,y</a:t>
            </a:r>
            <a:r>
              <a:rPr lang="de-DE" sz="2400" dirty="0"/>
              <a:t>] </a:t>
            </a:r>
            <a:endParaRPr lang="de-DE" sz="2400" dirty="0" smtClean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400" dirty="0" err="1" smtClean="0">
                <a:solidFill>
                  <a:srgbClr val="0066CC"/>
                </a:solidFill>
              </a:rPr>
              <a:t>corr</a:t>
            </a:r>
            <a:r>
              <a:rPr lang="de-DE" sz="2400" dirty="0" smtClean="0">
                <a:solidFill>
                  <a:srgbClr val="0066CC"/>
                </a:solidFill>
              </a:rPr>
              <a:t>(t</a:t>
            </a:r>
            <a:r>
              <a:rPr lang="de-DE" sz="3000" baseline="-25000" dirty="0" smtClean="0">
                <a:solidFill>
                  <a:srgbClr val="0066CC"/>
                </a:solidFill>
              </a:rPr>
              <a:t>1</a:t>
            </a:r>
            <a:r>
              <a:rPr lang="de-DE" sz="2400" dirty="0" smtClean="0">
                <a:solidFill>
                  <a:srgbClr val="0066CC"/>
                </a:solidFill>
              </a:rPr>
              <a:t>,t</a:t>
            </a:r>
            <a:r>
              <a:rPr lang="de-DE" sz="3000" baseline="-25000" dirty="0" smtClean="0">
                <a:solidFill>
                  <a:srgbClr val="0066CC"/>
                </a:solidFill>
              </a:rPr>
              <a:t>2</a:t>
            </a:r>
            <a:r>
              <a:rPr lang="de-DE" sz="2400" dirty="0">
                <a:solidFill>
                  <a:srgbClr val="0066CC"/>
                </a:solidFill>
              </a:rPr>
              <a:t>) </a:t>
            </a:r>
            <a:r>
              <a:rPr lang="de-DE" sz="2400" dirty="0"/>
              <a:t>~ Pearson </a:t>
            </a:r>
            <a:r>
              <a:rPr lang="de-DE" sz="2400" dirty="0" err="1"/>
              <a:t>coefficient</a:t>
            </a:r>
            <a:r>
              <a:rPr lang="de-DE" sz="2400" dirty="0"/>
              <a:t> </a:t>
            </a:r>
            <a:r>
              <a:rPr lang="de-DE" sz="2400" dirty="0">
                <a:sym typeface="Symbol"/>
              </a:rPr>
              <a:t> [-1,+1]</a:t>
            </a:r>
            <a:endParaRPr lang="de-DE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6216" y="771663"/>
            <a:ext cx="7409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Problem: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do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newly</a:t>
            </a:r>
            <a:r>
              <a:rPr lang="de-DE" sz="2400" dirty="0" smtClean="0">
                <a:solidFill>
                  <a:srgbClr val="0066CC"/>
                </a:solidFill>
              </a:rPr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emerging</a:t>
            </a:r>
            <a:r>
              <a:rPr lang="de-DE" sz="2400" dirty="0" smtClean="0">
                <a:solidFill>
                  <a:srgbClr val="0066CC"/>
                </a:solidFill>
              </a:rPr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entities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32" y="1234151"/>
            <a:ext cx="796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 smtClean="0"/>
              <a:t>Idea</a:t>
            </a:r>
            <a:r>
              <a:rPr lang="de-DE" sz="2400" u="sng" dirty="0" smtClean="0"/>
              <a:t>:</a:t>
            </a:r>
            <a:r>
              <a:rPr lang="de-DE" sz="2400" dirty="0" smtClean="0"/>
              <a:t> </a:t>
            </a:r>
            <a:r>
              <a:rPr lang="de-DE" sz="2400" dirty="0" err="1" smtClean="0"/>
              <a:t>infer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semantic</a:t>
            </a:r>
            <a:r>
              <a:rPr lang="de-DE" sz="2400" dirty="0" smtClean="0">
                <a:solidFill>
                  <a:srgbClr val="0066CC"/>
                </a:solidFill>
              </a:rPr>
              <a:t> </a:t>
            </a:r>
            <a:r>
              <a:rPr lang="de-DE" sz="2400" dirty="0" err="1" smtClean="0">
                <a:solidFill>
                  <a:srgbClr val="0066CC"/>
                </a:solidFill>
              </a:rPr>
              <a:t>types</a:t>
            </a:r>
            <a:r>
              <a:rPr lang="de-DE" sz="2400" dirty="0" smtClean="0">
                <a:solidFill>
                  <a:srgbClr val="0066CC"/>
                </a:solidFill>
              </a:rPr>
              <a:t> </a:t>
            </a:r>
            <a:r>
              <a:rPr lang="de-DE" sz="2400" dirty="0" err="1" smtClean="0"/>
              <a:t>using</a:t>
            </a:r>
            <a:r>
              <a:rPr lang="de-DE" sz="2400" dirty="0" smtClean="0"/>
              <a:t> PATTY </a:t>
            </a:r>
            <a:r>
              <a:rPr lang="de-DE" sz="2400" dirty="0" err="1" smtClean="0"/>
              <a:t>patterns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1103" y="5141516"/>
            <a:ext cx="92433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e </a:t>
            </a:r>
            <a:r>
              <a:rPr lang="de-DE" sz="2400" dirty="0" err="1" smtClean="0"/>
              <a:t>and</a:t>
            </a:r>
            <a:r>
              <a:rPr lang="de-DE" sz="2400" dirty="0" smtClean="0"/>
              <a:t> all </a:t>
            </a:r>
            <a:r>
              <a:rPr lang="de-DE" sz="2400" dirty="0" err="1" smtClean="0"/>
              <a:t>candidate</a:t>
            </a:r>
            <a:r>
              <a:rPr lang="de-DE" sz="2400" dirty="0" smtClean="0"/>
              <a:t> </a:t>
            </a:r>
            <a:r>
              <a:rPr lang="de-DE" sz="2400" dirty="0" err="1" smtClean="0"/>
              <a:t>types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3000" baseline="-25000" dirty="0" err="1" smtClean="0"/>
              <a:t>i</a:t>
            </a:r>
            <a:r>
              <a:rPr lang="de-DE" sz="2400" dirty="0" smtClean="0"/>
              <a:t>:</a:t>
            </a:r>
          </a:p>
          <a:p>
            <a:pPr lvl="1"/>
            <a:r>
              <a:rPr lang="de-DE" sz="2400" dirty="0" err="1" smtClean="0"/>
              <a:t>max</a:t>
            </a:r>
            <a:r>
              <a:rPr lang="de-DE" sz="2400" dirty="0" smtClean="0"/>
              <a:t> </a:t>
            </a:r>
            <a:r>
              <a:rPr lang="de-DE" sz="2400" dirty="0" smtClean="0">
                <a:sym typeface="Symbol"/>
              </a:rPr>
              <a:t> </a:t>
            </a:r>
            <a:r>
              <a:rPr lang="de-DE" sz="2800" dirty="0" smtClean="0">
                <a:sym typeface="Symbol"/>
              </a:rPr>
              <a:t></a:t>
            </a:r>
            <a:r>
              <a:rPr lang="de-DE" sz="3000" baseline="-25000" dirty="0" smtClean="0">
                <a:sym typeface="Symbol"/>
              </a:rPr>
              <a:t>i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400" dirty="0">
                <a:solidFill>
                  <a:srgbClr val="0066CC"/>
                </a:solidFill>
                <a:sym typeface="Symbol"/>
              </a:rPr>
              <a:t>score(</a:t>
            </a:r>
            <a:r>
              <a:rPr lang="de-DE" sz="2400" dirty="0" err="1">
                <a:solidFill>
                  <a:srgbClr val="0066CC"/>
                </a:solidFill>
                <a:sym typeface="Symbol"/>
              </a:rPr>
              <a:t>e,t</a:t>
            </a:r>
            <a:r>
              <a:rPr lang="de-DE" sz="3000" baseline="-25000" dirty="0" err="1">
                <a:solidFill>
                  <a:srgbClr val="0066CC"/>
                </a:solidFill>
                <a:sym typeface="Symbol"/>
              </a:rPr>
              <a:t>i</a:t>
            </a:r>
            <a:r>
              <a:rPr lang="de-DE" sz="2400" dirty="0" smtClean="0">
                <a:solidFill>
                  <a:srgbClr val="0066CC"/>
                </a:solidFill>
                <a:sym typeface="Symbol"/>
              </a:rPr>
              <a:t>) </a:t>
            </a:r>
            <a:r>
              <a:rPr lang="de-DE" sz="2400" dirty="0" err="1" smtClean="0">
                <a:solidFill>
                  <a:srgbClr val="0066CC"/>
                </a:solidFill>
                <a:sym typeface="Symbol"/>
              </a:rPr>
              <a:t>X</a:t>
            </a:r>
            <a:r>
              <a:rPr lang="de-DE" sz="3000" baseline="-25000" dirty="0" err="1" smtClean="0">
                <a:solidFill>
                  <a:srgbClr val="0066CC"/>
                </a:solidFill>
                <a:sym typeface="Symbol"/>
              </a:rPr>
              <a:t>i</a:t>
            </a:r>
            <a:r>
              <a:rPr lang="de-DE" sz="2400" dirty="0" smtClean="0">
                <a:solidFill>
                  <a:srgbClr val="0066CC"/>
                </a:solidFill>
                <a:sym typeface="Symbol"/>
              </a:rPr>
              <a:t>  </a:t>
            </a:r>
            <a:r>
              <a:rPr lang="de-DE" sz="2400" dirty="0" smtClean="0">
                <a:sym typeface="Symbol"/>
              </a:rPr>
              <a:t>+   </a:t>
            </a:r>
            <a:r>
              <a:rPr lang="de-DE" sz="2800" dirty="0" smtClean="0">
                <a:sym typeface="Symbol"/>
              </a:rPr>
              <a:t></a:t>
            </a:r>
            <a:r>
              <a:rPr lang="de-DE" sz="3000" baseline="-25000" dirty="0" err="1" smtClean="0">
                <a:sym typeface="Symbol"/>
              </a:rPr>
              <a:t>ij</a:t>
            </a:r>
            <a:r>
              <a:rPr lang="de-DE" sz="2800" dirty="0" smtClean="0">
                <a:sym typeface="Symbol"/>
              </a:rPr>
              <a:t> </a:t>
            </a:r>
            <a:r>
              <a:rPr lang="de-DE" sz="2400" dirty="0" err="1" smtClean="0">
                <a:solidFill>
                  <a:srgbClr val="0066CC"/>
                </a:solidFill>
                <a:sym typeface="Symbol"/>
              </a:rPr>
              <a:t>corr</a:t>
            </a:r>
            <a:r>
              <a:rPr lang="de-DE" sz="2400" dirty="0" smtClean="0">
                <a:solidFill>
                  <a:srgbClr val="0066CC"/>
                </a:solidFill>
                <a:sym typeface="Symbol"/>
              </a:rPr>
              <a:t>(</a:t>
            </a:r>
            <a:r>
              <a:rPr lang="de-DE" sz="2400" dirty="0" err="1" smtClean="0">
                <a:solidFill>
                  <a:srgbClr val="0066CC"/>
                </a:solidFill>
                <a:sym typeface="Symbol"/>
              </a:rPr>
              <a:t>t</a:t>
            </a:r>
            <a:r>
              <a:rPr lang="de-DE" sz="3000" baseline="-25000" dirty="0" err="1" smtClean="0">
                <a:solidFill>
                  <a:srgbClr val="0066CC"/>
                </a:solidFill>
                <a:sym typeface="Symbol"/>
              </a:rPr>
              <a:t>i</a:t>
            </a:r>
            <a:r>
              <a:rPr lang="de-DE" sz="2400" dirty="0" err="1" smtClean="0">
                <a:solidFill>
                  <a:srgbClr val="0066CC"/>
                </a:solidFill>
                <a:sym typeface="Symbol"/>
              </a:rPr>
              <a:t>,t</a:t>
            </a:r>
            <a:r>
              <a:rPr lang="de-DE" sz="3000" baseline="-25000" dirty="0" err="1" smtClean="0">
                <a:solidFill>
                  <a:srgbClr val="0066CC"/>
                </a:solidFill>
                <a:sym typeface="Symbol"/>
              </a:rPr>
              <a:t>j</a:t>
            </a:r>
            <a:r>
              <a:rPr lang="de-DE" sz="2400" dirty="0" smtClean="0">
                <a:solidFill>
                  <a:srgbClr val="0066CC"/>
                </a:solidFill>
                <a:sym typeface="Symbol"/>
              </a:rPr>
              <a:t>) </a:t>
            </a:r>
            <a:r>
              <a:rPr lang="de-DE" sz="2400" dirty="0" err="1" smtClean="0">
                <a:solidFill>
                  <a:srgbClr val="0066CC"/>
                </a:solidFill>
                <a:sym typeface="Symbol"/>
              </a:rPr>
              <a:t>Y</a:t>
            </a:r>
            <a:r>
              <a:rPr lang="de-DE" sz="3000" baseline="-25000" dirty="0" err="1" smtClean="0">
                <a:solidFill>
                  <a:srgbClr val="0066CC"/>
                </a:solidFill>
                <a:sym typeface="Symbol"/>
              </a:rPr>
              <a:t>ij</a:t>
            </a:r>
            <a:endParaRPr lang="de-DE" sz="3000" baseline="-25000" dirty="0" smtClean="0">
              <a:solidFill>
                <a:srgbClr val="0066CC"/>
              </a:solidFill>
              <a:sym typeface="Symbol"/>
            </a:endParaRPr>
          </a:p>
          <a:p>
            <a:pPr lvl="1">
              <a:spcBef>
                <a:spcPts val="1200"/>
              </a:spcBef>
            </a:pPr>
            <a:r>
              <a:rPr lang="de-DE" sz="2400" dirty="0" smtClean="0">
                <a:sym typeface="Symbol"/>
              </a:rPr>
              <a:t>s.t.  </a:t>
            </a:r>
            <a:r>
              <a:rPr lang="de-DE" sz="2400" dirty="0" err="1" smtClean="0">
                <a:sym typeface="Symbol"/>
              </a:rPr>
              <a:t>X</a:t>
            </a:r>
            <a:r>
              <a:rPr lang="de-DE" sz="3000" baseline="-25000" dirty="0" err="1" smtClean="0">
                <a:sym typeface="Symbol"/>
              </a:rPr>
              <a:t>i</a:t>
            </a:r>
            <a:r>
              <a:rPr lang="de-DE" sz="2400" dirty="0" smtClean="0">
                <a:sym typeface="Symbol"/>
              </a:rPr>
              <a:t>, </a:t>
            </a:r>
            <a:r>
              <a:rPr lang="de-DE" sz="2400" dirty="0" err="1" smtClean="0">
                <a:sym typeface="Symbol"/>
              </a:rPr>
              <a:t>Y</a:t>
            </a:r>
            <a:r>
              <a:rPr lang="de-DE" sz="3000" baseline="-25000" dirty="0" err="1" smtClean="0">
                <a:sym typeface="Symbol"/>
              </a:rPr>
              <a:t>i</a:t>
            </a:r>
            <a:r>
              <a:rPr lang="de-DE" sz="2400" baseline="-25000" dirty="0" err="1" smtClean="0">
                <a:sym typeface="Symbol"/>
              </a:rPr>
              <a:t>j</a:t>
            </a:r>
            <a:r>
              <a:rPr lang="de-DE" sz="2400" dirty="0" smtClean="0">
                <a:sym typeface="Symbol"/>
              </a:rPr>
              <a:t> {0,1} </a:t>
            </a:r>
            <a:r>
              <a:rPr lang="de-DE" sz="2000" dirty="0" err="1" smtClean="0">
                <a:sym typeface="Symbol"/>
              </a:rPr>
              <a:t>and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Y</a:t>
            </a:r>
            <a:r>
              <a:rPr lang="de-DE" sz="3000" baseline="-25000" dirty="0" err="1" smtClean="0">
                <a:sym typeface="Symbol"/>
              </a:rPr>
              <a:t>ij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>
                <a:sym typeface="Symbol"/>
              </a:rPr>
              <a:t> </a:t>
            </a:r>
            <a:r>
              <a:rPr lang="de-DE" sz="2400" dirty="0" err="1" smtClean="0">
                <a:sym typeface="Symbol"/>
              </a:rPr>
              <a:t>X</a:t>
            </a:r>
            <a:r>
              <a:rPr lang="de-DE" sz="3000" baseline="-25000" dirty="0" err="1" smtClean="0">
                <a:sym typeface="Symbol"/>
              </a:rPr>
              <a:t>i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and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>
                <a:sym typeface="Symbol"/>
              </a:rPr>
              <a:t>Y</a:t>
            </a:r>
            <a:r>
              <a:rPr lang="de-DE" sz="3000" baseline="-25000" dirty="0" err="1">
                <a:sym typeface="Symbol"/>
              </a:rPr>
              <a:t>ij</a:t>
            </a:r>
            <a:r>
              <a:rPr lang="de-DE" sz="2400" dirty="0">
                <a:sym typeface="Symbol"/>
              </a:rPr>
              <a:t>  </a:t>
            </a:r>
            <a:r>
              <a:rPr lang="de-DE" sz="2400" dirty="0" err="1" smtClean="0">
                <a:sym typeface="Symbol"/>
              </a:rPr>
              <a:t>X</a:t>
            </a:r>
            <a:r>
              <a:rPr lang="de-DE" sz="3000" baseline="-25000" dirty="0" err="1" smtClean="0">
                <a:sym typeface="Symbol"/>
              </a:rPr>
              <a:t>j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and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 err="1" smtClean="0">
                <a:sym typeface="Symbol"/>
              </a:rPr>
              <a:t>X</a:t>
            </a:r>
            <a:r>
              <a:rPr lang="de-DE" sz="3000" baseline="-25000" dirty="0" err="1" smtClean="0">
                <a:sym typeface="Symbol"/>
              </a:rPr>
              <a:t>i</a:t>
            </a:r>
            <a:r>
              <a:rPr lang="de-DE" sz="2400" dirty="0" smtClean="0">
                <a:sym typeface="Symbol"/>
              </a:rPr>
              <a:t> + </a:t>
            </a:r>
            <a:r>
              <a:rPr lang="de-DE" sz="2400" dirty="0" err="1" smtClean="0">
                <a:sym typeface="Symbol"/>
              </a:rPr>
              <a:t>X</a:t>
            </a:r>
            <a:r>
              <a:rPr lang="de-DE" sz="3000" baseline="-25000" dirty="0" err="1" smtClean="0">
                <a:sym typeface="Symbol"/>
              </a:rPr>
              <a:t>j</a:t>
            </a:r>
            <a:r>
              <a:rPr lang="de-DE" sz="2400" dirty="0" smtClean="0">
                <a:sym typeface="Symbol"/>
              </a:rPr>
              <a:t> – 1</a:t>
            </a:r>
            <a:r>
              <a:rPr lang="de-DE" sz="2400" dirty="0">
                <a:sym typeface="Symbol"/>
              </a:rPr>
              <a:t>   </a:t>
            </a:r>
            <a:r>
              <a:rPr lang="de-DE" sz="2400" dirty="0" err="1" smtClean="0">
                <a:sym typeface="Symbol"/>
              </a:rPr>
              <a:t>Y</a:t>
            </a:r>
            <a:r>
              <a:rPr lang="de-DE" sz="3000" baseline="-25000" dirty="0" err="1" smtClean="0">
                <a:sym typeface="Symbol"/>
              </a:rPr>
              <a:t>ij</a:t>
            </a:r>
            <a:endParaRPr lang="de-DE" sz="3000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1830368"/>
            <a:ext cx="7147726" cy="110799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Sandy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i="1" dirty="0" err="1" smtClean="0">
                <a:solidFill>
                  <a:srgbClr val="0066CC"/>
                </a:solidFill>
              </a:rPr>
              <a:t>threatens</a:t>
            </a:r>
            <a:r>
              <a:rPr lang="de-DE" i="1" dirty="0" smtClean="0">
                <a:solidFill>
                  <a:srgbClr val="0066CC"/>
                </a:solidFill>
              </a:rPr>
              <a:t> </a:t>
            </a:r>
            <a:r>
              <a:rPr lang="de-DE" i="1" dirty="0" err="1" smtClean="0">
                <a:solidFill>
                  <a:srgbClr val="0066CC"/>
                </a:solidFill>
              </a:rPr>
              <a:t>to</a:t>
            </a:r>
            <a:r>
              <a:rPr lang="de-DE" i="1" dirty="0" smtClean="0">
                <a:solidFill>
                  <a:srgbClr val="0066CC"/>
                </a:solidFill>
              </a:rPr>
              <a:t> </a:t>
            </a:r>
            <a:r>
              <a:rPr lang="de-DE" i="1" dirty="0" err="1" smtClean="0">
                <a:solidFill>
                  <a:srgbClr val="0066CC"/>
                </a:solidFill>
              </a:rPr>
              <a:t>hit</a:t>
            </a:r>
            <a:r>
              <a:rPr lang="de-DE" i="1" dirty="0" smtClean="0">
                <a:solidFill>
                  <a:srgbClr val="0066CC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New York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Nive</a:t>
            </a:r>
            <a:r>
              <a:rPr lang="de-DE" dirty="0" smtClean="0">
                <a:solidFill>
                  <a:srgbClr val="FF0000"/>
                </a:solidFill>
              </a:rPr>
              <a:t> Nielsen </a:t>
            </a:r>
            <a:r>
              <a:rPr lang="de-DE" i="1" dirty="0" err="1" smtClean="0">
                <a:solidFill>
                  <a:srgbClr val="0066CC"/>
                </a:solidFill>
              </a:rPr>
              <a:t>and</a:t>
            </a:r>
            <a:r>
              <a:rPr lang="de-DE" i="1" dirty="0" smtClean="0">
                <a:solidFill>
                  <a:srgbClr val="0066CC"/>
                </a:solidFill>
              </a:rPr>
              <a:t> her band </a:t>
            </a:r>
            <a:r>
              <a:rPr lang="de-DE" i="1" dirty="0" err="1" smtClean="0">
                <a:solidFill>
                  <a:srgbClr val="0066CC"/>
                </a:solidFill>
              </a:rPr>
              <a:t>performing</a:t>
            </a:r>
            <a:r>
              <a:rPr lang="de-DE" i="1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You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Nive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Nielsen</a:t>
            </a:r>
            <a:r>
              <a:rPr lang="de-DE" i="1" dirty="0" err="1" smtClean="0">
                <a:solidFill>
                  <a:srgbClr val="0066CC"/>
                </a:solidFill>
              </a:rPr>
              <a:t>‘s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i="1" dirty="0" smtClean="0">
                <a:solidFill>
                  <a:srgbClr val="0066CC"/>
                </a:solidFill>
              </a:rPr>
              <a:t>warm </a:t>
            </a:r>
            <a:r>
              <a:rPr lang="de-DE" i="1" dirty="0" err="1" smtClean="0">
                <a:solidFill>
                  <a:srgbClr val="0066CC"/>
                </a:solidFill>
              </a:rPr>
              <a:t>voice</a:t>
            </a:r>
            <a:r>
              <a:rPr lang="de-DE" i="1" dirty="0" smtClean="0">
                <a:solidFill>
                  <a:srgbClr val="0066CC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Good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feld 6"/>
          <p:cNvSpPr txBox="1"/>
          <p:nvPr/>
        </p:nvSpPr>
        <p:spPr>
          <a:xfrm>
            <a:off x="3437951" y="332656"/>
            <a:ext cx="5706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[N. </a:t>
            </a:r>
            <a:r>
              <a:rPr lang="de-DE" sz="1600" dirty="0" err="1" smtClean="0"/>
              <a:t>Nakashole</a:t>
            </a:r>
            <a:r>
              <a:rPr lang="de-DE" sz="1600" dirty="0" smtClean="0"/>
              <a:t> et al.: ACL 2013, T. Lin et al.: EMNLP 2012]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503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468623"/>
            <a:ext cx="9144000" cy="108012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55386"/>
            <a:ext cx="9144000" cy="173751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484110"/>
            <a:ext cx="9144000" cy="116952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657127"/>
            <a:ext cx="9144000" cy="220436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Big Data Algorithms at Work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3528" y="1039817"/>
            <a:ext cx="440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Web-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keyphrase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mining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535" y="1853936"/>
            <a:ext cx="495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Web-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entity-entity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statistics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46" y="2653113"/>
            <a:ext cx="4849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MAP on large </a:t>
            </a:r>
            <a:r>
              <a:rPr lang="de-DE" sz="2400" dirty="0" err="1" smtClean="0">
                <a:solidFill>
                  <a:srgbClr val="0070C0"/>
                </a:solidFill>
              </a:rPr>
              <a:t>factor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graph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 smtClean="0"/>
              <a:t>or</a:t>
            </a:r>
            <a:endParaRPr lang="de-DE" sz="2400" dirty="0" smtClean="0"/>
          </a:p>
          <a:p>
            <a:r>
              <a:rPr lang="de-DE" sz="2400" dirty="0" err="1" smtClean="0">
                <a:solidFill>
                  <a:srgbClr val="0070C0"/>
                </a:solidFill>
              </a:rPr>
              <a:t>dense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subgraphs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in large </a:t>
            </a:r>
            <a:r>
              <a:rPr lang="de-DE" sz="2400" dirty="0" err="1" smtClean="0"/>
              <a:t>graph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257" y="3787426"/>
            <a:ext cx="566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d</a:t>
            </a:r>
            <a:r>
              <a:rPr lang="de-DE" sz="2400" dirty="0" err="1" smtClean="0"/>
              <a:t>ata+text</a:t>
            </a:r>
            <a:r>
              <a:rPr lang="de-DE" sz="2400" dirty="0" smtClean="0"/>
              <a:t> </a:t>
            </a:r>
            <a:r>
              <a:rPr lang="de-DE" sz="2400" dirty="0" err="1" smtClean="0"/>
              <a:t>queries</a:t>
            </a:r>
            <a:r>
              <a:rPr lang="de-DE" sz="2400" dirty="0" smtClean="0"/>
              <a:t> on </a:t>
            </a:r>
            <a:r>
              <a:rPr lang="de-DE" sz="2400" dirty="0" err="1" smtClean="0"/>
              <a:t>huge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70C0"/>
                </a:solidFill>
              </a:rPr>
              <a:t>KB </a:t>
            </a:r>
            <a:r>
              <a:rPr lang="de-DE" sz="2400" dirty="0" err="1" smtClean="0">
                <a:solidFill>
                  <a:srgbClr val="0070C0"/>
                </a:solidFill>
              </a:rPr>
              <a:t>or</a:t>
            </a:r>
            <a:r>
              <a:rPr lang="de-DE" sz="2400" dirty="0" smtClean="0">
                <a:solidFill>
                  <a:srgbClr val="0070C0"/>
                </a:solidFill>
              </a:rPr>
              <a:t> LOD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63" y="4804666"/>
            <a:ext cx="8149988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de-DE" sz="2400" dirty="0" err="1" smtClean="0"/>
              <a:t>Applications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large-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input</a:t>
            </a:r>
            <a:r>
              <a:rPr lang="de-DE" sz="2400" dirty="0" smtClean="0"/>
              <a:t> </a:t>
            </a:r>
            <a:r>
              <a:rPr lang="de-DE" sz="2400" dirty="0" err="1" smtClean="0"/>
              <a:t>batches</a:t>
            </a:r>
            <a:r>
              <a:rPr lang="de-DE" sz="2400" dirty="0" smtClean="0"/>
              <a:t>:</a:t>
            </a: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de-DE" dirty="0" err="1"/>
              <a:t>d</a:t>
            </a:r>
            <a:r>
              <a:rPr lang="de-DE" dirty="0" err="1" smtClean="0"/>
              <a:t>iscover</a:t>
            </a:r>
            <a:r>
              <a:rPr lang="de-DE" dirty="0" smtClean="0"/>
              <a:t> all </a:t>
            </a:r>
            <a:r>
              <a:rPr lang="de-DE" dirty="0" err="1" smtClean="0"/>
              <a:t>musicians</a:t>
            </a:r>
            <a:r>
              <a:rPr lang="de-DE" dirty="0" smtClean="0"/>
              <a:t> in a </a:t>
            </a:r>
            <a:r>
              <a:rPr lang="de-DE" dirty="0" err="1" smtClean="0"/>
              <a:t>week‘s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postings</a:t>
            </a:r>
            <a:endParaRPr lang="de-DE" dirty="0" smtClean="0"/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de-DE" dirty="0" err="1"/>
              <a:t>i</a:t>
            </a:r>
            <a:r>
              <a:rPr lang="de-DE" dirty="0" err="1" smtClean="0"/>
              <a:t>dentify</a:t>
            </a:r>
            <a:r>
              <a:rPr lang="de-DE" dirty="0" smtClean="0"/>
              <a:t> all </a:t>
            </a:r>
            <a:r>
              <a:rPr lang="de-DE" dirty="0" err="1" smtClean="0"/>
              <a:t>diseases</a:t>
            </a:r>
            <a:r>
              <a:rPr lang="de-DE" dirty="0" smtClean="0"/>
              <a:t> &amp; </a:t>
            </a:r>
            <a:r>
              <a:rPr lang="de-DE" dirty="0" err="1" smtClean="0"/>
              <a:t>drugs</a:t>
            </a:r>
            <a:r>
              <a:rPr lang="de-DE" dirty="0" smtClean="0"/>
              <a:t> in a </a:t>
            </a:r>
            <a:r>
              <a:rPr lang="de-DE" dirty="0" err="1" smtClean="0"/>
              <a:t>month‘s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endParaRPr lang="de-DE" dirty="0" smtClean="0"/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de-DE" dirty="0" err="1"/>
              <a:t>t</a:t>
            </a:r>
            <a:r>
              <a:rPr lang="de-DE" dirty="0" err="1" smtClean="0"/>
              <a:t>rack</a:t>
            </a:r>
            <a:r>
              <a:rPr lang="de-DE" dirty="0" smtClean="0"/>
              <a:t> a (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) </a:t>
            </a:r>
            <a:r>
              <a:rPr lang="de-DE" dirty="0" err="1" smtClean="0"/>
              <a:t>politician</a:t>
            </a:r>
            <a:r>
              <a:rPr lang="de-DE" dirty="0" smtClean="0"/>
              <a:t>(s) in a </a:t>
            </a:r>
            <a:r>
              <a:rPr lang="de-DE" dirty="0" err="1" smtClean="0"/>
              <a:t>decade‘s</a:t>
            </a:r>
            <a:r>
              <a:rPr lang="de-DE" dirty="0" smtClean="0"/>
              <a:t> </a:t>
            </a:r>
            <a:r>
              <a:rPr lang="de-DE" dirty="0" err="1" smtClean="0"/>
              <a:t>news</a:t>
            </a:r>
            <a:r>
              <a:rPr lang="de-DE" dirty="0" smtClean="0"/>
              <a:t> </a:t>
            </a:r>
            <a:r>
              <a:rPr lang="de-DE" dirty="0" err="1" smtClean="0"/>
              <a:t>archive</a:t>
            </a:r>
            <a:endParaRPr lang="de-DE" dirty="0" smtClean="0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7821" y="-1"/>
            <a:ext cx="9171821" cy="764705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8" name="Rectangle 25"/>
          <p:cNvSpPr/>
          <p:nvPr/>
        </p:nvSpPr>
        <p:spPr bwMode="auto">
          <a:xfrm>
            <a:off x="-14140" y="692696"/>
            <a:ext cx="9144000" cy="129614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13273" y="764704"/>
            <a:ext cx="579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NERD </a:t>
            </a:r>
            <a:r>
              <a:rPr lang="de-DE" sz="2400" dirty="0" err="1" smtClean="0">
                <a:solidFill>
                  <a:srgbClr val="0000FF"/>
                </a:solidFill>
              </a:rPr>
              <a:t>is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key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contextual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knowledge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913273" y="1193332"/>
            <a:ext cx="768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High-quality NERD </a:t>
            </a:r>
            <a:r>
              <a:rPr lang="de-DE" sz="2000" dirty="0" err="1" smtClean="0"/>
              <a:t>uses</a:t>
            </a:r>
            <a:r>
              <a:rPr lang="de-DE" sz="2000" dirty="0" smtClean="0"/>
              <a:t> </a:t>
            </a:r>
            <a:r>
              <a:rPr lang="de-DE" sz="2000" dirty="0" err="1" smtClean="0"/>
              <a:t>joint</a:t>
            </a:r>
            <a:r>
              <a:rPr lang="de-DE" sz="2000" dirty="0" smtClean="0"/>
              <a:t> </a:t>
            </a:r>
            <a:r>
              <a:rPr lang="de-DE" sz="2000" dirty="0" err="1" smtClean="0"/>
              <a:t>inference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over</a:t>
            </a:r>
            <a:r>
              <a:rPr lang="de-DE" sz="2000" dirty="0" smtClean="0"/>
              <a:t> </a:t>
            </a:r>
            <a:r>
              <a:rPr lang="de-DE" sz="2000" dirty="0" err="1" smtClean="0"/>
              <a:t>various</a:t>
            </a:r>
            <a:r>
              <a:rPr lang="de-DE" sz="2000" dirty="0" smtClean="0"/>
              <a:t> </a:t>
            </a:r>
            <a:r>
              <a:rPr lang="de-DE" sz="2000" dirty="0" err="1" smtClean="0"/>
              <a:t>features</a:t>
            </a:r>
            <a:r>
              <a:rPr lang="de-DE" sz="2000" dirty="0" smtClean="0"/>
              <a:t>:</a:t>
            </a:r>
          </a:p>
          <a:p>
            <a:r>
              <a:rPr lang="de-DE" sz="2000" dirty="0" err="1"/>
              <a:t>p</a:t>
            </a:r>
            <a:r>
              <a:rPr lang="de-DE" sz="2000" dirty="0" err="1" smtClean="0"/>
              <a:t>opularity</a:t>
            </a:r>
            <a:r>
              <a:rPr lang="de-DE" sz="2000" dirty="0" smtClean="0"/>
              <a:t> + </a:t>
            </a:r>
            <a:r>
              <a:rPr lang="de-DE" sz="2000" dirty="0" err="1" smtClean="0"/>
              <a:t>similarity</a:t>
            </a:r>
            <a:r>
              <a:rPr lang="de-DE" sz="2000" dirty="0" smtClean="0"/>
              <a:t> + </a:t>
            </a:r>
            <a:r>
              <a:rPr lang="de-DE" sz="2000" dirty="0" err="1" smtClean="0"/>
              <a:t>coherence</a:t>
            </a:r>
            <a:endParaRPr lang="de-DE" sz="2000" dirty="0" smtClean="0"/>
          </a:p>
        </p:txBody>
      </p:sp>
      <p:pic>
        <p:nvPicPr>
          <p:cNvPr id="78854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" y="692696"/>
            <a:ext cx="876240" cy="1215430"/>
          </a:xfrm>
          <a:prstGeom prst="rect">
            <a:avLst/>
          </a:prstGeom>
          <a:noFill/>
        </p:spPr>
      </p:pic>
      <p:sp>
        <p:nvSpPr>
          <p:cNvPr id="12" name="Rectangle 25"/>
          <p:cNvSpPr/>
          <p:nvPr/>
        </p:nvSpPr>
        <p:spPr bwMode="auto">
          <a:xfrm>
            <a:off x="-459" y="2060848"/>
            <a:ext cx="9130319" cy="149402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9133" y="2132856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State-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-</a:t>
            </a:r>
            <a:r>
              <a:rPr lang="de-DE" sz="2400" dirty="0" err="1" smtClean="0">
                <a:solidFill>
                  <a:srgbClr val="0000FF"/>
                </a:solidFill>
              </a:rPr>
              <a:t>the</a:t>
            </a:r>
            <a:r>
              <a:rPr lang="de-DE" sz="2400" dirty="0" smtClean="0">
                <a:solidFill>
                  <a:srgbClr val="0000FF"/>
                </a:solidFill>
              </a:rPr>
              <a:t>-art </a:t>
            </a:r>
            <a:r>
              <a:rPr lang="de-DE" sz="2400" dirty="0" err="1" smtClean="0">
                <a:solidFill>
                  <a:srgbClr val="0000FF"/>
                </a:solidFill>
              </a:rPr>
              <a:t>tools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available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899133" y="2561484"/>
            <a:ext cx="6115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Maturing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, but still </a:t>
            </a:r>
            <a:r>
              <a:rPr lang="de-DE" sz="2000" dirty="0" err="1" smtClean="0"/>
              <a:t>room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,</a:t>
            </a:r>
          </a:p>
          <a:p>
            <a:r>
              <a:rPr lang="de-DE" sz="2000" dirty="0" err="1"/>
              <a:t>e</a:t>
            </a:r>
            <a:r>
              <a:rPr lang="de-DE" sz="2000" dirty="0" err="1" smtClean="0"/>
              <a:t>specially</a:t>
            </a:r>
            <a:r>
              <a:rPr lang="de-DE" sz="2000" dirty="0" smtClean="0"/>
              <a:t> on </a:t>
            </a:r>
            <a:r>
              <a:rPr lang="de-DE" sz="2000" dirty="0" err="1" smtClean="0"/>
              <a:t>efficiency</a:t>
            </a:r>
            <a:r>
              <a:rPr lang="de-DE" sz="2000" dirty="0" smtClean="0"/>
              <a:t>, </a:t>
            </a:r>
            <a:r>
              <a:rPr lang="de-DE" sz="2000" dirty="0" err="1" smtClean="0"/>
              <a:t>scalability</a:t>
            </a:r>
            <a:r>
              <a:rPr lang="de-DE" sz="2000" dirty="0" smtClean="0"/>
              <a:t> &amp; </a:t>
            </a:r>
            <a:r>
              <a:rPr lang="de-DE" sz="2000" dirty="0" err="1" smtClean="0"/>
              <a:t>robustness</a:t>
            </a:r>
            <a:endParaRPr lang="de-DE" sz="2000" dirty="0" smtClean="0"/>
          </a:p>
        </p:txBody>
      </p:sp>
      <p:pic>
        <p:nvPicPr>
          <p:cNvPr id="15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9" y="2060848"/>
            <a:ext cx="876240" cy="1215430"/>
          </a:xfrm>
          <a:prstGeom prst="rect">
            <a:avLst/>
          </a:prstGeom>
          <a:noFill/>
        </p:spPr>
      </p:pic>
      <p:sp>
        <p:nvSpPr>
          <p:cNvPr id="20" name="Rectangle 25"/>
          <p:cNvSpPr/>
          <p:nvPr/>
        </p:nvSpPr>
        <p:spPr bwMode="auto">
          <a:xfrm>
            <a:off x="-7300" y="3637137"/>
            <a:ext cx="9144000" cy="129614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937923" y="4137773"/>
            <a:ext cx="477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approaches</a:t>
            </a:r>
            <a:r>
              <a:rPr lang="de-DE" sz="2000" dirty="0" smtClean="0"/>
              <a:t>,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r>
              <a:rPr lang="de-DE" sz="2000" dirty="0" smtClean="0"/>
              <a:t> </a:t>
            </a:r>
            <a:r>
              <a:rPr lang="de-DE" sz="2000" dirty="0" err="1" smtClean="0"/>
              <a:t>needed</a:t>
            </a:r>
            <a:endParaRPr lang="de-DE" sz="2000" dirty="0" smtClean="0"/>
          </a:p>
        </p:txBody>
      </p:sp>
      <p:pic>
        <p:nvPicPr>
          <p:cNvPr id="23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1" y="3637137"/>
            <a:ext cx="876240" cy="1215430"/>
          </a:xfrm>
          <a:prstGeom prst="rect">
            <a:avLst/>
          </a:prstGeom>
          <a:noFill/>
        </p:spPr>
      </p:pic>
      <p:sp>
        <p:nvSpPr>
          <p:cNvPr id="24" name="TextBox 13"/>
          <p:cNvSpPr txBox="1"/>
          <p:nvPr/>
        </p:nvSpPr>
        <p:spPr>
          <a:xfrm>
            <a:off x="939239" y="3686450"/>
            <a:ext cx="671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Handling out-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-KB </a:t>
            </a:r>
            <a:r>
              <a:rPr lang="de-DE" sz="2400" dirty="0" err="1" smtClean="0">
                <a:solidFill>
                  <a:srgbClr val="0000FF"/>
                </a:solidFill>
              </a:rPr>
              <a:t>entities</a:t>
            </a:r>
            <a:r>
              <a:rPr lang="de-DE" sz="2400" dirty="0" smtClean="0">
                <a:solidFill>
                  <a:srgbClr val="0000FF"/>
                </a:solidFill>
              </a:rPr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long-tail</a:t>
            </a:r>
            <a:r>
              <a:rPr lang="de-DE" sz="2400" dirty="0" smtClean="0">
                <a:solidFill>
                  <a:srgbClr val="0000FF"/>
                </a:solidFill>
              </a:rPr>
              <a:t> NERD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468560" y="-1"/>
            <a:ext cx="10081120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5" name="Rectangle 26"/>
          <p:cNvSpPr/>
          <p:nvPr/>
        </p:nvSpPr>
        <p:spPr bwMode="auto">
          <a:xfrm>
            <a:off x="0" y="3583276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857224" y="3654714"/>
            <a:ext cx="842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Robust </a:t>
            </a:r>
            <a:r>
              <a:rPr lang="de-DE" sz="2400" dirty="0" err="1" smtClean="0">
                <a:solidFill>
                  <a:srgbClr val="0000FF"/>
                </a:solidFill>
              </a:rPr>
              <a:t>disambiguation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entities</a:t>
            </a:r>
            <a:r>
              <a:rPr lang="de-DE" sz="2400" dirty="0" smtClean="0">
                <a:solidFill>
                  <a:srgbClr val="0000FF"/>
                </a:solidFill>
              </a:rPr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relations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classes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57224" y="4083342"/>
            <a:ext cx="8031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Relevant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question</a:t>
            </a:r>
            <a:r>
              <a:rPr lang="de-DE" sz="2000" dirty="0" smtClean="0"/>
              <a:t> </a:t>
            </a:r>
            <a:r>
              <a:rPr lang="de-DE" sz="2000" dirty="0" err="1" smtClean="0"/>
              <a:t>answering</a:t>
            </a:r>
            <a:r>
              <a:rPr lang="de-DE" sz="2000" dirty="0" smtClean="0"/>
              <a:t> &amp; </a:t>
            </a:r>
            <a:r>
              <a:rPr lang="de-DE" sz="2000" dirty="0" err="1" smtClean="0"/>
              <a:t>question-to-query</a:t>
            </a:r>
            <a:r>
              <a:rPr lang="de-DE" sz="2000" dirty="0" smtClean="0"/>
              <a:t> </a:t>
            </a:r>
            <a:r>
              <a:rPr lang="de-DE" sz="2000" dirty="0" err="1" smtClean="0"/>
              <a:t>translation</a:t>
            </a:r>
            <a:endParaRPr lang="de-DE" sz="2000" dirty="0" smtClean="0"/>
          </a:p>
          <a:p>
            <a:r>
              <a:rPr lang="de-DE" sz="2000" dirty="0" smtClean="0"/>
              <a:t>Key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block </a:t>
            </a:r>
            <a:r>
              <a:rPr lang="de-DE" sz="2000" dirty="0" err="1" smtClean="0"/>
              <a:t>for</a:t>
            </a:r>
            <a:r>
              <a:rPr lang="de-DE" sz="2000" dirty="0" smtClean="0"/>
              <a:t> KB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maintenance</a:t>
            </a:r>
            <a:endParaRPr lang="de-DE" sz="2000" dirty="0" smtClean="0"/>
          </a:p>
        </p:txBody>
      </p:sp>
      <p:pic>
        <p:nvPicPr>
          <p:cNvPr id="20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7552"/>
            <a:ext cx="899592" cy="899592"/>
          </a:xfrm>
          <a:prstGeom prst="rect">
            <a:avLst/>
          </a:prstGeom>
          <a:noFill/>
        </p:spPr>
      </p:pic>
      <p:sp>
        <p:nvSpPr>
          <p:cNvPr id="18" name="Rectangle 26"/>
          <p:cNvSpPr/>
          <p:nvPr/>
        </p:nvSpPr>
        <p:spPr bwMode="auto">
          <a:xfrm>
            <a:off x="0" y="2575164"/>
            <a:ext cx="9144000" cy="93610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57224" y="2646602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Entity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name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disambiguation</a:t>
            </a:r>
            <a:r>
              <a:rPr lang="de-DE" sz="2400" dirty="0" smtClean="0">
                <a:solidFill>
                  <a:srgbClr val="0000FF"/>
                </a:solidFill>
              </a:rPr>
              <a:t> in </a:t>
            </a:r>
            <a:r>
              <a:rPr lang="de-DE" sz="2400" dirty="0" err="1" smtClean="0">
                <a:solidFill>
                  <a:srgbClr val="0000FF"/>
                </a:solidFill>
              </a:rPr>
              <a:t>difficult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situations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857224" y="3075230"/>
            <a:ext cx="742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Short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noisy</a:t>
            </a:r>
            <a:r>
              <a:rPr lang="de-DE" sz="2000" dirty="0" smtClean="0"/>
              <a:t> </a:t>
            </a:r>
            <a:r>
              <a:rPr lang="de-DE" sz="2000" dirty="0" err="1" smtClean="0"/>
              <a:t>texts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long-tail</a:t>
            </a:r>
            <a:r>
              <a:rPr lang="de-DE" sz="2000" dirty="0" smtClean="0"/>
              <a:t>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media</a:t>
            </a:r>
            <a:endParaRPr lang="de-DE" sz="2000" dirty="0" smtClean="0"/>
          </a:p>
        </p:txBody>
      </p:sp>
      <p:pic>
        <p:nvPicPr>
          <p:cNvPr id="24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9440"/>
            <a:ext cx="899592" cy="899592"/>
          </a:xfrm>
          <a:prstGeom prst="rect">
            <a:avLst/>
          </a:prstGeom>
          <a:noFill/>
        </p:spPr>
      </p:pic>
      <p:sp>
        <p:nvSpPr>
          <p:cNvPr id="25" name="Rectangle 28"/>
          <p:cNvSpPr/>
          <p:nvPr/>
        </p:nvSpPr>
        <p:spPr bwMode="auto">
          <a:xfrm>
            <a:off x="-458" y="4843923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856767" y="4915361"/>
            <a:ext cx="836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Word sense </a:t>
            </a:r>
            <a:r>
              <a:rPr lang="de-DE" sz="2400" dirty="0" err="1" smtClean="0">
                <a:solidFill>
                  <a:srgbClr val="0000FF"/>
                </a:solidFill>
              </a:rPr>
              <a:t>disambiguation</a:t>
            </a:r>
            <a:r>
              <a:rPr lang="de-DE" sz="2400" dirty="0" smtClean="0">
                <a:solidFill>
                  <a:srgbClr val="0000FF"/>
                </a:solidFill>
              </a:rPr>
              <a:t> in natural-</a:t>
            </a:r>
            <a:r>
              <a:rPr lang="de-DE" sz="2400" dirty="0" err="1" smtClean="0">
                <a:solidFill>
                  <a:srgbClr val="0000FF"/>
                </a:solidFill>
              </a:rPr>
              <a:t>language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dialogs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pic>
        <p:nvPicPr>
          <p:cNvPr id="27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" y="4945001"/>
            <a:ext cx="827584" cy="812537"/>
          </a:xfrm>
          <a:prstGeom prst="rect">
            <a:avLst/>
          </a:prstGeom>
          <a:noFill/>
        </p:spPr>
      </p:pic>
      <p:sp>
        <p:nvSpPr>
          <p:cNvPr id="28" name="TextBox 24"/>
          <p:cNvSpPr txBox="1"/>
          <p:nvPr/>
        </p:nvSpPr>
        <p:spPr>
          <a:xfrm>
            <a:off x="884696" y="5350483"/>
            <a:ext cx="6790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Relevant </a:t>
            </a:r>
            <a:r>
              <a:rPr lang="de-DE" sz="2000" dirty="0" err="1" smtClean="0"/>
              <a:t>for</a:t>
            </a:r>
            <a:r>
              <a:rPr lang="de-DE" sz="2000" dirty="0" smtClean="0"/>
              <a:t> multimodal human-computer </a:t>
            </a:r>
            <a:r>
              <a:rPr lang="de-DE" sz="2000" dirty="0" err="1" smtClean="0"/>
              <a:t>interactions</a:t>
            </a:r>
            <a:endParaRPr lang="de-DE" sz="2000" dirty="0" smtClean="0"/>
          </a:p>
          <a:p>
            <a:r>
              <a:rPr lang="de-DE" sz="2000" dirty="0" smtClean="0"/>
              <a:t>(</a:t>
            </a:r>
            <a:r>
              <a:rPr lang="de-DE" sz="2000" dirty="0" err="1" smtClean="0"/>
              <a:t>speech</a:t>
            </a:r>
            <a:r>
              <a:rPr lang="de-DE" sz="2000" dirty="0" smtClean="0"/>
              <a:t>, </a:t>
            </a:r>
            <a:r>
              <a:rPr lang="de-DE" sz="2000" dirty="0" err="1" smtClean="0"/>
              <a:t>gestures</a:t>
            </a:r>
            <a:r>
              <a:rPr lang="de-DE" sz="2000" dirty="0" smtClean="0"/>
              <a:t>, </a:t>
            </a:r>
            <a:r>
              <a:rPr lang="de-DE" sz="2000" dirty="0" err="1" smtClean="0"/>
              <a:t>immersive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environments</a:t>
            </a:r>
            <a:r>
              <a:rPr lang="de-DE" sz="2000" dirty="0" smtClean="0"/>
              <a:t>)</a:t>
            </a:r>
          </a:p>
        </p:txBody>
      </p:sp>
      <p:sp>
        <p:nvSpPr>
          <p:cNvPr id="15" name="Rectangle 26"/>
          <p:cNvSpPr/>
          <p:nvPr/>
        </p:nvSpPr>
        <p:spPr bwMode="auto">
          <a:xfrm>
            <a:off x="0" y="1562638"/>
            <a:ext cx="9144000" cy="93610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857224" y="1634076"/>
            <a:ext cx="766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Efficient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interactive</a:t>
            </a:r>
            <a:r>
              <a:rPr lang="de-DE" sz="2400" dirty="0" smtClean="0">
                <a:solidFill>
                  <a:srgbClr val="0000FF"/>
                </a:solidFill>
              </a:rPr>
              <a:t> &amp; high-</a:t>
            </a:r>
            <a:r>
              <a:rPr lang="de-DE" sz="2400" dirty="0" err="1" smtClean="0">
                <a:solidFill>
                  <a:srgbClr val="0000FF"/>
                </a:solidFill>
              </a:rPr>
              <a:t>throughput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batch</a:t>
            </a:r>
            <a:r>
              <a:rPr lang="de-DE" sz="2400" dirty="0" smtClean="0">
                <a:solidFill>
                  <a:srgbClr val="0000FF"/>
                </a:solidFill>
              </a:rPr>
              <a:t> NERD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857224" y="2062704"/>
            <a:ext cx="7151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</a:t>
            </a:r>
            <a:r>
              <a:rPr lang="de-DE" sz="2000" dirty="0" smtClean="0"/>
              <a:t> </a:t>
            </a:r>
            <a:r>
              <a:rPr lang="de-DE" sz="2000" dirty="0" err="1" smtClean="0"/>
              <a:t>day‘s</a:t>
            </a:r>
            <a:r>
              <a:rPr lang="de-DE" sz="2000" dirty="0" smtClean="0"/>
              <a:t> </a:t>
            </a:r>
            <a:r>
              <a:rPr lang="de-DE" sz="2000" dirty="0" err="1" smtClean="0"/>
              <a:t>news</a:t>
            </a:r>
            <a:r>
              <a:rPr lang="de-DE" sz="2000" dirty="0" smtClean="0"/>
              <a:t>, a </a:t>
            </a:r>
            <a:r>
              <a:rPr lang="de-DE" sz="2000" dirty="0" err="1" smtClean="0"/>
              <a:t>month‘s</a:t>
            </a:r>
            <a:r>
              <a:rPr lang="de-DE" sz="2000" dirty="0" smtClean="0"/>
              <a:t> </a:t>
            </a:r>
            <a:r>
              <a:rPr lang="de-DE" sz="2000" dirty="0" err="1" smtClean="0"/>
              <a:t>publications</a:t>
            </a:r>
            <a:r>
              <a:rPr lang="de-DE" sz="2000" dirty="0" smtClean="0"/>
              <a:t>, a </a:t>
            </a:r>
            <a:r>
              <a:rPr lang="de-DE" sz="2000" dirty="0" err="1" smtClean="0"/>
              <a:t>decade‘s</a:t>
            </a:r>
            <a:r>
              <a:rPr lang="de-DE" sz="2000" dirty="0" smtClean="0"/>
              <a:t> </a:t>
            </a:r>
            <a:r>
              <a:rPr lang="de-DE" sz="2000" dirty="0" err="1" smtClean="0"/>
              <a:t>archive</a:t>
            </a:r>
            <a:endParaRPr lang="de-DE" sz="2000" dirty="0" smtClean="0"/>
          </a:p>
        </p:txBody>
      </p:sp>
      <p:pic>
        <p:nvPicPr>
          <p:cNvPr id="21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6914"/>
            <a:ext cx="899592" cy="899592"/>
          </a:xfrm>
          <a:prstGeom prst="rect">
            <a:avLst/>
          </a:prstGeom>
          <a:noFill/>
        </p:spPr>
      </p:pic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139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0" y="2438400"/>
            <a:ext cx="9132888" cy="12763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75" y="768350"/>
            <a:ext cx="9140825" cy="16700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175" y="3708852"/>
            <a:ext cx="9132887" cy="10064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715327"/>
            <a:ext cx="9144000" cy="15722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/>
          </a:bodyPr>
          <a:lstStyle/>
          <a:p>
            <a:pPr defTabSz="893763" eaLnBrk="1" hangingPunct="1">
              <a:defRPr/>
            </a:pPr>
            <a:r>
              <a:rPr lang="en-GB" dirty="0" smtClean="0"/>
              <a:t>Spectrum of Machine Knowledge (4)</a:t>
            </a:r>
          </a:p>
        </p:txBody>
      </p:sp>
      <p:sp>
        <p:nvSpPr>
          <p:cNvPr id="27659" name="TextBox 6"/>
          <p:cNvSpPr txBox="1">
            <a:spLocks noChangeArrowheads="1"/>
          </p:cNvSpPr>
          <p:nvPr/>
        </p:nvSpPr>
        <p:spPr bwMode="auto">
          <a:xfrm>
            <a:off x="-71438" y="860425"/>
            <a:ext cx="8766373" cy="54271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600"/>
              </a:lnSpc>
              <a:defRPr/>
            </a:pPr>
            <a:r>
              <a:rPr lang="de-DE" sz="2000" dirty="0" err="1" smtClean="0">
                <a:solidFill>
                  <a:srgbClr val="3333CC"/>
                </a:solidFill>
              </a:rPr>
              <a:t>emerging</a:t>
            </a: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</a:rPr>
              <a:t>knowledge</a:t>
            </a:r>
            <a:r>
              <a:rPr lang="de-DE" sz="2000" dirty="0" smtClean="0">
                <a:solidFill>
                  <a:srgbClr val="3333CC"/>
                </a:solidFill>
              </a:rPr>
              <a:t> (open IE): 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hasWon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MerylStreep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AcademyAward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>
                <a:solidFill>
                  <a:srgbClr val="000000"/>
                </a:solidFill>
              </a:rPr>
              <a:t>occurs</a:t>
            </a:r>
            <a:r>
              <a:rPr lang="de-DE" sz="1800" dirty="0" smtClean="0">
                <a:solidFill>
                  <a:srgbClr val="000000"/>
                </a:solidFill>
              </a:rPr>
              <a:t> („Meryl Streep“, „</a:t>
            </a:r>
            <a:r>
              <a:rPr lang="de-DE" sz="1800" dirty="0" err="1" smtClean="0">
                <a:solidFill>
                  <a:srgbClr val="000000"/>
                </a:solidFill>
              </a:rPr>
              <a:t>celebrated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for</a:t>
            </a:r>
            <a:r>
              <a:rPr lang="de-DE" sz="1800" dirty="0" smtClean="0">
                <a:solidFill>
                  <a:srgbClr val="000000"/>
                </a:solidFill>
              </a:rPr>
              <a:t>“, „Oscar </a:t>
            </a:r>
            <a:r>
              <a:rPr lang="de-DE" sz="1800" dirty="0" err="1" smtClean="0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Best </a:t>
            </a:r>
            <a:r>
              <a:rPr lang="de-DE" sz="1800" dirty="0" err="1" smtClean="0">
                <a:solidFill>
                  <a:srgbClr val="000000"/>
                </a:solidFill>
              </a:rPr>
              <a:t>Actress</a:t>
            </a:r>
            <a:r>
              <a:rPr lang="de-DE" sz="1800" dirty="0" smtClean="0">
                <a:solidFill>
                  <a:srgbClr val="000000"/>
                </a:solidFill>
              </a:rPr>
              <a:t>“)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>
                <a:solidFill>
                  <a:srgbClr val="000000"/>
                </a:solidFill>
              </a:rPr>
              <a:t>occurs</a:t>
            </a:r>
            <a:r>
              <a:rPr lang="de-DE" sz="1800" dirty="0" smtClean="0">
                <a:solidFill>
                  <a:srgbClr val="000000"/>
                </a:solidFill>
              </a:rPr>
              <a:t> („Quentin“, „</a:t>
            </a:r>
            <a:r>
              <a:rPr lang="de-DE" sz="1800" dirty="0" err="1" smtClean="0">
                <a:solidFill>
                  <a:srgbClr val="000000"/>
                </a:solidFill>
              </a:rPr>
              <a:t>nominated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for</a:t>
            </a:r>
            <a:r>
              <a:rPr lang="de-DE" sz="1800" dirty="0" smtClean="0">
                <a:solidFill>
                  <a:srgbClr val="000000"/>
                </a:solidFill>
              </a:rPr>
              <a:t>“, „Oscar“)</a:t>
            </a:r>
          </a:p>
          <a:p>
            <a:pPr eaLnBrk="1" hangingPunct="1">
              <a:lnSpc>
                <a:spcPts val="2600"/>
              </a:lnSpc>
              <a:defRPr/>
            </a:pPr>
            <a:endParaRPr lang="de-DE" sz="2400" dirty="0" smtClean="0">
              <a:solidFill>
                <a:srgbClr val="9933FF"/>
              </a:solidFill>
            </a:endParaRPr>
          </a:p>
          <a:p>
            <a:pPr eaLnBrk="1" hangingPunct="1">
              <a:lnSpc>
                <a:spcPts val="2600"/>
              </a:lnSpc>
              <a:defRPr/>
            </a:pPr>
            <a:r>
              <a:rPr lang="de-DE" sz="2000" dirty="0" smtClean="0">
                <a:solidFill>
                  <a:srgbClr val="C00000"/>
                </a:solidFill>
              </a:rPr>
              <a:t>multimodal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photos</a:t>
            </a:r>
            <a:r>
              <a:rPr lang="de-DE" sz="2000" dirty="0" smtClean="0">
                <a:solidFill>
                  <a:srgbClr val="C00000"/>
                </a:solidFill>
              </a:rPr>
              <a:t>, </a:t>
            </a:r>
            <a:r>
              <a:rPr lang="de-DE" sz="2000" dirty="0" err="1" smtClean="0">
                <a:solidFill>
                  <a:srgbClr val="C00000"/>
                </a:solidFill>
              </a:rPr>
              <a:t>videos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r>
              <a:rPr lang="de-DE" sz="2000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/>
              <a:t>JimGray</a:t>
            </a:r>
            <a:endParaRPr lang="de-DE" sz="1800" dirty="0" smtClean="0"/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/>
              <a:t>JamesBruceFalls</a:t>
            </a:r>
            <a:r>
              <a:rPr lang="de-DE" sz="1800" dirty="0" smtClean="0"/>
              <a:t> </a:t>
            </a:r>
          </a:p>
          <a:p>
            <a:pPr eaLnBrk="1" hangingPunct="1">
              <a:lnSpc>
                <a:spcPts val="2600"/>
              </a:lnSpc>
              <a:defRPr/>
            </a:pPr>
            <a:endParaRPr lang="de-DE" sz="1800" dirty="0" smtClean="0"/>
          </a:p>
          <a:p>
            <a:pPr eaLnBrk="1" hangingPunct="1">
              <a:lnSpc>
                <a:spcPts val="2600"/>
              </a:lnSpc>
              <a:defRPr/>
            </a:pPr>
            <a:r>
              <a:rPr lang="de-DE" sz="2000" dirty="0" err="1" smtClean="0">
                <a:solidFill>
                  <a:srgbClr val="C00000"/>
                </a:solidFill>
              </a:rPr>
              <a:t>social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opinions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r>
              <a:rPr lang="de-DE" sz="2000" dirty="0" smtClean="0"/>
              <a:t>: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/>
              <a:t>admires</a:t>
            </a:r>
            <a:r>
              <a:rPr lang="de-DE" sz="1800" dirty="0" smtClean="0"/>
              <a:t> (</a:t>
            </a:r>
            <a:r>
              <a:rPr lang="de-DE" sz="1800" dirty="0" err="1" smtClean="0"/>
              <a:t>maleTeen</a:t>
            </a:r>
            <a:r>
              <a:rPr lang="de-DE" sz="1800" dirty="0" smtClean="0"/>
              <a:t>, </a:t>
            </a:r>
            <a:r>
              <a:rPr lang="de-DE" sz="1800" dirty="0" err="1" smtClean="0"/>
              <a:t>LadyGaga</a:t>
            </a:r>
            <a:r>
              <a:rPr lang="de-DE" sz="1800" dirty="0" smtClean="0"/>
              <a:t>), </a:t>
            </a:r>
            <a:r>
              <a:rPr lang="de-DE" sz="1800" dirty="0" err="1" smtClean="0"/>
              <a:t>supports</a:t>
            </a:r>
            <a:r>
              <a:rPr lang="de-DE" sz="1800" dirty="0" smtClean="0"/>
              <a:t> (</a:t>
            </a:r>
            <a:r>
              <a:rPr lang="de-DE" sz="1800" dirty="0" err="1" smtClean="0"/>
              <a:t>AngelaMerkel</a:t>
            </a:r>
            <a:r>
              <a:rPr lang="de-DE" sz="1800" dirty="0" smtClean="0"/>
              <a:t>, </a:t>
            </a:r>
            <a:r>
              <a:rPr lang="de-DE" sz="1800" dirty="0" err="1" smtClean="0"/>
              <a:t>HelpForGreece</a:t>
            </a:r>
            <a:r>
              <a:rPr lang="de-DE" sz="1800" dirty="0" smtClean="0"/>
              <a:t>)</a:t>
            </a:r>
          </a:p>
          <a:p>
            <a:pPr eaLnBrk="1" hangingPunct="1">
              <a:lnSpc>
                <a:spcPts val="2600"/>
              </a:lnSpc>
              <a:defRPr/>
            </a:pPr>
            <a:endParaRPr lang="de-DE" sz="1800" dirty="0" smtClean="0"/>
          </a:p>
          <a:p>
            <a:pPr eaLnBrk="1" hangingPunct="1">
              <a:lnSpc>
                <a:spcPts val="2600"/>
              </a:lnSpc>
              <a:defRPr/>
            </a:pPr>
            <a:r>
              <a:rPr lang="de-DE" sz="2000" dirty="0" err="1" smtClean="0">
                <a:solidFill>
                  <a:srgbClr val="C00000"/>
                </a:solidFill>
              </a:rPr>
              <a:t>epistemic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knowledge</a:t>
            </a:r>
            <a:r>
              <a:rPr lang="de-DE" sz="2000" dirty="0" smtClean="0">
                <a:solidFill>
                  <a:srgbClr val="C00000"/>
                </a:solidFill>
              </a:rPr>
              <a:t> ((</a:t>
            </a:r>
            <a:r>
              <a:rPr lang="de-DE" sz="2000" dirty="0" err="1" smtClean="0">
                <a:solidFill>
                  <a:srgbClr val="C00000"/>
                </a:solidFill>
              </a:rPr>
              <a:t>un</a:t>
            </a:r>
            <a:r>
              <a:rPr lang="de-DE" sz="2000" dirty="0" smtClean="0">
                <a:solidFill>
                  <a:srgbClr val="C00000"/>
                </a:solidFill>
              </a:rPr>
              <a:t>-)</a:t>
            </a:r>
            <a:r>
              <a:rPr lang="de-DE" sz="2000" dirty="0" err="1" smtClean="0">
                <a:solidFill>
                  <a:srgbClr val="C00000"/>
                </a:solidFill>
              </a:rPr>
              <a:t>trusted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beliefs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r>
              <a:rPr lang="de-DE" sz="2000" dirty="0" smtClean="0"/>
              <a:t>: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/>
              <a:t>believe</a:t>
            </a:r>
            <a:r>
              <a:rPr lang="de-DE" sz="1800" dirty="0" smtClean="0"/>
              <a:t>(</a:t>
            </a:r>
            <a:r>
              <a:rPr lang="de-DE" sz="1800" dirty="0" err="1" smtClean="0"/>
              <a:t>Ptolemy,hasCenter</a:t>
            </a:r>
            <a:r>
              <a:rPr lang="de-DE" sz="1800" dirty="0" smtClean="0"/>
              <a:t>(</a:t>
            </a:r>
            <a:r>
              <a:rPr lang="de-DE" sz="1800" dirty="0" err="1" smtClean="0"/>
              <a:t>world,earth</a:t>
            </a:r>
            <a:r>
              <a:rPr lang="de-DE" sz="1800" dirty="0" smtClean="0"/>
              <a:t>)), </a:t>
            </a:r>
            <a:r>
              <a:rPr lang="de-DE" sz="1800" dirty="0" err="1" smtClean="0"/>
              <a:t>believe</a:t>
            </a:r>
            <a:r>
              <a:rPr lang="de-DE" sz="1800" dirty="0" smtClean="0"/>
              <a:t>(</a:t>
            </a:r>
            <a:r>
              <a:rPr lang="de-DE" sz="1800" dirty="0" err="1" smtClean="0"/>
              <a:t>Copernicus,hasCenter</a:t>
            </a:r>
            <a:r>
              <a:rPr lang="de-DE" sz="1800" dirty="0" smtClean="0"/>
              <a:t>(</a:t>
            </a:r>
            <a:r>
              <a:rPr lang="de-DE" sz="1800" dirty="0" err="1" smtClean="0"/>
              <a:t>world,sun</a:t>
            </a:r>
            <a:r>
              <a:rPr lang="de-DE" sz="1800" dirty="0" smtClean="0"/>
              <a:t>))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de-DE" sz="1800" dirty="0" err="1" smtClean="0"/>
              <a:t>believe</a:t>
            </a:r>
            <a:r>
              <a:rPr lang="de-DE" sz="1800" dirty="0" smtClean="0"/>
              <a:t> (</a:t>
            </a:r>
            <a:r>
              <a:rPr lang="de-DE" sz="1800" dirty="0" err="1" smtClean="0"/>
              <a:t>peopleFromTexas</a:t>
            </a:r>
            <a:r>
              <a:rPr lang="de-DE" sz="1800" dirty="0" smtClean="0"/>
              <a:t>, </a:t>
            </a:r>
            <a:r>
              <a:rPr lang="de-DE" sz="1800" dirty="0" err="1" smtClean="0"/>
              <a:t>bornIn</a:t>
            </a:r>
            <a:r>
              <a:rPr lang="de-DE" sz="1800" dirty="0" smtClean="0"/>
              <a:t>(</a:t>
            </a:r>
            <a:r>
              <a:rPr lang="de-DE" sz="1800" dirty="0" err="1" smtClean="0"/>
              <a:t>BarackObama,Kenya</a:t>
            </a:r>
            <a:r>
              <a:rPr lang="de-DE" sz="1800" dirty="0" smtClean="0"/>
              <a:t>))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96085" y="2909888"/>
            <a:ext cx="3076575" cy="593725"/>
            <a:chOff x="4788024" y="3717032"/>
            <a:chExt cx="3077414" cy="592844"/>
          </a:xfrm>
        </p:grpSpPr>
        <p:pic>
          <p:nvPicPr>
            <p:cNvPr id="389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3722195"/>
              <a:ext cx="765999" cy="5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4448" y="3723105"/>
              <a:ext cx="636533" cy="5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0980" y="3730647"/>
              <a:ext cx="579229" cy="579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0272" y="3717032"/>
              <a:ext cx="845166" cy="56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4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0210" y="3722194"/>
              <a:ext cx="531146" cy="57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65935" y="3181350"/>
            <a:ext cx="2987675" cy="392113"/>
            <a:chOff x="4695673" y="4646215"/>
            <a:chExt cx="2988441" cy="392174"/>
          </a:xfrm>
        </p:grpSpPr>
        <p:sp>
          <p:nvSpPr>
            <p:cNvPr id="38940" name="Text Box 6"/>
            <p:cNvSpPr txBox="1">
              <a:spLocks noChangeArrowheads="1"/>
            </p:cNvSpPr>
            <p:nvPr/>
          </p:nvSpPr>
          <p:spPr bwMode="auto">
            <a:xfrm>
              <a:off x="4695673" y="4646215"/>
              <a:ext cx="405617" cy="38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de-DE" sz="2000" b="1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en-GB" sz="2000" b="1">
                <a:solidFill>
                  <a:srgbClr val="FF0000"/>
                </a:solidFill>
                <a:latin typeface="Times New Roman" pitchFamily="18" charset="0"/>
                <a:sym typeface="ZapfDingbats"/>
              </a:endParaRPr>
            </a:p>
          </p:txBody>
        </p:sp>
        <p:sp>
          <p:nvSpPr>
            <p:cNvPr id="38941" name="Text Box 6"/>
            <p:cNvSpPr txBox="1">
              <a:spLocks noChangeArrowheads="1"/>
            </p:cNvSpPr>
            <p:nvPr/>
          </p:nvSpPr>
          <p:spPr bwMode="auto">
            <a:xfrm>
              <a:off x="5375547" y="4646215"/>
              <a:ext cx="405617" cy="38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de-DE" sz="2000" b="1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en-GB" sz="2000" b="1">
                <a:solidFill>
                  <a:srgbClr val="FF0000"/>
                </a:solidFill>
                <a:latin typeface="Times New Roman" pitchFamily="18" charset="0"/>
                <a:sym typeface="ZapfDingbats"/>
              </a:endParaRPr>
            </a:p>
          </p:txBody>
        </p:sp>
        <p:sp>
          <p:nvSpPr>
            <p:cNvPr id="38942" name="Text Box 6"/>
            <p:cNvSpPr txBox="1">
              <a:spLocks noChangeArrowheads="1"/>
            </p:cNvSpPr>
            <p:nvPr/>
          </p:nvSpPr>
          <p:spPr bwMode="auto">
            <a:xfrm>
              <a:off x="5983427" y="4656045"/>
              <a:ext cx="405617" cy="38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de-DE" sz="2000" b="1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en-GB" sz="2000" b="1">
                <a:solidFill>
                  <a:srgbClr val="FF0000"/>
                </a:solidFill>
                <a:latin typeface="Times New Roman" pitchFamily="18" charset="0"/>
                <a:sym typeface="ZapfDingbats"/>
              </a:endParaRPr>
            </a:p>
          </p:txBody>
        </p:sp>
        <p:sp>
          <p:nvSpPr>
            <p:cNvPr id="38943" name="Text Box 6"/>
            <p:cNvSpPr txBox="1">
              <a:spLocks noChangeArrowheads="1"/>
            </p:cNvSpPr>
            <p:nvPr/>
          </p:nvSpPr>
          <p:spPr bwMode="auto">
            <a:xfrm>
              <a:off x="6538616" y="4646215"/>
              <a:ext cx="405617" cy="38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de-DE" sz="2000" b="1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en-GB" sz="2000" b="1">
                <a:solidFill>
                  <a:srgbClr val="FF0000"/>
                </a:solidFill>
                <a:latin typeface="Times New Roman" pitchFamily="18" charset="0"/>
                <a:sym typeface="ZapfDingbats"/>
              </a:endParaRPr>
            </a:p>
          </p:txBody>
        </p:sp>
        <p:sp>
          <p:nvSpPr>
            <p:cNvPr id="38944" name="Text Box 6"/>
            <p:cNvSpPr txBox="1">
              <a:spLocks noChangeArrowheads="1"/>
            </p:cNvSpPr>
            <p:nvPr/>
          </p:nvSpPr>
          <p:spPr bwMode="auto">
            <a:xfrm>
              <a:off x="7278497" y="4646215"/>
              <a:ext cx="405617" cy="38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de-DE" sz="2000" b="1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en-GB" sz="2000" b="1">
                <a:solidFill>
                  <a:srgbClr val="FF0000"/>
                </a:solidFill>
                <a:latin typeface="Times New Roman" pitchFamily="18" charset="0"/>
                <a:sym typeface="ZapfDingbats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507610" y="2908300"/>
            <a:ext cx="374650" cy="644525"/>
            <a:chOff x="7936034" y="4374510"/>
            <a:chExt cx="375080" cy="644037"/>
          </a:xfrm>
        </p:grpSpPr>
        <p:pic>
          <p:nvPicPr>
            <p:cNvPr id="38938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36034" y="4374510"/>
              <a:ext cx="375080" cy="5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9" name="Text Box 6"/>
            <p:cNvSpPr txBox="1">
              <a:spLocks noChangeArrowheads="1"/>
            </p:cNvSpPr>
            <p:nvPr/>
          </p:nvSpPr>
          <p:spPr bwMode="auto">
            <a:xfrm>
              <a:off x="7948016" y="4636385"/>
              <a:ext cx="351518" cy="38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847" tIns="36923" rIns="73847" bIns="36923">
              <a:spAutoFit/>
            </a:bodyPr>
            <a:lstStyle/>
            <a:p>
              <a:pPr defTabSz="738188" eaLnBrk="0" hangingPunct="0"/>
              <a:r>
                <a:rPr lang="en-US" sz="2000" b="1">
                  <a:solidFill>
                    <a:srgbClr val="66FF33"/>
                  </a:solidFill>
                  <a:latin typeface="Times New Roman" pitchFamily="18" charset="0"/>
                  <a:sym typeface="Wingdings" pitchFamily="2" charset="2"/>
                </a:rPr>
                <a:t></a:t>
              </a:r>
              <a:endParaRPr lang="en-GB" sz="2000" b="1">
                <a:solidFill>
                  <a:srgbClr val="66FF33"/>
                </a:solidFill>
                <a:latin typeface="Times New Roman" pitchFamily="18" charset="0"/>
                <a:sym typeface="ZapfDingbat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0615" y="2940561"/>
            <a:ext cx="2629823" cy="990094"/>
            <a:chOff x="2160615" y="2940561"/>
            <a:chExt cx="2629823" cy="990094"/>
          </a:xfrm>
        </p:grpSpPr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846" y="3012636"/>
              <a:ext cx="462803" cy="54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619" y="2984457"/>
              <a:ext cx="551226" cy="56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615" y="2940561"/>
              <a:ext cx="371463" cy="62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769" y="3047545"/>
              <a:ext cx="659669" cy="50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737" y="3077808"/>
              <a:ext cx="577492" cy="45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226421" y="3173003"/>
              <a:ext cx="2388306" cy="757652"/>
              <a:chOff x="2290359" y="5362328"/>
              <a:chExt cx="2388655" cy="757715"/>
            </a:xfrm>
          </p:grpSpPr>
          <p:sp>
            <p:nvSpPr>
              <p:cNvPr id="38928" name="Text Box 6"/>
              <p:cNvSpPr txBox="1">
                <a:spLocks noChangeArrowheads="1"/>
              </p:cNvSpPr>
              <p:nvPr/>
            </p:nvSpPr>
            <p:spPr bwMode="auto">
              <a:xfrm>
                <a:off x="2290359" y="5417804"/>
                <a:ext cx="351144" cy="68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847" tIns="36923" rIns="73847" bIns="36923">
                <a:spAutoFit/>
              </a:bodyPr>
              <a:lstStyle/>
              <a:p>
                <a:pPr defTabSz="738188" eaLnBrk="0" hangingPunct="0"/>
                <a:r>
                  <a:rPr lang="en-US" sz="2000" b="1" dirty="0">
                    <a:solidFill>
                      <a:srgbClr val="66FF33"/>
                    </a:solidFill>
                    <a:latin typeface="Times New Roman" pitchFamily="18" charset="0"/>
                    <a:sym typeface="Wingdings" pitchFamily="2" charset="2"/>
                  </a:rPr>
                  <a:t></a:t>
                </a:r>
                <a:endParaRPr lang="en-GB" sz="2000" b="1" dirty="0">
                  <a:solidFill>
                    <a:srgbClr val="66FF33"/>
                  </a:solidFill>
                  <a:latin typeface="Times New Roman" pitchFamily="18" charset="0"/>
                  <a:sym typeface="ZapfDingbats"/>
                </a:endParaRPr>
              </a:p>
              <a:p>
                <a:pPr defTabSz="738188" eaLnBrk="0" hangingPunct="0"/>
                <a:endParaRPr lang="en-GB" sz="2000" b="1" dirty="0">
                  <a:solidFill>
                    <a:srgbClr val="66FF33"/>
                  </a:solidFill>
                  <a:latin typeface="Times New Roman" pitchFamily="18" charset="0"/>
                  <a:sym typeface="ZapfDingbats"/>
                </a:endParaRPr>
              </a:p>
            </p:txBody>
          </p:sp>
          <p:sp>
            <p:nvSpPr>
              <p:cNvPr id="38929" name="Text Box 6"/>
              <p:cNvSpPr txBox="1">
                <a:spLocks noChangeArrowheads="1"/>
              </p:cNvSpPr>
              <p:nvPr/>
            </p:nvSpPr>
            <p:spPr bwMode="auto">
              <a:xfrm>
                <a:off x="3708653" y="5430856"/>
                <a:ext cx="351144" cy="68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847" tIns="36923" rIns="73847" bIns="36923">
                <a:spAutoFit/>
              </a:bodyPr>
              <a:lstStyle/>
              <a:p>
                <a:pPr defTabSz="738188" eaLnBrk="0" hangingPunct="0"/>
                <a:r>
                  <a:rPr lang="en-US" sz="2000" b="1" dirty="0">
                    <a:solidFill>
                      <a:srgbClr val="66FF33"/>
                    </a:solidFill>
                    <a:latin typeface="Times New Roman" pitchFamily="18" charset="0"/>
                    <a:sym typeface="Wingdings" pitchFamily="2" charset="2"/>
                  </a:rPr>
                  <a:t></a:t>
                </a:r>
                <a:endParaRPr lang="en-GB" sz="2000" b="1" dirty="0">
                  <a:solidFill>
                    <a:srgbClr val="66FF33"/>
                  </a:solidFill>
                  <a:latin typeface="Times New Roman" pitchFamily="18" charset="0"/>
                  <a:sym typeface="ZapfDingbats"/>
                </a:endParaRPr>
              </a:p>
              <a:p>
                <a:pPr defTabSz="738188" eaLnBrk="0" hangingPunct="0"/>
                <a:endParaRPr lang="en-GB" sz="2000" b="1" dirty="0">
                  <a:solidFill>
                    <a:srgbClr val="66FF33"/>
                  </a:solidFill>
                  <a:latin typeface="Times New Roman" pitchFamily="18" charset="0"/>
                  <a:sym typeface="ZapfDingbats"/>
                </a:endParaRPr>
              </a:p>
            </p:txBody>
          </p:sp>
          <p:sp>
            <p:nvSpPr>
              <p:cNvPr id="38930" name="Text Box 6"/>
              <p:cNvSpPr txBox="1">
                <a:spLocks noChangeArrowheads="1"/>
              </p:cNvSpPr>
              <p:nvPr/>
            </p:nvSpPr>
            <p:spPr bwMode="auto">
              <a:xfrm>
                <a:off x="3141787" y="5393106"/>
                <a:ext cx="405617" cy="382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847" tIns="36923" rIns="73847" bIns="36923">
                <a:spAutoFit/>
              </a:bodyPr>
              <a:lstStyle/>
              <a:p>
                <a:pPr defTabSz="738188" eaLnBrk="0" hangingPunct="0"/>
                <a:r>
                  <a:rPr lang="de-DE" sz="2000" b="1">
                    <a:solidFill>
                      <a:srgbClr val="FF0000"/>
                    </a:solidFill>
                    <a:latin typeface="Times New Roman" pitchFamily="18" charset="0"/>
                    <a:sym typeface="Webdings" pitchFamily="18" charset="2"/>
                  </a:rPr>
                  <a:t></a:t>
                </a:r>
                <a:endParaRPr lang="en-GB" sz="2000" b="1">
                  <a:solidFill>
                    <a:srgbClr val="FF0000"/>
                  </a:solidFill>
                  <a:latin typeface="Times New Roman" pitchFamily="18" charset="0"/>
                  <a:sym typeface="ZapfDingbats"/>
                </a:endParaRPr>
              </a:p>
            </p:txBody>
          </p:sp>
          <p:sp>
            <p:nvSpPr>
              <p:cNvPr id="38931" name="Text Box 6"/>
              <p:cNvSpPr txBox="1">
                <a:spLocks noChangeArrowheads="1"/>
              </p:cNvSpPr>
              <p:nvPr/>
            </p:nvSpPr>
            <p:spPr bwMode="auto">
              <a:xfrm>
                <a:off x="4273397" y="5402897"/>
                <a:ext cx="405617" cy="382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847" tIns="36923" rIns="73847" bIns="36923">
                <a:spAutoFit/>
              </a:bodyPr>
              <a:lstStyle/>
              <a:p>
                <a:pPr defTabSz="738188" eaLnBrk="0" hangingPunct="0"/>
                <a:r>
                  <a:rPr lang="de-DE" sz="2000" b="1" dirty="0">
                    <a:solidFill>
                      <a:srgbClr val="FF0000"/>
                    </a:solidFill>
                    <a:latin typeface="Times New Roman" pitchFamily="18" charset="0"/>
                    <a:sym typeface="Webdings" pitchFamily="18" charset="2"/>
                  </a:rPr>
                  <a:t></a:t>
                </a:r>
                <a:endParaRPr lang="en-GB" sz="2000" b="1" dirty="0">
                  <a:solidFill>
                    <a:srgbClr val="FF0000"/>
                  </a:solidFill>
                  <a:latin typeface="Times New Roman" pitchFamily="18" charset="0"/>
                  <a:sym typeface="ZapfDingbats"/>
                </a:endParaRPr>
              </a:p>
            </p:txBody>
          </p:sp>
          <p:sp>
            <p:nvSpPr>
              <p:cNvPr id="38932" name="Text Box 6"/>
              <p:cNvSpPr txBox="1">
                <a:spLocks noChangeArrowheads="1"/>
              </p:cNvSpPr>
              <p:nvPr/>
            </p:nvSpPr>
            <p:spPr bwMode="auto">
              <a:xfrm>
                <a:off x="2746497" y="5362328"/>
                <a:ext cx="380001" cy="443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847" tIns="36923" rIns="73847" bIns="36923">
                <a:spAutoFit/>
              </a:bodyPr>
              <a:lstStyle/>
              <a:p>
                <a:pPr defTabSz="738188" eaLnBrk="0" hangingPunct="0"/>
                <a:r>
                  <a:rPr lang="de-DE" sz="2400" b="1" dirty="0">
                    <a:solidFill>
                      <a:srgbClr val="7030A0"/>
                    </a:solidFill>
                    <a:latin typeface="Times New Roman" pitchFamily="18" charset="0"/>
                    <a:sym typeface="Webdings" pitchFamily="18" charset="2"/>
                  </a:rPr>
                  <a:t> </a:t>
                </a:r>
                <a:r>
                  <a:rPr lang="de-DE" sz="2400" b="1" dirty="0">
                    <a:solidFill>
                      <a:srgbClr val="FFFF00"/>
                    </a:solidFill>
                    <a:latin typeface="Times New Roman" pitchFamily="18" charset="0"/>
                    <a:sym typeface="Webdings" pitchFamily="18" charset="2"/>
                  </a:rPr>
                  <a:t>?</a:t>
                </a:r>
                <a:endParaRPr lang="en-GB" sz="2400" b="1" dirty="0">
                  <a:solidFill>
                    <a:srgbClr val="FFFF00"/>
                  </a:solidFill>
                  <a:latin typeface="Times New Roman" pitchFamily="18" charset="0"/>
                  <a:sym typeface="ZapfDingbats"/>
                </a:endParaRPr>
              </a:p>
            </p:txBody>
          </p:sp>
        </p:grpSp>
      </p:grpSp>
      <p:sp>
        <p:nvSpPr>
          <p:cNvPr id="3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45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5229200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644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 lvl="0">
              <a:lnSpc>
                <a:spcPts val="2400"/>
              </a:lnSpc>
            </a:pPr>
            <a:r>
              <a:rPr lang="de-DE" dirty="0" err="1">
                <a:solidFill>
                  <a:srgbClr val="000000"/>
                </a:solidFill>
              </a:rPr>
              <a:t>Validity</a:t>
            </a:r>
            <a:r>
              <a:rPr lang="de-DE" dirty="0">
                <a:solidFill>
                  <a:srgbClr val="000000"/>
                </a:solidFill>
              </a:rPr>
              <a:t> Times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Facts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15142" y="2840742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Knowledge bases are complementary</a:t>
            </a:r>
            <a:endParaRPr lang="en-GB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460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8334"/>
            <a:ext cx="936104" cy="13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4408" y="6525344"/>
            <a:ext cx="899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          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No </a:t>
            </a:r>
            <a:r>
              <a:rPr lang="en-GB" dirty="0"/>
              <a:t>L</a:t>
            </a:r>
            <a:r>
              <a:rPr lang="en-GB" dirty="0" smtClean="0"/>
              <a:t>inks </a:t>
            </a:r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No </a:t>
            </a:r>
            <a:r>
              <a:rPr lang="en-GB" dirty="0"/>
              <a:t>U</a:t>
            </a:r>
            <a:r>
              <a:rPr lang="en-GB" dirty="0" smtClean="0"/>
              <a:t>se</a:t>
            </a:r>
            <a:endParaRPr lang="en-GB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460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430" y="764704"/>
            <a:ext cx="882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3600" dirty="0" smtClean="0">
                <a:solidFill>
                  <a:srgbClr val="CC0099"/>
                </a:solidFill>
                <a:latin typeface="+mj-lt"/>
              </a:rPr>
              <a:t>Who is the spouse of the guitar player?</a:t>
            </a:r>
          </a:p>
        </p:txBody>
      </p:sp>
      <p:pic>
        <p:nvPicPr>
          <p:cNvPr id="6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8334"/>
            <a:ext cx="936104" cy="13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4408" y="6525344"/>
            <a:ext cx="899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          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</p:cNvPr>
          <p:cNvSpPr txBox="1"/>
          <p:nvPr/>
        </p:nvSpPr>
        <p:spPr bwMode="auto">
          <a:xfrm>
            <a:off x="2532417" y="6427604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3"/>
              </a:rPr>
              <a:t>http://richard.cyganiak.de/2007/10/lod/lod-datasets_2011-09-19_colored.png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57"/>
            <a:ext cx="8964488" cy="5911289"/>
          </a:xfrm>
          <a:prstGeom prst="rect">
            <a:avLst/>
          </a:prstGeom>
        </p:spPr>
      </p:pic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144016" y="0"/>
            <a:ext cx="9396536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There are many public knowledge bases</a:t>
            </a:r>
            <a:endParaRPr lang="en-GB" sz="2000" dirty="0" smtClean="0"/>
          </a:p>
        </p:txBody>
      </p:sp>
      <p:sp>
        <p:nvSpPr>
          <p:cNvPr id="7" name="Textfeld 37"/>
          <p:cNvSpPr txBox="1">
            <a:spLocks noChangeArrowheads="1"/>
          </p:cNvSpPr>
          <p:nvPr/>
        </p:nvSpPr>
        <p:spPr bwMode="auto">
          <a:xfrm>
            <a:off x="120" y="5929587"/>
            <a:ext cx="2037737" cy="769441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</a:rPr>
              <a:t>6</a:t>
            </a:r>
            <a:r>
              <a:rPr lang="de-DE" dirty="0" smtClean="0">
                <a:solidFill>
                  <a:srgbClr val="0000FF"/>
                </a:solidFill>
              </a:rPr>
              <a:t>0 Bio. </a:t>
            </a:r>
            <a:r>
              <a:rPr lang="de-DE" dirty="0" err="1" smtClean="0">
                <a:solidFill>
                  <a:srgbClr val="0000FF"/>
                </a:solidFill>
              </a:rPr>
              <a:t>triples</a:t>
            </a:r>
            <a:endParaRPr lang="de-DE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de-DE" dirty="0" smtClean="0">
                <a:solidFill>
                  <a:srgbClr val="0000FF"/>
                </a:solidFill>
              </a:rPr>
              <a:t>500 Mio. links</a:t>
            </a:r>
            <a:endParaRPr lang="de-DE" dirty="0" smtClean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57"/>
            <a:ext cx="8964488" cy="5911289"/>
          </a:xfrm>
          <a:prstGeom prst="rect">
            <a:avLst/>
          </a:prstGeom>
        </p:spPr>
      </p:pic>
      <p:grpSp>
        <p:nvGrpSpPr>
          <p:cNvPr id="2" name="Gruppieren 42"/>
          <p:cNvGrpSpPr/>
          <p:nvPr/>
        </p:nvGrpSpPr>
        <p:grpSpPr>
          <a:xfrm>
            <a:off x="285750" y="4230573"/>
            <a:ext cx="8525608" cy="2568134"/>
            <a:chOff x="285750" y="4230573"/>
            <a:chExt cx="8525608" cy="2568134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 rot="-2400000">
              <a:off x="2336924" y="4230573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0000FF"/>
                  </a:solidFill>
                </a:rPr>
                <a:t>owl:sameAs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285750" y="4714875"/>
              <a:ext cx="2832827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rdf.freebase.com/ns/</a:t>
              </a:r>
              <a:r>
                <a:rPr lang="en-US" sz="1800" dirty="0" err="1" smtClean="0"/>
                <a:t>en.rome</a:t>
              </a:r>
              <a:endParaRPr lang="en-US" sz="1800" dirty="0"/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 rot="2400000">
              <a:off x="4529138" y="4265613"/>
              <a:ext cx="1824037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</a:rPr>
                <a:t>       owl:sameAs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 rot="-1860000">
              <a:off x="6478588" y="5480050"/>
              <a:ext cx="1824037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</a:rPr>
                <a:t>       owl:sameAs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4500563" y="4929188"/>
              <a:ext cx="4310795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data.nytimes.com/</a:t>
              </a:r>
              <a:r>
                <a:rPr lang="en-US" sz="1800" dirty="0" smtClean="0"/>
                <a:t>51688803696189142301</a:t>
              </a:r>
              <a:endParaRPr lang="en-US" sz="1800" dirty="0"/>
            </a:p>
          </p:txBody>
        </p: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 rot="-1020000">
              <a:off x="5162550" y="6234113"/>
              <a:ext cx="11557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</a:rPr>
                <a:t>       Coord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5133543" y="5805264"/>
              <a:ext cx="3639138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geonames.org/5134301/</a:t>
              </a:r>
              <a:r>
                <a:rPr lang="en-US" sz="1800" dirty="0" err="1" smtClean="0"/>
                <a:t>city_of_rome</a:t>
              </a:r>
              <a:endParaRPr lang="en-US" sz="1800" dirty="0"/>
            </a:p>
          </p:txBody>
        </p: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3857625" y="6429375"/>
              <a:ext cx="3070071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dirty="0"/>
                <a:t>N 43° 12' 46'' W 75° 27' 20</a:t>
              </a:r>
              <a:r>
                <a:rPr lang="de-DE" sz="1800" dirty="0" smtClean="0"/>
                <a:t>''</a:t>
              </a:r>
              <a:endParaRPr lang="de-DE" sz="1800" dirty="0"/>
            </a:p>
          </p:txBody>
        </p:sp>
      </p:grpSp>
      <p:grpSp>
        <p:nvGrpSpPr>
          <p:cNvPr id="3" name="Gruppieren 41"/>
          <p:cNvGrpSpPr/>
          <p:nvPr/>
        </p:nvGrpSpPr>
        <p:grpSpPr>
          <a:xfrm>
            <a:off x="3419872" y="3114675"/>
            <a:ext cx="3649266" cy="827673"/>
            <a:chOff x="3419872" y="3114675"/>
            <a:chExt cx="3649266" cy="827673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 rot="-960000">
              <a:off x="4638675" y="3114675"/>
              <a:ext cx="2430463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dbpprop:citizenOf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3419872" y="3573016"/>
              <a:ext cx="2704587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dbpedia.org/</a:t>
              </a:r>
              <a:r>
                <a:rPr lang="de-DE" sz="1400" dirty="0" err="1" smtClean="0"/>
                <a:t>resource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Rome</a:t>
              </a:r>
              <a:endParaRPr lang="en-US" sz="1800" dirty="0"/>
            </a:p>
          </p:txBody>
        </p:sp>
      </p:grpSp>
      <p:grpSp>
        <p:nvGrpSpPr>
          <p:cNvPr id="4" name="Gruppieren 40"/>
          <p:cNvGrpSpPr/>
          <p:nvPr/>
        </p:nvGrpSpPr>
        <p:grpSpPr>
          <a:xfrm>
            <a:off x="467544" y="974923"/>
            <a:ext cx="4813280" cy="988815"/>
            <a:chOff x="467544" y="974923"/>
            <a:chExt cx="4813280" cy="988815"/>
          </a:xfrm>
        </p:grpSpPr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 rot="-2400000">
              <a:off x="1139825" y="1655763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0000FF"/>
                  </a:solidFill>
                </a:rPr>
                <a:t>rdf:type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 rot="20681152">
              <a:off x="3647543" y="974923"/>
              <a:ext cx="1633281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rdf:subclassOf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40" name="TextBox 28"/>
            <p:cNvSpPr txBox="1">
              <a:spLocks noChangeArrowheads="1"/>
            </p:cNvSpPr>
            <p:nvPr/>
          </p:nvSpPr>
          <p:spPr bwMode="auto">
            <a:xfrm>
              <a:off x="467544" y="1196752"/>
              <a:ext cx="3446463" cy="36988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/>
                <a:t>yago</a:t>
              </a:r>
              <a:r>
                <a:rPr lang="de-DE" sz="1400" dirty="0"/>
                <a:t>/</a:t>
              </a:r>
              <a:r>
                <a:rPr lang="de-DE" sz="1800" dirty="0"/>
                <a:t>wordnet:Actor109765278</a:t>
              </a:r>
              <a:r>
                <a:rPr lang="en-US" sz="1800" dirty="0"/>
                <a:t> </a:t>
              </a:r>
            </a:p>
          </p:txBody>
        </p:sp>
      </p:grpSp>
      <p:grpSp>
        <p:nvGrpSpPr>
          <p:cNvPr id="5" name="Gruppieren 25"/>
          <p:cNvGrpSpPr/>
          <p:nvPr/>
        </p:nvGrpSpPr>
        <p:grpSpPr>
          <a:xfrm>
            <a:off x="4788024" y="642938"/>
            <a:ext cx="3934090" cy="1749425"/>
            <a:chOff x="4788024" y="642938"/>
            <a:chExt cx="3934090" cy="1749425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 rot="-2400000">
              <a:off x="6711950" y="2084388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0000FF"/>
                  </a:solidFill>
                </a:rPr>
                <a:t>rdf:type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 rot="2040000">
              <a:off x="6741740" y="1152308"/>
              <a:ext cx="1737938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rdf:subclassOf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4788024" y="1700808"/>
              <a:ext cx="3934090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 smtClean="0"/>
                <a:t>yago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wikicategory:ItalianComposer</a:t>
              </a:r>
              <a:endParaRPr lang="en-US" sz="1800" dirty="0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143500" y="642938"/>
              <a:ext cx="3502305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 smtClean="0"/>
                <a:t>yago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wordnet</a:t>
              </a:r>
              <a:r>
                <a:rPr lang="de-DE" sz="1800" dirty="0" smtClean="0"/>
                <a:t>: Artist109812338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</p:grpSp>
      <p:grpSp>
        <p:nvGrpSpPr>
          <p:cNvPr id="6" name="Gruppieren 36"/>
          <p:cNvGrpSpPr/>
          <p:nvPr/>
        </p:nvGrpSpPr>
        <p:grpSpPr>
          <a:xfrm>
            <a:off x="214313" y="2143125"/>
            <a:ext cx="2613216" cy="739064"/>
            <a:chOff x="214313" y="2143125"/>
            <a:chExt cx="2613216" cy="739064"/>
          </a:xfrm>
        </p:grpSpPr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 rot="-2400000">
              <a:off x="752684" y="2574412"/>
              <a:ext cx="1485900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>
                  <a:solidFill>
                    <a:srgbClr val="0000FF"/>
                  </a:solidFill>
                </a:rPr>
                <a:t>prop:actedIn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214313" y="2143125"/>
              <a:ext cx="2613216" cy="30777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imdb.com/name/nm0910607/</a:t>
              </a:r>
              <a:endParaRPr lang="en-US" sz="1800" dirty="0"/>
            </a:p>
          </p:txBody>
        </p:sp>
      </p:grp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72008" y="0"/>
            <a:ext cx="9324528" cy="692150"/>
          </a:xfrm>
        </p:spPr>
        <p:txBody>
          <a:bodyPr/>
          <a:lstStyle/>
          <a:p>
            <a:pPr defTabSz="893763" eaLnBrk="1" hangingPunct="1"/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ink equivalent entities across KBs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grpSp>
        <p:nvGrpSpPr>
          <p:cNvPr id="7" name="Gruppieren 33"/>
          <p:cNvGrpSpPr/>
          <p:nvPr/>
        </p:nvGrpSpPr>
        <p:grpSpPr>
          <a:xfrm>
            <a:off x="323528" y="2860288"/>
            <a:ext cx="4698048" cy="505996"/>
            <a:chOff x="323528" y="2860288"/>
            <a:chExt cx="4698048" cy="505996"/>
          </a:xfrm>
        </p:grpSpPr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 rot="21033162">
              <a:off x="2274375" y="2860288"/>
              <a:ext cx="2747201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prop</a:t>
              </a:r>
              <a:r>
                <a:rPr lang="de-DE" sz="1400" dirty="0" smtClean="0">
                  <a:solidFill>
                    <a:srgbClr val="0000FF"/>
                  </a:solidFill>
                </a:rPr>
                <a:t>: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composedMusicFor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323528" y="2996952"/>
              <a:ext cx="2326278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imdb.com/title/</a:t>
              </a:r>
              <a:r>
                <a:rPr lang="en-US" sz="1400" dirty="0" smtClean="0"/>
                <a:t>tt0361748</a:t>
              </a:r>
              <a:r>
                <a:rPr lang="en-US" sz="1800" dirty="0" smtClean="0"/>
                <a:t>/</a:t>
              </a:r>
              <a:endParaRPr lang="en-US" sz="1800" dirty="0"/>
            </a:p>
          </p:txBody>
        </p:sp>
      </p:grp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4714875" y="2571750"/>
            <a:ext cx="3948517" cy="36933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dbpedia.org/</a:t>
            </a:r>
            <a:r>
              <a:rPr lang="de-DE" sz="1400" dirty="0" err="1" smtClean="0"/>
              <a:t>resource</a:t>
            </a:r>
            <a:r>
              <a:rPr lang="de-DE" sz="1400" dirty="0" smtClean="0"/>
              <a:t>/</a:t>
            </a:r>
            <a:r>
              <a:rPr lang="de-DE" sz="1800" dirty="0" err="1" smtClean="0"/>
              <a:t>Ennio_Morricone</a:t>
            </a:r>
            <a:endParaRPr lang="en-US" sz="1800" dirty="0"/>
          </a:p>
        </p:txBody>
      </p:sp>
      <p:sp>
        <p:nvSpPr>
          <p:cNvPr id="37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257"/>
            <a:ext cx="8964488" cy="5911289"/>
          </a:xfrm>
          <a:prstGeom prst="rect">
            <a:avLst/>
          </a:prstGeom>
        </p:spPr>
      </p:pic>
      <p:grpSp>
        <p:nvGrpSpPr>
          <p:cNvPr id="2" name="Gruppieren 42"/>
          <p:cNvGrpSpPr/>
          <p:nvPr/>
        </p:nvGrpSpPr>
        <p:grpSpPr>
          <a:xfrm>
            <a:off x="285750" y="4230573"/>
            <a:ext cx="8525608" cy="2568134"/>
            <a:chOff x="285750" y="4230573"/>
            <a:chExt cx="8525608" cy="2568134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 rot="-2400000">
              <a:off x="2336924" y="4230573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C00000"/>
                  </a:solidFill>
                </a:rPr>
                <a:t>owl:sameAs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285750" y="4714875"/>
              <a:ext cx="3230372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rdf.freebase.com/ns/</a:t>
              </a:r>
              <a:r>
                <a:rPr lang="en-US" sz="1800" dirty="0" err="1" smtClean="0"/>
                <a:t>en.rome_ny</a:t>
              </a:r>
              <a:endParaRPr lang="en-US" sz="1800" dirty="0"/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 rot="2400000">
              <a:off x="4529138" y="4265613"/>
              <a:ext cx="1824037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  </a:t>
              </a:r>
              <a:r>
                <a:rPr lang="de-DE" sz="1400" dirty="0">
                  <a:solidFill>
                    <a:srgbClr val="C00000"/>
                  </a:solidFill>
                </a:rPr>
                <a:t> </a:t>
              </a:r>
              <a:r>
                <a:rPr lang="de-DE" sz="1400" dirty="0" err="1">
                  <a:solidFill>
                    <a:srgbClr val="C00000"/>
                  </a:solidFill>
                </a:rPr>
                <a:t>owl:sameAs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 rot="-1860000">
              <a:off x="6478588" y="5480050"/>
              <a:ext cx="1824037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C00000"/>
                  </a:solidFill>
                </a:rPr>
                <a:t>       </a:t>
              </a:r>
              <a:r>
                <a:rPr lang="de-DE" sz="1400" dirty="0" err="1">
                  <a:solidFill>
                    <a:srgbClr val="C00000"/>
                  </a:solidFill>
                </a:rPr>
                <a:t>owl:sameAs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4500563" y="4929188"/>
              <a:ext cx="4310795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data.nytimes.com/</a:t>
              </a:r>
              <a:r>
                <a:rPr lang="en-US" sz="1800" dirty="0" smtClean="0"/>
                <a:t>51688803696189142301</a:t>
              </a:r>
              <a:endParaRPr lang="en-US" sz="1800" dirty="0"/>
            </a:p>
          </p:txBody>
        </p: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 rot="-1020000">
              <a:off x="5162550" y="6234113"/>
              <a:ext cx="11557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</a:rPr>
                <a:t>       Coord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5133543" y="5805264"/>
              <a:ext cx="3639138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geonames.org/5134301/</a:t>
              </a:r>
              <a:r>
                <a:rPr lang="en-US" sz="1800" dirty="0" err="1" smtClean="0"/>
                <a:t>city_of_rome</a:t>
              </a:r>
              <a:endParaRPr lang="en-US" sz="1800" dirty="0"/>
            </a:p>
          </p:txBody>
        </p: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3857625" y="6429375"/>
              <a:ext cx="3070071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dirty="0" smtClean="0"/>
                <a:t>N 43° 12' 46'' </a:t>
              </a:r>
              <a:r>
                <a:rPr lang="de-DE" sz="1800" dirty="0"/>
                <a:t>W</a:t>
              </a:r>
              <a:r>
                <a:rPr lang="de-DE" sz="1800" dirty="0" smtClean="0"/>
                <a:t> 75° 27' 20''</a:t>
              </a:r>
            </a:p>
          </p:txBody>
        </p:sp>
      </p:grpSp>
      <p:grpSp>
        <p:nvGrpSpPr>
          <p:cNvPr id="3" name="Gruppieren 41"/>
          <p:cNvGrpSpPr/>
          <p:nvPr/>
        </p:nvGrpSpPr>
        <p:grpSpPr>
          <a:xfrm>
            <a:off x="3419872" y="3114675"/>
            <a:ext cx="3649266" cy="827673"/>
            <a:chOff x="3419872" y="3114675"/>
            <a:chExt cx="3649266" cy="827673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 rot="-960000">
              <a:off x="4638675" y="3114675"/>
              <a:ext cx="2430463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dbpprop:citizenOf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3419872" y="3573016"/>
              <a:ext cx="2704587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dbpedia.org/</a:t>
              </a:r>
              <a:r>
                <a:rPr lang="de-DE" sz="1400" dirty="0" err="1" smtClean="0"/>
                <a:t>resource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Rome</a:t>
              </a:r>
              <a:endParaRPr lang="en-US" sz="1800" dirty="0"/>
            </a:p>
          </p:txBody>
        </p:sp>
      </p:grpSp>
      <p:grpSp>
        <p:nvGrpSpPr>
          <p:cNvPr id="4" name="Gruppieren 40"/>
          <p:cNvGrpSpPr/>
          <p:nvPr/>
        </p:nvGrpSpPr>
        <p:grpSpPr>
          <a:xfrm>
            <a:off x="467544" y="974923"/>
            <a:ext cx="4813280" cy="988815"/>
            <a:chOff x="467544" y="974923"/>
            <a:chExt cx="4813280" cy="988815"/>
          </a:xfrm>
        </p:grpSpPr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 rot="-2400000">
              <a:off x="1139825" y="1655763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0000FF"/>
                  </a:solidFill>
                </a:rPr>
                <a:t>rdf:type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 rot="20681152">
              <a:off x="3647543" y="974923"/>
              <a:ext cx="1633281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rdf:subclassOf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40" name="TextBox 28"/>
            <p:cNvSpPr txBox="1">
              <a:spLocks noChangeArrowheads="1"/>
            </p:cNvSpPr>
            <p:nvPr/>
          </p:nvSpPr>
          <p:spPr bwMode="auto">
            <a:xfrm>
              <a:off x="467544" y="1196752"/>
              <a:ext cx="3446463" cy="36988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/>
                <a:t>yago</a:t>
              </a:r>
              <a:r>
                <a:rPr lang="de-DE" sz="1400" dirty="0"/>
                <a:t>/</a:t>
              </a:r>
              <a:r>
                <a:rPr lang="de-DE" sz="1800" dirty="0"/>
                <a:t>wordnet:Actor109765278</a:t>
              </a:r>
              <a:r>
                <a:rPr lang="en-US" sz="1800" dirty="0"/>
                <a:t> </a:t>
              </a:r>
            </a:p>
          </p:txBody>
        </p:sp>
      </p:grpSp>
      <p:grpSp>
        <p:nvGrpSpPr>
          <p:cNvPr id="5" name="Gruppieren 25"/>
          <p:cNvGrpSpPr/>
          <p:nvPr/>
        </p:nvGrpSpPr>
        <p:grpSpPr>
          <a:xfrm>
            <a:off x="4788024" y="642938"/>
            <a:ext cx="3934090" cy="1749425"/>
            <a:chOff x="4788024" y="642938"/>
            <a:chExt cx="3934090" cy="1749425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 rot="-2400000">
              <a:off x="6711950" y="2084388"/>
              <a:ext cx="1485900" cy="307975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>
                  <a:solidFill>
                    <a:srgbClr val="0000FF"/>
                  </a:solidFill>
                </a:rPr>
                <a:t>rdf:type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 rot="2040000">
              <a:off x="6741740" y="1152308"/>
              <a:ext cx="1737938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rdf:subclassOf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4788024" y="1700808"/>
              <a:ext cx="3934090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 smtClean="0"/>
                <a:t>yago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wikicategory:ItalianComposer</a:t>
              </a:r>
              <a:endParaRPr lang="en-US" sz="1800" dirty="0"/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5143500" y="642938"/>
              <a:ext cx="3502305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err="1" smtClean="0"/>
                <a:t>yago</a:t>
              </a:r>
              <a:r>
                <a:rPr lang="de-DE" sz="1400" dirty="0" smtClean="0"/>
                <a:t>/</a:t>
              </a:r>
              <a:r>
                <a:rPr lang="de-DE" sz="1800" dirty="0" err="1" smtClean="0"/>
                <a:t>wordnet</a:t>
              </a:r>
              <a:r>
                <a:rPr lang="de-DE" sz="1800" dirty="0" smtClean="0"/>
                <a:t>: Artist109812338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</p:grpSp>
      <p:grpSp>
        <p:nvGrpSpPr>
          <p:cNvPr id="6" name="Gruppieren 36"/>
          <p:cNvGrpSpPr/>
          <p:nvPr/>
        </p:nvGrpSpPr>
        <p:grpSpPr>
          <a:xfrm>
            <a:off x="214313" y="2143125"/>
            <a:ext cx="2613216" cy="739064"/>
            <a:chOff x="214313" y="2143125"/>
            <a:chExt cx="2613216" cy="739064"/>
          </a:xfrm>
        </p:grpSpPr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 rot="-2400000">
              <a:off x="752684" y="2574412"/>
              <a:ext cx="1485900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dirty="0" err="1" smtClean="0">
                  <a:solidFill>
                    <a:srgbClr val="0000FF"/>
                  </a:solidFill>
                </a:rPr>
                <a:t>prop:actedIn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214313" y="2143125"/>
              <a:ext cx="2613216" cy="307777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imdb.com/name/nm0910607/</a:t>
              </a:r>
              <a:endParaRPr lang="en-US" sz="1800" dirty="0"/>
            </a:p>
          </p:txBody>
        </p:sp>
      </p:grpSp>
      <p:grpSp>
        <p:nvGrpSpPr>
          <p:cNvPr id="7" name="Gruppieren 33"/>
          <p:cNvGrpSpPr/>
          <p:nvPr/>
        </p:nvGrpSpPr>
        <p:grpSpPr>
          <a:xfrm>
            <a:off x="323528" y="2860288"/>
            <a:ext cx="4698048" cy="505996"/>
            <a:chOff x="323528" y="2860288"/>
            <a:chExt cx="4698048" cy="505996"/>
          </a:xfrm>
        </p:grpSpPr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 rot="21033162">
              <a:off x="2274375" y="2860288"/>
              <a:ext cx="2747201" cy="307777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rgbClr val="0000FF"/>
                  </a:solidFill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prop</a:t>
              </a:r>
              <a:r>
                <a:rPr lang="de-DE" sz="1400" dirty="0" smtClean="0">
                  <a:solidFill>
                    <a:srgbClr val="0000FF"/>
                  </a:solidFill>
                </a:rPr>
                <a:t>: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composedMusicFor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323528" y="2996952"/>
              <a:ext cx="2326278" cy="36933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imdb.com/title/</a:t>
              </a:r>
              <a:r>
                <a:rPr lang="en-US" sz="1400" dirty="0" smtClean="0"/>
                <a:t>tt0361748</a:t>
              </a:r>
              <a:r>
                <a:rPr lang="en-US" sz="1800" dirty="0" smtClean="0"/>
                <a:t>/</a:t>
              </a:r>
              <a:endParaRPr lang="en-US" sz="1800" dirty="0"/>
            </a:p>
          </p:txBody>
        </p:sp>
      </p:grp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4714875" y="2571750"/>
            <a:ext cx="3948517" cy="36933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 smtClean="0"/>
              <a:t>dbpedia.org/</a:t>
            </a:r>
            <a:r>
              <a:rPr lang="de-DE" sz="1400" dirty="0" err="1" smtClean="0"/>
              <a:t>resource</a:t>
            </a:r>
            <a:r>
              <a:rPr lang="de-DE" sz="1400" dirty="0" smtClean="0"/>
              <a:t>/</a:t>
            </a:r>
            <a:r>
              <a:rPr lang="de-DE" sz="1800" dirty="0" err="1" smtClean="0"/>
              <a:t>Ennio_Morricone</a:t>
            </a:r>
            <a:endParaRPr lang="en-US" sz="1800" dirty="0"/>
          </a:p>
        </p:txBody>
      </p:sp>
      <p:sp>
        <p:nvSpPr>
          <p:cNvPr id="45" name="Textfeld 37"/>
          <p:cNvSpPr txBox="1">
            <a:spLocks noChangeArrowheads="1"/>
          </p:cNvSpPr>
          <p:nvPr/>
        </p:nvSpPr>
        <p:spPr bwMode="auto">
          <a:xfrm>
            <a:off x="0" y="5229200"/>
            <a:ext cx="3954929" cy="110799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err="1" smtClean="0">
                <a:solidFill>
                  <a:srgbClr val="0000FF"/>
                </a:solidFill>
              </a:rPr>
              <a:t>Referential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data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quality</a:t>
            </a:r>
            <a:r>
              <a:rPr lang="de-DE" dirty="0" smtClean="0"/>
              <a:t>?</a:t>
            </a:r>
          </a:p>
          <a:p>
            <a:pPr eaLnBrk="1" hangingPunct="1"/>
            <a:r>
              <a:rPr lang="de-DE" dirty="0"/>
              <a:t>h</a:t>
            </a:r>
            <a:r>
              <a:rPr lang="de-DE" dirty="0" smtClean="0"/>
              <a:t>and-</a:t>
            </a:r>
            <a:r>
              <a:rPr lang="de-DE" dirty="0" err="1" smtClean="0"/>
              <a:t>crafted</a:t>
            </a:r>
            <a:r>
              <a:rPr lang="de-DE" dirty="0" smtClean="0"/>
              <a:t> </a:t>
            </a:r>
            <a:r>
              <a:rPr lang="de-DE" dirty="0" err="1" smtClean="0"/>
              <a:t>sameAs</a:t>
            </a:r>
            <a:r>
              <a:rPr lang="de-DE" dirty="0" smtClean="0"/>
              <a:t> links?</a:t>
            </a:r>
          </a:p>
          <a:p>
            <a:pPr eaLnBrk="1" hangingPunct="1"/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sameAs</a:t>
            </a:r>
            <a:r>
              <a:rPr lang="de-DE" dirty="0" smtClean="0"/>
              <a:t> links?</a:t>
            </a:r>
            <a:endParaRPr lang="de-DE" dirty="0"/>
          </a:p>
        </p:txBody>
      </p:sp>
      <p:grpSp>
        <p:nvGrpSpPr>
          <p:cNvPr id="8" name="Gruppieren 47"/>
          <p:cNvGrpSpPr/>
          <p:nvPr/>
        </p:nvGrpSpPr>
        <p:grpSpPr>
          <a:xfrm>
            <a:off x="3660071" y="3911600"/>
            <a:ext cx="3005771" cy="2401664"/>
            <a:chOff x="3660071" y="3911600"/>
            <a:chExt cx="3005771" cy="2401664"/>
          </a:xfrm>
        </p:grpSpPr>
        <p:sp>
          <p:nvSpPr>
            <p:cNvPr id="44" name="Textfeld 36"/>
            <p:cNvSpPr txBox="1">
              <a:spLocks noChangeArrowheads="1"/>
            </p:cNvSpPr>
            <p:nvPr/>
          </p:nvSpPr>
          <p:spPr bwMode="auto">
            <a:xfrm>
              <a:off x="4460205" y="5297264"/>
              <a:ext cx="65563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6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6" name="Textfeld 36"/>
            <p:cNvSpPr txBox="1">
              <a:spLocks noChangeArrowheads="1"/>
            </p:cNvSpPr>
            <p:nvPr/>
          </p:nvSpPr>
          <p:spPr bwMode="auto">
            <a:xfrm>
              <a:off x="3660071" y="3911600"/>
              <a:ext cx="65563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6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7" name="Textfeld 36"/>
            <p:cNvSpPr txBox="1">
              <a:spLocks noChangeArrowheads="1"/>
            </p:cNvSpPr>
            <p:nvPr/>
          </p:nvSpPr>
          <p:spPr bwMode="auto">
            <a:xfrm>
              <a:off x="6010204" y="3913188"/>
              <a:ext cx="65563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6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type="title"/>
          </p:nvPr>
        </p:nvSpPr>
        <p:spPr>
          <a:xfrm>
            <a:off x="-72008" y="0"/>
            <a:ext cx="9324528" cy="692150"/>
          </a:xfrm>
        </p:spPr>
        <p:txBody>
          <a:bodyPr/>
          <a:lstStyle/>
          <a:p>
            <a:pPr defTabSz="893763" eaLnBrk="1" hangingPunct="1"/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ink equivalent entities across KBs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hteck 11"/>
          <p:cNvSpPr>
            <a:spLocks noChangeArrowheads="1"/>
          </p:cNvSpPr>
          <p:nvPr/>
        </p:nvSpPr>
        <p:spPr bwMode="auto">
          <a:xfrm>
            <a:off x="179388" y="1196975"/>
            <a:ext cx="2736850" cy="1943993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Record Linkage</a:t>
            </a:r>
            <a:r>
              <a:rPr lang="en-GB" dirty="0"/>
              <a:t> </a:t>
            </a:r>
            <a:r>
              <a:rPr lang="en-GB" dirty="0" smtClean="0"/>
              <a:t>between Databases</a:t>
            </a:r>
            <a:endParaRPr lang="en-GB" sz="2000" dirty="0" smtClean="0"/>
          </a:p>
        </p:txBody>
      </p:sp>
      <p:sp>
        <p:nvSpPr>
          <p:cNvPr id="36869" name="Textfeld 2"/>
          <p:cNvSpPr txBox="1">
            <a:spLocks noChangeArrowheads="1"/>
          </p:cNvSpPr>
          <p:nvPr/>
        </p:nvSpPr>
        <p:spPr bwMode="auto">
          <a:xfrm>
            <a:off x="179388" y="1196975"/>
            <a:ext cx="2642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Susan B. Davidson</a:t>
            </a:r>
          </a:p>
        </p:txBody>
      </p:sp>
      <p:sp>
        <p:nvSpPr>
          <p:cNvPr id="36870" name="Textfeld 3"/>
          <p:cNvSpPr txBox="1">
            <a:spLocks noChangeArrowheads="1"/>
          </p:cNvSpPr>
          <p:nvPr/>
        </p:nvSpPr>
        <p:spPr bwMode="auto">
          <a:xfrm>
            <a:off x="179388" y="1599183"/>
            <a:ext cx="2298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Peter Buneman </a:t>
            </a:r>
          </a:p>
        </p:txBody>
      </p:sp>
      <p:sp>
        <p:nvSpPr>
          <p:cNvPr id="36871" name="Textfeld 4"/>
          <p:cNvSpPr txBox="1">
            <a:spLocks noChangeArrowheads="1"/>
          </p:cNvSpPr>
          <p:nvPr/>
        </p:nvSpPr>
        <p:spPr bwMode="auto">
          <a:xfrm>
            <a:off x="179388" y="2535674"/>
            <a:ext cx="200567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University of </a:t>
            </a:r>
          </a:p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Pennsylvania </a:t>
            </a:r>
          </a:p>
        </p:txBody>
      </p:sp>
      <p:sp>
        <p:nvSpPr>
          <p:cNvPr id="36872" name="Textfeld 5"/>
          <p:cNvSpPr txBox="1">
            <a:spLocks noChangeArrowheads="1"/>
          </p:cNvSpPr>
          <p:nvPr/>
        </p:nvSpPr>
        <p:spPr bwMode="auto">
          <a:xfrm>
            <a:off x="179388" y="2031231"/>
            <a:ext cx="1337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Yi Chen </a:t>
            </a:r>
          </a:p>
        </p:txBody>
      </p:sp>
      <p:sp>
        <p:nvSpPr>
          <p:cNvPr id="36873" name="Textfeld 6"/>
          <p:cNvSpPr txBox="1">
            <a:spLocks noChangeArrowheads="1"/>
          </p:cNvSpPr>
          <p:nvPr/>
        </p:nvSpPr>
        <p:spPr bwMode="auto">
          <a:xfrm>
            <a:off x="179388" y="692150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/>
              <a:t>record 1</a:t>
            </a:r>
          </a:p>
        </p:txBody>
      </p:sp>
      <p:cxnSp>
        <p:nvCxnSpPr>
          <p:cNvPr id="36877" name="Gerade Verbindung 13"/>
          <p:cNvCxnSpPr>
            <a:cxnSpLocks noChangeShapeType="1"/>
          </p:cNvCxnSpPr>
          <p:nvPr/>
        </p:nvCxnSpPr>
        <p:spPr bwMode="auto">
          <a:xfrm>
            <a:off x="179388" y="1628800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Gerade Verbindung 14"/>
          <p:cNvCxnSpPr>
            <a:cxnSpLocks noChangeShapeType="1"/>
          </p:cNvCxnSpPr>
          <p:nvPr/>
        </p:nvCxnSpPr>
        <p:spPr bwMode="auto">
          <a:xfrm>
            <a:off x="179388" y="2060848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Gerade Verbindung 15"/>
          <p:cNvCxnSpPr>
            <a:cxnSpLocks noChangeShapeType="1"/>
          </p:cNvCxnSpPr>
          <p:nvPr/>
        </p:nvCxnSpPr>
        <p:spPr bwMode="auto">
          <a:xfrm>
            <a:off x="179388" y="2492896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Rechteck 23"/>
          <p:cNvSpPr>
            <a:spLocks noChangeArrowheads="1"/>
          </p:cNvSpPr>
          <p:nvPr/>
        </p:nvSpPr>
        <p:spPr bwMode="auto">
          <a:xfrm>
            <a:off x="3852912" y="1196975"/>
            <a:ext cx="2447280" cy="1943993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Textfeld 24"/>
          <p:cNvSpPr txBox="1">
            <a:spLocks noChangeArrowheads="1"/>
          </p:cNvSpPr>
          <p:nvPr/>
        </p:nvSpPr>
        <p:spPr bwMode="auto">
          <a:xfrm>
            <a:off x="3860159" y="1196975"/>
            <a:ext cx="207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O.P. Buneman</a:t>
            </a:r>
          </a:p>
        </p:txBody>
      </p:sp>
      <p:sp>
        <p:nvSpPr>
          <p:cNvPr id="36884" name="Textfeld 25"/>
          <p:cNvSpPr txBox="1">
            <a:spLocks noChangeArrowheads="1"/>
          </p:cNvSpPr>
          <p:nvPr/>
        </p:nvSpPr>
        <p:spPr bwMode="auto">
          <a:xfrm>
            <a:off x="3864832" y="1599183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S. Davison</a:t>
            </a:r>
          </a:p>
        </p:txBody>
      </p:sp>
      <p:sp>
        <p:nvSpPr>
          <p:cNvPr id="36885" name="Textfeld 26"/>
          <p:cNvSpPr txBox="1">
            <a:spLocks noChangeArrowheads="1"/>
          </p:cNvSpPr>
          <p:nvPr/>
        </p:nvSpPr>
        <p:spPr bwMode="auto">
          <a:xfrm>
            <a:off x="3841624" y="2648139"/>
            <a:ext cx="1151277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U Penn</a:t>
            </a:r>
          </a:p>
        </p:txBody>
      </p:sp>
      <p:sp>
        <p:nvSpPr>
          <p:cNvPr id="36886" name="Textfeld 27"/>
          <p:cNvSpPr txBox="1">
            <a:spLocks noChangeArrowheads="1"/>
          </p:cNvSpPr>
          <p:nvPr/>
        </p:nvSpPr>
        <p:spPr bwMode="auto">
          <a:xfrm>
            <a:off x="3788151" y="2031231"/>
            <a:ext cx="1312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Y. Chen </a:t>
            </a:r>
          </a:p>
        </p:txBody>
      </p:sp>
      <p:cxnSp>
        <p:nvCxnSpPr>
          <p:cNvPr id="36889" name="Gerade Verbindung 30"/>
          <p:cNvCxnSpPr>
            <a:cxnSpLocks noChangeShapeType="1"/>
          </p:cNvCxnSpPr>
          <p:nvPr/>
        </p:nvCxnSpPr>
        <p:spPr bwMode="auto">
          <a:xfrm>
            <a:off x="3852912" y="1628800"/>
            <a:ext cx="244728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Gerade Verbindung 31"/>
          <p:cNvCxnSpPr>
            <a:cxnSpLocks noChangeShapeType="1"/>
          </p:cNvCxnSpPr>
          <p:nvPr/>
        </p:nvCxnSpPr>
        <p:spPr bwMode="auto">
          <a:xfrm>
            <a:off x="3864832" y="2060848"/>
            <a:ext cx="24353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Gerade Verbindung 32"/>
          <p:cNvCxnSpPr>
            <a:cxnSpLocks noChangeShapeType="1"/>
          </p:cNvCxnSpPr>
          <p:nvPr/>
        </p:nvCxnSpPr>
        <p:spPr bwMode="auto">
          <a:xfrm>
            <a:off x="3852912" y="2492896"/>
            <a:ext cx="244728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05" name="Textfeld 47"/>
          <p:cNvSpPr txBox="1">
            <a:spLocks noChangeArrowheads="1"/>
          </p:cNvSpPr>
          <p:nvPr/>
        </p:nvSpPr>
        <p:spPr bwMode="auto">
          <a:xfrm>
            <a:off x="3788151" y="692150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/>
              <a:t>record 2</a:t>
            </a:r>
          </a:p>
        </p:txBody>
      </p:sp>
      <p:sp>
        <p:nvSpPr>
          <p:cNvPr id="36906" name="Rechteck 59"/>
          <p:cNvSpPr>
            <a:spLocks noChangeArrowheads="1"/>
          </p:cNvSpPr>
          <p:nvPr/>
        </p:nvSpPr>
        <p:spPr bwMode="auto">
          <a:xfrm>
            <a:off x="6876256" y="1139031"/>
            <a:ext cx="1996447" cy="2001937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Textfeld 60"/>
          <p:cNvSpPr txBox="1">
            <a:spLocks noChangeArrowheads="1"/>
          </p:cNvSpPr>
          <p:nvPr/>
        </p:nvSpPr>
        <p:spPr bwMode="auto">
          <a:xfrm>
            <a:off x="6876256" y="1124744"/>
            <a:ext cx="1781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P. Baumann</a:t>
            </a:r>
          </a:p>
        </p:txBody>
      </p:sp>
      <p:sp>
        <p:nvSpPr>
          <p:cNvPr id="36908" name="Textfeld 61"/>
          <p:cNvSpPr txBox="1">
            <a:spLocks noChangeArrowheads="1"/>
          </p:cNvSpPr>
          <p:nvPr/>
        </p:nvSpPr>
        <p:spPr bwMode="auto">
          <a:xfrm>
            <a:off x="6876256" y="1557710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>
                <a:latin typeface="Times New Roman" pitchFamily="18" charset="0"/>
                <a:cs typeface="Times New Roman" pitchFamily="18" charset="0"/>
              </a:rPr>
              <a:t>S. Davidson</a:t>
            </a:r>
          </a:p>
        </p:txBody>
      </p:sp>
      <p:sp>
        <p:nvSpPr>
          <p:cNvPr id="36909" name="Textfeld 62"/>
          <p:cNvSpPr txBox="1">
            <a:spLocks noChangeArrowheads="1"/>
          </p:cNvSpPr>
          <p:nvPr/>
        </p:nvSpPr>
        <p:spPr bwMode="auto">
          <a:xfrm>
            <a:off x="6876256" y="2648139"/>
            <a:ext cx="1595309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Penn State</a:t>
            </a:r>
          </a:p>
        </p:txBody>
      </p:sp>
      <p:sp>
        <p:nvSpPr>
          <p:cNvPr id="36910" name="Textfeld 63"/>
          <p:cNvSpPr txBox="1">
            <a:spLocks noChangeArrowheads="1"/>
          </p:cNvSpPr>
          <p:nvPr/>
        </p:nvSpPr>
        <p:spPr bwMode="auto">
          <a:xfrm>
            <a:off x="6876256" y="2031231"/>
            <a:ext cx="1454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Cheng Y. </a:t>
            </a:r>
          </a:p>
        </p:txBody>
      </p:sp>
      <p:cxnSp>
        <p:nvCxnSpPr>
          <p:cNvPr id="36913" name="Gerade Verbindung 66"/>
          <p:cNvCxnSpPr>
            <a:cxnSpLocks noChangeShapeType="1"/>
          </p:cNvCxnSpPr>
          <p:nvPr/>
        </p:nvCxnSpPr>
        <p:spPr bwMode="auto">
          <a:xfrm flipV="1">
            <a:off x="6876256" y="1556792"/>
            <a:ext cx="2017437" cy="9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4" name="Gerade Verbindung 67"/>
          <p:cNvCxnSpPr>
            <a:cxnSpLocks noChangeShapeType="1"/>
          </p:cNvCxnSpPr>
          <p:nvPr/>
        </p:nvCxnSpPr>
        <p:spPr bwMode="auto">
          <a:xfrm>
            <a:off x="6876256" y="1988840"/>
            <a:ext cx="199644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5" name="Gerade Verbindung 68"/>
          <p:cNvCxnSpPr>
            <a:cxnSpLocks noChangeShapeType="1"/>
          </p:cNvCxnSpPr>
          <p:nvPr/>
        </p:nvCxnSpPr>
        <p:spPr bwMode="auto">
          <a:xfrm>
            <a:off x="6876256" y="2492896"/>
            <a:ext cx="199644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18" name="Textfeld 71"/>
          <p:cNvSpPr txBox="1">
            <a:spLocks noChangeArrowheads="1"/>
          </p:cNvSpPr>
          <p:nvPr/>
        </p:nvSpPr>
        <p:spPr bwMode="auto">
          <a:xfrm>
            <a:off x="6804248" y="692696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record 3</a:t>
            </a:r>
          </a:p>
        </p:txBody>
      </p:sp>
      <p:sp>
        <p:nvSpPr>
          <p:cNvPr id="36919" name="Textfeld 87"/>
          <p:cNvSpPr txBox="1">
            <a:spLocks noChangeArrowheads="1"/>
          </p:cNvSpPr>
          <p:nvPr/>
        </p:nvSpPr>
        <p:spPr bwMode="auto">
          <a:xfrm>
            <a:off x="8651875" y="677068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…</a:t>
            </a:r>
          </a:p>
        </p:txBody>
      </p:sp>
      <p:sp>
        <p:nvSpPr>
          <p:cNvPr id="36922" name="Textfeld 90"/>
          <p:cNvSpPr txBox="1">
            <a:spLocks noChangeArrowheads="1"/>
          </p:cNvSpPr>
          <p:nvPr/>
        </p:nvSpPr>
        <p:spPr bwMode="auto">
          <a:xfrm>
            <a:off x="0" y="5949280"/>
            <a:ext cx="889859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Halbert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L. Dunn: Record Linkage.  American Journal of Public Health. 1946</a:t>
            </a:r>
          </a:p>
          <a:p>
            <a:pPr eaLnBrk="1" hangingPunct="1"/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H.B. </a:t>
            </a:r>
            <a:r>
              <a:rPr lang="de-DE" sz="1800" dirty="0" err="1">
                <a:latin typeface="Times New Roman" pitchFamily="18" charset="0"/>
                <a:cs typeface="Times New Roman" pitchFamily="18" charset="0"/>
              </a:rPr>
              <a:t>Newcombe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 et al.: Automatic </a:t>
            </a:r>
            <a:r>
              <a:rPr lang="de-DE" sz="1800" dirty="0" err="1">
                <a:latin typeface="Times New Roman" pitchFamily="18" charset="0"/>
                <a:cs typeface="Times New Roman" pitchFamily="18" charset="0"/>
              </a:rPr>
              <a:t>Linkage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800" dirty="0">
                <a:latin typeface="Times New Roman" pitchFamily="18" charset="0"/>
                <a:cs typeface="Times New Roman" pitchFamily="18" charset="0"/>
              </a:rPr>
              <a:t> Vital Records. Science, 1959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I.P. </a:t>
            </a:r>
            <a:r>
              <a:rPr lang="en-US" sz="18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Fellegi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A.B. </a:t>
            </a:r>
            <a:r>
              <a:rPr lang="en-US" sz="18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Sunter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A Theory of Record Linkage. J. of American Statist. Soc., 1969.</a:t>
            </a:r>
            <a:endParaRPr lang="de-DE" sz="1800" dirty="0"/>
          </a:p>
        </p:txBody>
      </p:sp>
      <p:grpSp>
        <p:nvGrpSpPr>
          <p:cNvPr id="2" name="Gruppieren 73"/>
          <p:cNvGrpSpPr>
            <a:grpSpLocks/>
          </p:cNvGrpSpPr>
          <p:nvPr/>
        </p:nvGrpSpPr>
        <p:grpSpPr bwMode="auto">
          <a:xfrm>
            <a:off x="2916239" y="1470196"/>
            <a:ext cx="3960017" cy="359819"/>
            <a:chOff x="2916027" y="1469962"/>
            <a:chExt cx="3960042" cy="359601"/>
          </a:xfrm>
        </p:grpSpPr>
        <p:cxnSp>
          <p:nvCxnSpPr>
            <p:cNvPr id="36938" name="Gerade Verbindung 99"/>
            <p:cNvCxnSpPr>
              <a:cxnSpLocks noChangeShapeType="1"/>
              <a:endCxn id="36884" idx="1"/>
            </p:cNvCxnSpPr>
            <p:nvPr/>
          </p:nvCxnSpPr>
          <p:spPr bwMode="auto">
            <a:xfrm>
              <a:off x="2916027" y="1469962"/>
              <a:ext cx="948600" cy="359600"/>
            </a:xfrm>
            <a:prstGeom prst="line">
              <a:avLst/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9" name="Gerade Verbindung 106"/>
            <p:cNvCxnSpPr>
              <a:cxnSpLocks noChangeShapeType="1"/>
              <a:endCxn id="36908" idx="1"/>
            </p:cNvCxnSpPr>
            <p:nvPr/>
          </p:nvCxnSpPr>
          <p:spPr bwMode="auto">
            <a:xfrm flipV="1">
              <a:off x="6300001" y="1788116"/>
              <a:ext cx="576068" cy="41447"/>
            </a:xfrm>
            <a:prstGeom prst="line">
              <a:avLst/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0" name="Gerade Verbindung 109"/>
          <p:cNvCxnSpPr>
            <a:cxnSpLocks noChangeShapeType="1"/>
            <a:endCxn id="36885" idx="1"/>
          </p:cNvCxnSpPr>
          <p:nvPr/>
        </p:nvCxnSpPr>
        <p:spPr bwMode="auto">
          <a:xfrm flipV="1">
            <a:off x="2916240" y="2822546"/>
            <a:ext cx="925384" cy="15776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Gerade Verbindung 115"/>
          <p:cNvCxnSpPr>
            <a:cxnSpLocks noChangeShapeType="1"/>
            <a:stCxn id="36867" idx="3"/>
            <a:endCxn id="36886" idx="1"/>
          </p:cNvCxnSpPr>
          <p:nvPr/>
        </p:nvCxnSpPr>
        <p:spPr bwMode="auto">
          <a:xfrm>
            <a:off x="2916238" y="2168972"/>
            <a:ext cx="871913" cy="93092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Gerade Verbindung 125"/>
          <p:cNvCxnSpPr>
            <a:cxnSpLocks noChangeShapeType="1"/>
            <a:endCxn id="36883" idx="1"/>
          </p:cNvCxnSpPr>
          <p:nvPr/>
        </p:nvCxnSpPr>
        <p:spPr bwMode="auto">
          <a:xfrm flipV="1">
            <a:off x="2916240" y="1427808"/>
            <a:ext cx="943919" cy="381469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uppieren 76"/>
          <p:cNvGrpSpPr>
            <a:grpSpLocks/>
          </p:cNvGrpSpPr>
          <p:nvPr/>
        </p:nvGrpSpPr>
        <p:grpSpPr bwMode="auto">
          <a:xfrm>
            <a:off x="1540144" y="908050"/>
            <a:ext cx="2311776" cy="73025"/>
            <a:chOff x="1475656" y="908720"/>
            <a:chExt cx="1368152" cy="72008"/>
          </a:xfrm>
        </p:grpSpPr>
        <p:cxnSp>
          <p:nvCxnSpPr>
            <p:cNvPr id="36931" name="Gerade Verbindung 127"/>
            <p:cNvCxnSpPr>
              <a:cxnSpLocks noChangeShapeType="1"/>
            </p:cNvCxnSpPr>
            <p:nvPr/>
          </p:nvCxnSpPr>
          <p:spPr bwMode="auto">
            <a:xfrm>
              <a:off x="1475656" y="908720"/>
              <a:ext cx="1368152" cy="0"/>
            </a:xfrm>
            <a:prstGeom prst="line">
              <a:avLst/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2" name="Gerade Verbindung 128"/>
            <p:cNvCxnSpPr>
              <a:cxnSpLocks noChangeShapeType="1"/>
            </p:cNvCxnSpPr>
            <p:nvPr/>
          </p:nvCxnSpPr>
          <p:spPr bwMode="auto">
            <a:xfrm>
              <a:off x="1475656" y="980728"/>
              <a:ext cx="1368152" cy="0"/>
            </a:xfrm>
            <a:prstGeom prst="line">
              <a:avLst/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920" name="Textfeld 88"/>
          <p:cNvSpPr txBox="1">
            <a:spLocks noChangeArrowheads="1"/>
          </p:cNvSpPr>
          <p:nvPr/>
        </p:nvSpPr>
        <p:spPr bwMode="auto">
          <a:xfrm>
            <a:off x="-36512" y="3284984"/>
            <a:ext cx="8903399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de-DE" dirty="0" smtClean="0"/>
              <a:t>Goal:  Find </a:t>
            </a:r>
            <a:r>
              <a:rPr lang="de-DE" dirty="0"/>
              <a:t>equivalence classes of entities, and </a:t>
            </a:r>
            <a:r>
              <a:rPr lang="de-DE" dirty="0" smtClean="0"/>
              <a:t>of records</a:t>
            </a:r>
          </a:p>
          <a:p>
            <a:pPr eaLnBrk="1" hangingPunct="1">
              <a:lnSpc>
                <a:spcPts val="2800"/>
              </a:lnSpc>
            </a:pPr>
            <a:endParaRPr lang="de-DE" dirty="0"/>
          </a:p>
          <a:p>
            <a:pPr eaLnBrk="1" hangingPunct="1">
              <a:lnSpc>
                <a:spcPts val="2800"/>
              </a:lnSpc>
            </a:pPr>
            <a:r>
              <a:rPr lang="de-DE" dirty="0" smtClean="0"/>
              <a:t>Techniques:</a:t>
            </a:r>
          </a:p>
          <a:p>
            <a:pPr marL="342900" indent="-342900" eaLnBrk="1" hangingPunct="1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similarity </a:t>
            </a:r>
            <a:r>
              <a:rPr lang="de-DE" dirty="0"/>
              <a:t>of values (edit distance, n-gram overlap, etc</a:t>
            </a:r>
            <a:r>
              <a:rPr lang="de-DE" dirty="0" smtClean="0"/>
              <a:t>.)</a:t>
            </a:r>
          </a:p>
          <a:p>
            <a:pPr marL="342900" indent="-342900" eaLnBrk="1" hangingPunct="1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joint </a:t>
            </a:r>
            <a:r>
              <a:rPr lang="de-DE" dirty="0"/>
              <a:t>agreement of linkage</a:t>
            </a:r>
          </a:p>
          <a:p>
            <a:pPr marL="342900" indent="-342900" eaLnBrk="1" hangingPunct="1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similarity </a:t>
            </a:r>
            <a:r>
              <a:rPr lang="de-DE" dirty="0"/>
              <a:t>joins, grouping/clustering, collective learning, etc</a:t>
            </a:r>
            <a:r>
              <a:rPr lang="de-DE" dirty="0" smtClean="0"/>
              <a:t>.</a:t>
            </a:r>
          </a:p>
          <a:p>
            <a:pPr marL="342900" indent="-342900" eaLnBrk="1" hangingPunct="1"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often domain-specific customization (similarity measures etc.)</a:t>
            </a:r>
            <a:endParaRPr lang="de-DE" dirty="0"/>
          </a:p>
        </p:txBody>
      </p:sp>
      <p:sp>
        <p:nvSpPr>
          <p:cNvPr id="43" name="Slide Number Placeholder 6"/>
          <p:cNvSpPr txBox="1">
            <a:spLocks/>
          </p:cNvSpPr>
          <p:nvPr/>
        </p:nvSpPr>
        <p:spPr bwMode="auto">
          <a:xfrm>
            <a:off x="8410497" y="6256511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hteck 11"/>
          <p:cNvSpPr>
            <a:spLocks noChangeArrowheads="1"/>
          </p:cNvSpPr>
          <p:nvPr/>
        </p:nvSpPr>
        <p:spPr bwMode="auto">
          <a:xfrm>
            <a:off x="179388" y="1196975"/>
            <a:ext cx="2736850" cy="1943993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Linking </a:t>
            </a:r>
            <a:r>
              <a:rPr lang="en-GB" dirty="0"/>
              <a:t>Records </a:t>
            </a:r>
            <a:r>
              <a:rPr lang="en-GB" dirty="0" smtClean="0"/>
              <a:t>vs. Linking Knowledge</a:t>
            </a:r>
            <a:endParaRPr lang="en-GB" sz="2000" dirty="0" smtClean="0"/>
          </a:p>
        </p:txBody>
      </p:sp>
      <p:sp>
        <p:nvSpPr>
          <p:cNvPr id="36869" name="Textfeld 2"/>
          <p:cNvSpPr txBox="1">
            <a:spLocks noChangeArrowheads="1"/>
          </p:cNvSpPr>
          <p:nvPr/>
        </p:nvSpPr>
        <p:spPr bwMode="auto">
          <a:xfrm>
            <a:off x="179388" y="1196975"/>
            <a:ext cx="2642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Susan B. Davidson</a:t>
            </a:r>
          </a:p>
        </p:txBody>
      </p:sp>
      <p:sp>
        <p:nvSpPr>
          <p:cNvPr id="36870" name="Textfeld 3"/>
          <p:cNvSpPr txBox="1">
            <a:spLocks noChangeArrowheads="1"/>
          </p:cNvSpPr>
          <p:nvPr/>
        </p:nvSpPr>
        <p:spPr bwMode="auto">
          <a:xfrm>
            <a:off x="179388" y="1599183"/>
            <a:ext cx="2298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Peter Buneman </a:t>
            </a:r>
          </a:p>
        </p:txBody>
      </p:sp>
      <p:sp>
        <p:nvSpPr>
          <p:cNvPr id="36871" name="Textfeld 4"/>
          <p:cNvSpPr txBox="1">
            <a:spLocks noChangeArrowheads="1"/>
          </p:cNvSpPr>
          <p:nvPr/>
        </p:nvSpPr>
        <p:spPr bwMode="auto">
          <a:xfrm>
            <a:off x="179388" y="2535674"/>
            <a:ext cx="200567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University of </a:t>
            </a:r>
          </a:p>
          <a:p>
            <a:pPr eaLnBrk="1" hangingPunct="1">
              <a:lnSpc>
                <a:spcPts val="2000"/>
              </a:lnSpc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Pennsylvania </a:t>
            </a:r>
          </a:p>
        </p:txBody>
      </p:sp>
      <p:sp>
        <p:nvSpPr>
          <p:cNvPr id="36872" name="Textfeld 5"/>
          <p:cNvSpPr txBox="1">
            <a:spLocks noChangeArrowheads="1"/>
          </p:cNvSpPr>
          <p:nvPr/>
        </p:nvSpPr>
        <p:spPr bwMode="auto">
          <a:xfrm>
            <a:off x="179388" y="2031231"/>
            <a:ext cx="1337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Yi Chen </a:t>
            </a:r>
          </a:p>
        </p:txBody>
      </p:sp>
      <p:sp>
        <p:nvSpPr>
          <p:cNvPr id="36873" name="Textfeld 6"/>
          <p:cNvSpPr txBox="1">
            <a:spLocks noChangeArrowheads="1"/>
          </p:cNvSpPr>
          <p:nvPr/>
        </p:nvSpPr>
        <p:spPr bwMode="auto">
          <a:xfrm>
            <a:off x="179388" y="692150"/>
            <a:ext cx="11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 smtClean="0"/>
              <a:t>record</a:t>
            </a:r>
            <a:endParaRPr lang="de-DE" sz="2400" dirty="0"/>
          </a:p>
        </p:txBody>
      </p:sp>
      <p:cxnSp>
        <p:nvCxnSpPr>
          <p:cNvPr id="36877" name="Gerade Verbindung 13"/>
          <p:cNvCxnSpPr>
            <a:cxnSpLocks noChangeShapeType="1"/>
          </p:cNvCxnSpPr>
          <p:nvPr/>
        </p:nvCxnSpPr>
        <p:spPr bwMode="auto">
          <a:xfrm>
            <a:off x="179388" y="1628800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Gerade Verbindung 14"/>
          <p:cNvCxnSpPr>
            <a:cxnSpLocks noChangeShapeType="1"/>
          </p:cNvCxnSpPr>
          <p:nvPr/>
        </p:nvCxnSpPr>
        <p:spPr bwMode="auto">
          <a:xfrm>
            <a:off x="179388" y="2060848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Gerade Verbindung 15"/>
          <p:cNvCxnSpPr>
            <a:cxnSpLocks noChangeShapeType="1"/>
          </p:cNvCxnSpPr>
          <p:nvPr/>
        </p:nvCxnSpPr>
        <p:spPr bwMode="auto">
          <a:xfrm>
            <a:off x="179388" y="2492896"/>
            <a:ext cx="273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feld 6"/>
          <p:cNvSpPr txBox="1">
            <a:spLocks noChangeArrowheads="1"/>
          </p:cNvSpPr>
          <p:nvPr/>
        </p:nvSpPr>
        <p:spPr bwMode="auto">
          <a:xfrm>
            <a:off x="5508104" y="692150"/>
            <a:ext cx="223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 smtClean="0"/>
              <a:t>KB / </a:t>
            </a:r>
            <a:r>
              <a:rPr lang="de-DE" sz="2400" dirty="0" err="1" smtClean="0"/>
              <a:t>Ontology</a:t>
            </a:r>
            <a:endParaRPr lang="de-DE" sz="2400" dirty="0"/>
          </a:p>
        </p:txBody>
      </p:sp>
      <p:pic>
        <p:nvPicPr>
          <p:cNvPr id="12290" name="Picture 2" descr="https://encrypted-tbn3.gstatic.com/images?q=tbn:ANd9GcQ4npja7KTYRL1JnfQS4KKn8gUxQhB5Pn2I-SrOsBgc_ODFc_nT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01" y="1250120"/>
            <a:ext cx="910037" cy="10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igmod07.riit.tsinghua.edu.cn/images/bune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76" y="2535673"/>
            <a:ext cx="916763" cy="10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sas.upenn.edu/~marcmere/pictures/penn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83395"/>
            <a:ext cx="2261708" cy="7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76256" y="15991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university</a:t>
            </a:r>
          </a:p>
        </p:txBody>
      </p:sp>
      <p:cxnSp>
        <p:nvCxnSpPr>
          <p:cNvPr id="6" name="Straight Arrow Connector 5"/>
          <p:cNvCxnSpPr>
            <a:stCxn id="12290" idx="3"/>
          </p:cNvCxnSpPr>
          <p:nvPr/>
        </p:nvCxnSpPr>
        <p:spPr bwMode="auto">
          <a:xfrm>
            <a:off x="5508138" y="1796143"/>
            <a:ext cx="1080086" cy="1087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12292" idx="3"/>
            <a:endCxn id="12294" idx="1"/>
          </p:cNvCxnSpPr>
          <p:nvPr/>
        </p:nvCxnSpPr>
        <p:spPr bwMode="auto">
          <a:xfrm>
            <a:off x="5508139" y="3077777"/>
            <a:ext cx="1080085" cy="1738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12294" idx="0"/>
            <a:endCxn id="3" idx="2"/>
          </p:cNvCxnSpPr>
          <p:nvPr/>
        </p:nvCxnSpPr>
        <p:spPr bwMode="auto">
          <a:xfrm flipV="1">
            <a:off x="7719078" y="2060848"/>
            <a:ext cx="21274" cy="8225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41490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Differences between DB records and KB entities: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Ontological links have rich semantics (e.g. </a:t>
            </a:r>
            <a:r>
              <a:rPr lang="en-US" sz="2400" dirty="0" err="1" smtClean="0">
                <a:latin typeface="+mj-lt"/>
              </a:rPr>
              <a:t>subclassOf</a:t>
            </a:r>
            <a:r>
              <a:rPr lang="en-US" sz="2400" dirty="0" smtClean="0">
                <a:latin typeface="+mj-lt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Ontologies have only binary predicates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Ontologies have no schema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atch not just entities, </a:t>
            </a:r>
          </a:p>
          <a:p>
            <a:r>
              <a:rPr lang="en-US" sz="2400" dirty="0" smtClean="0">
                <a:latin typeface="+mj-lt"/>
              </a:rPr>
              <a:t>    but also classes &amp; predicates (relations)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21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Similarity of entities depends on similarity of neighborhoods</a:t>
            </a:r>
            <a:endParaRPr lang="en-GB" sz="2000" dirty="0" smtClean="0"/>
          </a:p>
        </p:txBody>
      </p:sp>
      <p:sp>
        <p:nvSpPr>
          <p:cNvPr id="7169" name="Oval 7168"/>
          <p:cNvSpPr/>
          <p:nvPr/>
        </p:nvSpPr>
        <p:spPr bwMode="auto">
          <a:xfrm>
            <a:off x="2482019" y="2110396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482019" y="2475864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482019" y="285742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62"/>
          <p:cNvSpPr/>
          <p:nvPr/>
        </p:nvSpPr>
        <p:spPr bwMode="auto">
          <a:xfrm>
            <a:off x="5798097" y="2441036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353349" y="2035544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52257" y="2035544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353349" y="2938486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24241" y="2938486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62"/>
          <p:cNvSpPr/>
          <p:nvPr/>
        </p:nvSpPr>
        <p:spPr bwMode="auto">
          <a:xfrm>
            <a:off x="3142443" y="2447270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73" name="Straight Connector 7172"/>
          <p:cNvCxnSpPr>
            <a:stCxn id="48" idx="1"/>
            <a:endCxn id="7169" idx="5"/>
          </p:cNvCxnSpPr>
          <p:nvPr/>
        </p:nvCxnSpPr>
        <p:spPr bwMode="auto">
          <a:xfrm flipH="1" flipV="1">
            <a:off x="2789332" y="2275526"/>
            <a:ext cx="353111" cy="331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6" name="Straight Connector 7175"/>
          <p:cNvCxnSpPr>
            <a:stCxn id="48" idx="1"/>
            <a:endCxn id="39" idx="6"/>
          </p:cNvCxnSpPr>
          <p:nvPr/>
        </p:nvCxnSpPr>
        <p:spPr bwMode="auto">
          <a:xfrm flipH="1" flipV="1">
            <a:off x="2842059" y="2572595"/>
            <a:ext cx="300384" cy="34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9" name="Straight Connector 7178"/>
          <p:cNvCxnSpPr>
            <a:stCxn id="48" idx="1"/>
            <a:endCxn id="40" idx="6"/>
          </p:cNvCxnSpPr>
          <p:nvPr/>
        </p:nvCxnSpPr>
        <p:spPr bwMode="auto">
          <a:xfrm flipH="1">
            <a:off x="2842059" y="2607099"/>
            <a:ext cx="300384" cy="347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1" name="Straight Connector 7180"/>
          <p:cNvCxnSpPr>
            <a:stCxn id="42" idx="2"/>
            <a:endCxn id="45" idx="0"/>
          </p:cNvCxnSpPr>
          <p:nvPr/>
        </p:nvCxnSpPr>
        <p:spPr bwMode="auto">
          <a:xfrm flipH="1">
            <a:off x="5533369" y="2760693"/>
            <a:ext cx="522882" cy="177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3" name="Straight Connector 7182"/>
          <p:cNvCxnSpPr>
            <a:stCxn id="42" idx="0"/>
            <a:endCxn id="43" idx="4"/>
          </p:cNvCxnSpPr>
          <p:nvPr/>
        </p:nvCxnSpPr>
        <p:spPr bwMode="auto">
          <a:xfrm flipH="1" flipV="1">
            <a:off x="5533369" y="2229006"/>
            <a:ext cx="522882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1" name="Straight Connector 7190"/>
          <p:cNvCxnSpPr>
            <a:stCxn id="42" idx="0"/>
            <a:endCxn id="44" idx="4"/>
          </p:cNvCxnSpPr>
          <p:nvPr/>
        </p:nvCxnSpPr>
        <p:spPr bwMode="auto">
          <a:xfrm flipV="1">
            <a:off x="6056251" y="2229006"/>
            <a:ext cx="576026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4" name="Straight Connector 7193"/>
          <p:cNvCxnSpPr>
            <a:stCxn id="42" idx="2"/>
            <a:endCxn id="47" idx="1"/>
          </p:cNvCxnSpPr>
          <p:nvPr/>
        </p:nvCxnSpPr>
        <p:spPr bwMode="auto">
          <a:xfrm>
            <a:off x="6056251" y="2760693"/>
            <a:ext cx="520717" cy="206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 bwMode="auto">
          <a:xfrm>
            <a:off x="2074899" y="1350393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1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 bwMode="auto">
          <a:xfrm>
            <a:off x="5255105" y="1350393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2</a:t>
            </a:r>
            <a:endParaRPr lang="en-US" sz="2400" dirty="0"/>
          </a:p>
        </p:txBody>
      </p:sp>
      <p:grpSp>
        <p:nvGrpSpPr>
          <p:cNvPr id="2" name="Group 80"/>
          <p:cNvGrpSpPr/>
          <p:nvPr/>
        </p:nvGrpSpPr>
        <p:grpSpPr>
          <a:xfrm>
            <a:off x="2121979" y="2838935"/>
            <a:ext cx="1751113" cy="1384112"/>
            <a:chOff x="514624" y="2285184"/>
            <a:chExt cx="1751113" cy="1384112"/>
          </a:xfrm>
        </p:grpSpPr>
        <p:sp>
          <p:nvSpPr>
            <p:cNvPr id="89" name="Rechteck 62"/>
            <p:cNvSpPr/>
            <p:nvPr/>
          </p:nvSpPr>
          <p:spPr bwMode="auto">
            <a:xfrm>
              <a:off x="1181977" y="2645742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hteck 62"/>
            <p:cNvSpPr/>
            <p:nvPr/>
          </p:nvSpPr>
          <p:spPr bwMode="auto">
            <a:xfrm>
              <a:off x="1749429" y="3195227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Connector 60"/>
            <p:cNvCxnSpPr>
              <a:stCxn id="48" idx="2"/>
              <a:endCxn id="89" idx="0"/>
            </p:cNvCxnSpPr>
            <p:nvPr/>
          </p:nvCxnSpPr>
          <p:spPr bwMode="auto">
            <a:xfrm flipH="1">
              <a:off x="1440131" y="2285184"/>
              <a:ext cx="353111" cy="360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48" idx="2"/>
              <a:endCxn id="97" idx="0"/>
            </p:cNvCxnSpPr>
            <p:nvPr/>
          </p:nvCxnSpPr>
          <p:spPr bwMode="auto">
            <a:xfrm>
              <a:off x="1793242" y="2285184"/>
              <a:ext cx="214341" cy="9100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Oval 102"/>
            <p:cNvSpPr/>
            <p:nvPr/>
          </p:nvSpPr>
          <p:spPr bwMode="auto">
            <a:xfrm>
              <a:off x="514624" y="275960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116841" y="3129972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160736" y="3475834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>
              <a:stCxn id="89" idx="1"/>
              <a:endCxn id="103" idx="6"/>
            </p:cNvCxnSpPr>
            <p:nvPr/>
          </p:nvCxnSpPr>
          <p:spPr bwMode="auto">
            <a:xfrm flipH="1">
              <a:off x="874664" y="2805571"/>
              <a:ext cx="307313" cy="507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97" idx="1"/>
              <a:endCxn id="104" idx="6"/>
            </p:cNvCxnSpPr>
            <p:nvPr/>
          </p:nvCxnSpPr>
          <p:spPr bwMode="auto">
            <a:xfrm flipH="1" flipV="1">
              <a:off x="1476881" y="3226703"/>
              <a:ext cx="272548" cy="1283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97" idx="1"/>
              <a:endCxn id="105" idx="6"/>
            </p:cNvCxnSpPr>
            <p:nvPr/>
          </p:nvCxnSpPr>
          <p:spPr bwMode="auto">
            <a:xfrm flipH="1">
              <a:off x="1520776" y="3355056"/>
              <a:ext cx="228653" cy="2175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81"/>
          <p:cNvGrpSpPr/>
          <p:nvPr/>
        </p:nvGrpSpPr>
        <p:grpSpPr>
          <a:xfrm>
            <a:off x="5145709" y="2766927"/>
            <a:ext cx="2090587" cy="1559943"/>
            <a:chOff x="3538354" y="2213176"/>
            <a:chExt cx="2090587" cy="1559943"/>
          </a:xfrm>
        </p:grpSpPr>
        <p:sp>
          <p:nvSpPr>
            <p:cNvPr id="90" name="Rechteck 62"/>
            <p:cNvSpPr/>
            <p:nvPr/>
          </p:nvSpPr>
          <p:spPr bwMode="auto">
            <a:xfrm>
              <a:off x="3800224" y="305383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hteck 62"/>
            <p:cNvSpPr/>
            <p:nvPr/>
          </p:nvSpPr>
          <p:spPr bwMode="auto">
            <a:xfrm>
              <a:off x="4760618" y="305383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>
              <a:endCxn id="90" idx="0"/>
            </p:cNvCxnSpPr>
            <p:nvPr/>
          </p:nvCxnSpPr>
          <p:spPr bwMode="auto">
            <a:xfrm flipH="1">
              <a:off x="4058378" y="2213176"/>
              <a:ext cx="390518" cy="8406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42" idx="2"/>
              <a:endCxn id="91" idx="0"/>
            </p:cNvCxnSpPr>
            <p:nvPr/>
          </p:nvCxnSpPr>
          <p:spPr bwMode="auto">
            <a:xfrm>
              <a:off x="4448896" y="2278950"/>
              <a:ext cx="569876" cy="774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90" idx="3"/>
              <a:endCxn id="91" idx="1"/>
            </p:cNvCxnSpPr>
            <p:nvPr/>
          </p:nvCxnSpPr>
          <p:spPr bwMode="auto">
            <a:xfrm>
              <a:off x="4316532" y="3213664"/>
              <a:ext cx="44408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Oval 107"/>
            <p:cNvSpPr/>
            <p:nvPr/>
          </p:nvSpPr>
          <p:spPr bwMode="auto">
            <a:xfrm>
              <a:off x="3538354" y="3572565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268901" y="357965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478291" y="357965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4" name="Straight Connector 73"/>
            <p:cNvCxnSpPr>
              <a:stCxn id="90" idx="2"/>
              <a:endCxn id="108" idx="0"/>
            </p:cNvCxnSpPr>
            <p:nvPr/>
          </p:nvCxnSpPr>
          <p:spPr bwMode="auto">
            <a:xfrm flipH="1">
              <a:off x="3718374" y="3373492"/>
              <a:ext cx="340004" cy="1990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90" idx="2"/>
              <a:endCxn id="110" idx="0"/>
            </p:cNvCxnSpPr>
            <p:nvPr/>
          </p:nvCxnSpPr>
          <p:spPr bwMode="auto">
            <a:xfrm>
              <a:off x="4058378" y="3373492"/>
              <a:ext cx="599933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91" idx="2"/>
              <a:endCxn id="110" idx="0"/>
            </p:cNvCxnSpPr>
            <p:nvPr/>
          </p:nvCxnSpPr>
          <p:spPr bwMode="auto">
            <a:xfrm flipH="1">
              <a:off x="4658311" y="3373492"/>
              <a:ext cx="360461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91" idx="2"/>
              <a:endCxn id="109" idx="0"/>
            </p:cNvCxnSpPr>
            <p:nvPr/>
          </p:nvCxnSpPr>
          <p:spPr bwMode="auto">
            <a:xfrm>
              <a:off x="5018772" y="3373492"/>
              <a:ext cx="430149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6" name="Straight Arrow Connector 95"/>
          <p:cNvCxnSpPr>
            <a:stCxn id="48" idx="3"/>
            <a:endCxn id="42" idx="1"/>
          </p:cNvCxnSpPr>
          <p:nvPr/>
        </p:nvCxnSpPr>
        <p:spPr bwMode="auto">
          <a:xfrm flipV="1">
            <a:off x="3658751" y="2600865"/>
            <a:ext cx="2139346" cy="6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triangle" w="lg" len="sm"/>
            <a:tailEnd type="triangle" w="lg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>
            <a:off x="3851920" y="2147046"/>
            <a:ext cx="16722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err="1" smtClean="0">
                <a:solidFill>
                  <a:srgbClr val="0033CC"/>
                </a:solidFill>
              </a:rPr>
              <a:t>sameAs</a:t>
            </a:r>
            <a:r>
              <a:rPr lang="de-DE" sz="2400" dirty="0" smtClean="0">
                <a:solidFill>
                  <a:srgbClr val="0033CC"/>
                </a:solidFill>
              </a:rPr>
              <a:t> </a:t>
            </a:r>
            <a:r>
              <a:rPr lang="de-DE" sz="2800" dirty="0" smtClean="0">
                <a:solidFill>
                  <a:srgbClr val="0033CC"/>
                </a:solidFill>
              </a:rPr>
              <a:t>?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4" name="Group 114"/>
          <p:cNvGrpSpPr/>
          <p:nvPr/>
        </p:nvGrpSpPr>
        <p:grpSpPr>
          <a:xfrm>
            <a:off x="3305640" y="3222058"/>
            <a:ext cx="3320487" cy="1335644"/>
            <a:chOff x="1698285" y="2668307"/>
            <a:chExt cx="3320487" cy="1335644"/>
          </a:xfrm>
        </p:grpSpPr>
        <p:cxnSp>
          <p:nvCxnSpPr>
            <p:cNvPr id="107" name="Curved Connector 106"/>
            <p:cNvCxnSpPr>
              <a:stCxn id="89" idx="3"/>
              <a:endCxn id="90" idx="1"/>
            </p:cNvCxnSpPr>
            <p:nvPr/>
          </p:nvCxnSpPr>
          <p:spPr bwMode="auto">
            <a:xfrm>
              <a:off x="1698285" y="2877579"/>
              <a:ext cx="2101939" cy="408093"/>
            </a:xfrm>
            <a:prstGeom prst="curved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12" name="Curved Connector 111"/>
            <p:cNvCxnSpPr>
              <a:stCxn id="97" idx="3"/>
              <a:endCxn id="91" idx="2"/>
            </p:cNvCxnSpPr>
            <p:nvPr/>
          </p:nvCxnSpPr>
          <p:spPr bwMode="auto">
            <a:xfrm>
              <a:off x="2265737" y="3427064"/>
              <a:ext cx="2753035" cy="18436"/>
            </a:xfrm>
            <a:prstGeom prst="curvedConnector4">
              <a:avLst>
                <a:gd name="adj1" fmla="val 45311"/>
                <a:gd name="adj2" fmla="val 1339965"/>
              </a:avLst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sp>
          <p:nvSpPr>
            <p:cNvPr id="149" name="TextBox 148"/>
            <p:cNvSpPr txBox="1"/>
            <p:nvPr/>
          </p:nvSpPr>
          <p:spPr bwMode="auto">
            <a:xfrm>
              <a:off x="2934960" y="2668307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400" dirty="0" smtClean="0">
                  <a:solidFill>
                    <a:srgbClr val="0033CC"/>
                  </a:solidFill>
                </a:rPr>
                <a:t>?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 bwMode="auto">
            <a:xfrm>
              <a:off x="2952838" y="3542286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400" dirty="0" smtClean="0">
                  <a:solidFill>
                    <a:srgbClr val="0033CC"/>
                  </a:solidFill>
                </a:rPr>
                <a:t>?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 bwMode="auto">
          <a:xfrm>
            <a:off x="3057224" y="3057897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3131840" y="2337712"/>
            <a:ext cx="724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/>
              <a:t>x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  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5882681" y="2331478"/>
            <a:ext cx="724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x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  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 bwMode="auto">
          <a:xfrm>
            <a:off x="2789332" y="3099126"/>
            <a:ext cx="724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y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   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 bwMode="auto">
          <a:xfrm>
            <a:off x="6331398" y="3519150"/>
            <a:ext cx="724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y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2172" y="5085183"/>
            <a:ext cx="853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sameAs(x1, x2)    depends on               sameAs(y1, y2)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5487615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/>
              </a:rPr>
              <a:t>which depends on    </a:t>
            </a:r>
            <a:r>
              <a:rPr lang="en-US" sz="2400" dirty="0" smtClean="0">
                <a:solidFill>
                  <a:srgbClr val="000000"/>
                </a:solidFill>
              </a:rPr>
              <a:t>sameAs(x1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x2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8" grpId="0"/>
      <p:bldP spid="1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Equivalence of entities is transitive</a:t>
            </a:r>
            <a:endParaRPr lang="en-GB" sz="2000" dirty="0" smtClean="0"/>
          </a:p>
        </p:txBody>
      </p:sp>
      <p:sp>
        <p:nvSpPr>
          <p:cNvPr id="7169" name="Oval 7168"/>
          <p:cNvSpPr/>
          <p:nvPr/>
        </p:nvSpPr>
        <p:spPr bwMode="auto">
          <a:xfrm>
            <a:off x="874664" y="155664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74664" y="192211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74664" y="2303674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62"/>
          <p:cNvSpPr/>
          <p:nvPr/>
        </p:nvSpPr>
        <p:spPr bwMode="auto">
          <a:xfrm>
            <a:off x="4190742" y="1887285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745994" y="148179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44902" y="148179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745994" y="238473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916886" y="238473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62"/>
          <p:cNvSpPr/>
          <p:nvPr/>
        </p:nvSpPr>
        <p:spPr bwMode="auto">
          <a:xfrm>
            <a:off x="1535088" y="1893519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73" name="Straight Connector 7172"/>
          <p:cNvCxnSpPr>
            <a:stCxn id="48" idx="1"/>
            <a:endCxn id="7169" idx="5"/>
          </p:cNvCxnSpPr>
          <p:nvPr/>
        </p:nvCxnSpPr>
        <p:spPr bwMode="auto">
          <a:xfrm flipH="1" flipV="1">
            <a:off x="1181977" y="1721775"/>
            <a:ext cx="353111" cy="331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6" name="Straight Connector 7175"/>
          <p:cNvCxnSpPr>
            <a:stCxn id="48" idx="1"/>
            <a:endCxn id="39" idx="6"/>
          </p:cNvCxnSpPr>
          <p:nvPr/>
        </p:nvCxnSpPr>
        <p:spPr bwMode="auto">
          <a:xfrm flipH="1" flipV="1">
            <a:off x="1234704" y="2018844"/>
            <a:ext cx="300384" cy="34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9" name="Straight Connector 7178"/>
          <p:cNvCxnSpPr>
            <a:stCxn id="48" idx="1"/>
            <a:endCxn id="40" idx="6"/>
          </p:cNvCxnSpPr>
          <p:nvPr/>
        </p:nvCxnSpPr>
        <p:spPr bwMode="auto">
          <a:xfrm flipH="1">
            <a:off x="1234704" y="2053348"/>
            <a:ext cx="300384" cy="347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1" name="Straight Connector 7180"/>
          <p:cNvCxnSpPr>
            <a:stCxn id="42" idx="2"/>
            <a:endCxn id="45" idx="0"/>
          </p:cNvCxnSpPr>
          <p:nvPr/>
        </p:nvCxnSpPr>
        <p:spPr bwMode="auto">
          <a:xfrm flipH="1">
            <a:off x="3926014" y="2206942"/>
            <a:ext cx="522882" cy="177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3" name="Straight Connector 7182"/>
          <p:cNvCxnSpPr>
            <a:stCxn id="42" idx="0"/>
            <a:endCxn id="43" idx="4"/>
          </p:cNvCxnSpPr>
          <p:nvPr/>
        </p:nvCxnSpPr>
        <p:spPr bwMode="auto">
          <a:xfrm flipH="1" flipV="1">
            <a:off x="3926014" y="1675255"/>
            <a:ext cx="522882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1" name="Straight Connector 7190"/>
          <p:cNvCxnSpPr>
            <a:stCxn id="42" idx="0"/>
            <a:endCxn id="44" idx="4"/>
          </p:cNvCxnSpPr>
          <p:nvPr/>
        </p:nvCxnSpPr>
        <p:spPr bwMode="auto">
          <a:xfrm flipV="1">
            <a:off x="4448896" y="1675255"/>
            <a:ext cx="576026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4" name="Straight Connector 7193"/>
          <p:cNvCxnSpPr>
            <a:stCxn id="42" idx="2"/>
            <a:endCxn id="47" idx="1"/>
          </p:cNvCxnSpPr>
          <p:nvPr/>
        </p:nvCxnSpPr>
        <p:spPr bwMode="auto">
          <a:xfrm>
            <a:off x="4448896" y="2206942"/>
            <a:ext cx="520717" cy="206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 bwMode="auto">
          <a:xfrm>
            <a:off x="467544" y="796642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1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 bwMode="auto">
          <a:xfrm>
            <a:off x="3647750" y="796642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2</a:t>
            </a:r>
            <a:endParaRPr lang="en-US" sz="2400" dirty="0"/>
          </a:p>
        </p:txBody>
      </p:sp>
      <p:grpSp>
        <p:nvGrpSpPr>
          <p:cNvPr id="2" name="Group 80"/>
          <p:cNvGrpSpPr/>
          <p:nvPr/>
        </p:nvGrpSpPr>
        <p:grpSpPr>
          <a:xfrm>
            <a:off x="514624" y="2213176"/>
            <a:ext cx="1751113" cy="1456120"/>
            <a:chOff x="514624" y="2213176"/>
            <a:chExt cx="1751113" cy="1456120"/>
          </a:xfrm>
        </p:grpSpPr>
        <p:sp>
          <p:nvSpPr>
            <p:cNvPr id="89" name="Rechteck 62"/>
            <p:cNvSpPr/>
            <p:nvPr/>
          </p:nvSpPr>
          <p:spPr bwMode="auto">
            <a:xfrm>
              <a:off x="1181977" y="2645742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hteck 62"/>
            <p:cNvSpPr/>
            <p:nvPr/>
          </p:nvSpPr>
          <p:spPr bwMode="auto">
            <a:xfrm>
              <a:off x="1749429" y="3195227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Connector 60"/>
            <p:cNvCxnSpPr>
              <a:stCxn id="48" idx="2"/>
              <a:endCxn id="89" idx="0"/>
            </p:cNvCxnSpPr>
            <p:nvPr/>
          </p:nvCxnSpPr>
          <p:spPr bwMode="auto">
            <a:xfrm flipH="1">
              <a:off x="1440131" y="2213176"/>
              <a:ext cx="353111" cy="4325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stCxn id="48" idx="2"/>
              <a:endCxn id="97" idx="0"/>
            </p:cNvCxnSpPr>
            <p:nvPr/>
          </p:nvCxnSpPr>
          <p:spPr bwMode="auto">
            <a:xfrm>
              <a:off x="1793242" y="2213176"/>
              <a:ext cx="214341" cy="982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Oval 102"/>
            <p:cNvSpPr/>
            <p:nvPr/>
          </p:nvSpPr>
          <p:spPr bwMode="auto">
            <a:xfrm>
              <a:off x="514624" y="275960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116841" y="3129972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160736" y="3475834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>
              <a:stCxn id="89" idx="1"/>
              <a:endCxn id="103" idx="6"/>
            </p:cNvCxnSpPr>
            <p:nvPr/>
          </p:nvCxnSpPr>
          <p:spPr bwMode="auto">
            <a:xfrm flipH="1">
              <a:off x="874664" y="2805571"/>
              <a:ext cx="307313" cy="507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97" idx="1"/>
              <a:endCxn id="104" idx="6"/>
            </p:cNvCxnSpPr>
            <p:nvPr/>
          </p:nvCxnSpPr>
          <p:spPr bwMode="auto">
            <a:xfrm flipH="1" flipV="1">
              <a:off x="1476881" y="3226703"/>
              <a:ext cx="272548" cy="1283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97" idx="1"/>
              <a:endCxn id="105" idx="6"/>
            </p:cNvCxnSpPr>
            <p:nvPr/>
          </p:nvCxnSpPr>
          <p:spPr bwMode="auto">
            <a:xfrm flipH="1">
              <a:off x="1520776" y="3355056"/>
              <a:ext cx="228653" cy="2175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81"/>
          <p:cNvGrpSpPr/>
          <p:nvPr/>
        </p:nvGrpSpPr>
        <p:grpSpPr>
          <a:xfrm>
            <a:off x="3538354" y="2206942"/>
            <a:ext cx="2090587" cy="1566177"/>
            <a:chOff x="3538354" y="2206942"/>
            <a:chExt cx="2090587" cy="1566177"/>
          </a:xfrm>
        </p:grpSpPr>
        <p:sp>
          <p:nvSpPr>
            <p:cNvPr id="90" name="Rechteck 62"/>
            <p:cNvSpPr/>
            <p:nvPr/>
          </p:nvSpPr>
          <p:spPr bwMode="auto">
            <a:xfrm>
              <a:off x="3800224" y="305383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hteck 62"/>
            <p:cNvSpPr/>
            <p:nvPr/>
          </p:nvSpPr>
          <p:spPr bwMode="auto">
            <a:xfrm>
              <a:off x="4760618" y="305383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>
              <a:endCxn id="90" idx="0"/>
            </p:cNvCxnSpPr>
            <p:nvPr/>
          </p:nvCxnSpPr>
          <p:spPr bwMode="auto">
            <a:xfrm flipH="1">
              <a:off x="4058378" y="2213176"/>
              <a:ext cx="390518" cy="8406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42" idx="2"/>
              <a:endCxn id="91" idx="0"/>
            </p:cNvCxnSpPr>
            <p:nvPr/>
          </p:nvCxnSpPr>
          <p:spPr bwMode="auto">
            <a:xfrm>
              <a:off x="4448896" y="2206942"/>
              <a:ext cx="569876" cy="8468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90" idx="3"/>
              <a:endCxn id="91" idx="1"/>
            </p:cNvCxnSpPr>
            <p:nvPr/>
          </p:nvCxnSpPr>
          <p:spPr bwMode="auto">
            <a:xfrm>
              <a:off x="4316532" y="3213664"/>
              <a:ext cx="44408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Oval 107"/>
            <p:cNvSpPr/>
            <p:nvPr/>
          </p:nvSpPr>
          <p:spPr bwMode="auto">
            <a:xfrm>
              <a:off x="3538354" y="3572565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268901" y="357965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478291" y="3579657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4" name="Straight Connector 73"/>
            <p:cNvCxnSpPr>
              <a:stCxn id="90" idx="2"/>
              <a:endCxn id="108" idx="0"/>
            </p:cNvCxnSpPr>
            <p:nvPr/>
          </p:nvCxnSpPr>
          <p:spPr bwMode="auto">
            <a:xfrm flipH="1">
              <a:off x="3718374" y="3373492"/>
              <a:ext cx="340004" cy="1990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90" idx="2"/>
              <a:endCxn id="110" idx="0"/>
            </p:cNvCxnSpPr>
            <p:nvPr/>
          </p:nvCxnSpPr>
          <p:spPr bwMode="auto">
            <a:xfrm>
              <a:off x="4058378" y="3373492"/>
              <a:ext cx="599933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91" idx="2"/>
              <a:endCxn id="110" idx="0"/>
            </p:cNvCxnSpPr>
            <p:nvPr/>
          </p:nvCxnSpPr>
          <p:spPr bwMode="auto">
            <a:xfrm flipH="1">
              <a:off x="4658311" y="3373492"/>
              <a:ext cx="360461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91" idx="2"/>
              <a:endCxn id="109" idx="0"/>
            </p:cNvCxnSpPr>
            <p:nvPr/>
          </p:nvCxnSpPr>
          <p:spPr bwMode="auto">
            <a:xfrm>
              <a:off x="5018772" y="3373492"/>
              <a:ext cx="430149" cy="206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91"/>
          <p:cNvGrpSpPr/>
          <p:nvPr/>
        </p:nvGrpSpPr>
        <p:grpSpPr>
          <a:xfrm>
            <a:off x="6883622" y="811819"/>
            <a:ext cx="1604097" cy="2316255"/>
            <a:chOff x="6869475" y="796642"/>
            <a:chExt cx="1604097" cy="2316255"/>
          </a:xfrm>
        </p:grpSpPr>
        <p:sp>
          <p:nvSpPr>
            <p:cNvPr id="50" name="Rechteck 62"/>
            <p:cNvSpPr/>
            <p:nvPr/>
          </p:nvSpPr>
          <p:spPr bwMode="auto">
            <a:xfrm>
              <a:off x="7279062" y="187945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8113532" y="1481793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13532" y="1914278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8113532" y="2331029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96" name="Straight Connector 7195"/>
            <p:cNvCxnSpPr>
              <a:stCxn id="50" idx="3"/>
              <a:endCxn id="51" idx="3"/>
            </p:cNvCxnSpPr>
            <p:nvPr/>
          </p:nvCxnSpPr>
          <p:spPr bwMode="auto">
            <a:xfrm flipV="1">
              <a:off x="7795370" y="1646923"/>
              <a:ext cx="370889" cy="3923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8" name="Straight Connector 7197"/>
            <p:cNvCxnSpPr>
              <a:stCxn id="50" idx="3"/>
              <a:endCxn id="52" idx="2"/>
            </p:cNvCxnSpPr>
            <p:nvPr/>
          </p:nvCxnSpPr>
          <p:spPr bwMode="auto">
            <a:xfrm flipV="1">
              <a:off x="7795370" y="2011009"/>
              <a:ext cx="318162" cy="28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55" idx="1"/>
            </p:cNvCxnSpPr>
            <p:nvPr/>
          </p:nvCxnSpPr>
          <p:spPr bwMode="auto">
            <a:xfrm>
              <a:off x="7795370" y="2025144"/>
              <a:ext cx="370889" cy="3342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 bwMode="auto">
            <a:xfrm>
              <a:off x="6869475" y="796642"/>
              <a:ext cx="8867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400" dirty="0" smtClean="0"/>
                <a:t>KB 3</a:t>
              </a:r>
              <a:endParaRPr lang="en-US" sz="2400" dirty="0"/>
            </a:p>
          </p:txBody>
        </p:sp>
        <p:sp>
          <p:nvSpPr>
            <p:cNvPr id="127" name="Rechteck 62"/>
            <p:cNvSpPr/>
            <p:nvPr/>
          </p:nvSpPr>
          <p:spPr bwMode="auto">
            <a:xfrm>
              <a:off x="7279061" y="279324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113532" y="2868668"/>
              <a:ext cx="360040" cy="19346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Straight Connector 83"/>
            <p:cNvCxnSpPr>
              <a:stCxn id="50" idx="2"/>
              <a:endCxn id="127" idx="0"/>
            </p:cNvCxnSpPr>
            <p:nvPr/>
          </p:nvCxnSpPr>
          <p:spPr bwMode="auto">
            <a:xfrm flipH="1">
              <a:off x="7537215" y="2199107"/>
              <a:ext cx="1" cy="594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127" idx="3"/>
              <a:endCxn id="128" idx="2"/>
            </p:cNvCxnSpPr>
            <p:nvPr/>
          </p:nvCxnSpPr>
          <p:spPr bwMode="auto">
            <a:xfrm>
              <a:off x="7795369" y="2953069"/>
              <a:ext cx="318163" cy="12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 bwMode="auto">
            <a:xfrm>
              <a:off x="7363646" y="1769892"/>
              <a:ext cx="6527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000" dirty="0" err="1" smtClean="0"/>
                <a:t>e</a:t>
              </a:r>
              <a:r>
                <a:rPr lang="de-DE" sz="2400" baseline="-25000" dirty="0" err="1" smtClean="0"/>
                <a:t>k</a:t>
              </a:r>
              <a:r>
                <a:rPr lang="de-DE" sz="2000" dirty="0" smtClean="0"/>
                <a:t>   </a:t>
              </a:r>
              <a:endParaRPr lang="en-US" sz="2000" dirty="0"/>
            </a:p>
          </p:txBody>
        </p:sp>
      </p:grpSp>
      <p:cxnSp>
        <p:nvCxnSpPr>
          <p:cNvPr id="96" name="Straight Arrow Connector 95"/>
          <p:cNvCxnSpPr>
            <a:stCxn id="48" idx="3"/>
            <a:endCxn id="42" idx="1"/>
          </p:cNvCxnSpPr>
          <p:nvPr/>
        </p:nvCxnSpPr>
        <p:spPr bwMode="auto">
          <a:xfrm flipV="1">
            <a:off x="2051396" y="2047114"/>
            <a:ext cx="2139346" cy="6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triangle" w="lg" len="sm"/>
            <a:tailEnd type="triangle" w="lg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>
            <a:off x="2357075" y="1593295"/>
            <a:ext cx="142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>
                <a:solidFill>
                  <a:srgbClr val="0033CC"/>
                </a:solidFill>
              </a:rPr>
              <a:t>sameAs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400" dirty="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1449869" y="2504146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275326" y="1777727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/>
              <a:t>e</a:t>
            </a:r>
            <a:r>
              <a:rPr lang="de-DE" sz="2400" baseline="-25000" dirty="0" err="1"/>
              <a:t>j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p:grpSp>
        <p:nvGrpSpPr>
          <p:cNvPr id="6" name="Group 2"/>
          <p:cNvGrpSpPr/>
          <p:nvPr/>
        </p:nvGrpSpPr>
        <p:grpSpPr>
          <a:xfrm>
            <a:off x="4721197" y="1603625"/>
            <a:ext cx="2572012" cy="461665"/>
            <a:chOff x="4721197" y="1603625"/>
            <a:chExt cx="2572012" cy="461665"/>
          </a:xfrm>
        </p:grpSpPr>
        <p:cxnSp>
          <p:nvCxnSpPr>
            <p:cNvPr id="83" name="Straight Arrow Connector 82"/>
            <p:cNvCxnSpPr>
              <a:endCxn id="50" idx="1"/>
            </p:cNvCxnSpPr>
            <p:nvPr/>
          </p:nvCxnSpPr>
          <p:spPr bwMode="auto">
            <a:xfrm flipV="1">
              <a:off x="4721197" y="2054456"/>
              <a:ext cx="2572012" cy="783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sp>
          <p:nvSpPr>
            <p:cNvPr id="85" name="TextBox 84"/>
            <p:cNvSpPr txBox="1"/>
            <p:nvPr/>
          </p:nvSpPr>
          <p:spPr bwMode="auto">
            <a:xfrm>
              <a:off x="5450513" y="1603625"/>
              <a:ext cx="14269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000" dirty="0" err="1" smtClean="0">
                  <a:solidFill>
                    <a:srgbClr val="0033CC"/>
                  </a:solidFill>
                </a:rPr>
                <a:t>sameAs</a:t>
              </a:r>
              <a:r>
                <a:rPr lang="de-DE" sz="2000" dirty="0" smtClean="0">
                  <a:solidFill>
                    <a:srgbClr val="0033CC"/>
                  </a:solidFill>
                </a:rPr>
                <a:t> </a:t>
              </a:r>
              <a:r>
                <a:rPr lang="de-DE" sz="2400" dirty="0" smtClean="0">
                  <a:solidFill>
                    <a:srgbClr val="0033CC"/>
                  </a:solidFill>
                </a:rPr>
                <a:t>?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1793241" y="1122353"/>
            <a:ext cx="5758121" cy="772275"/>
            <a:chOff x="1793241" y="1122353"/>
            <a:chExt cx="5758121" cy="772275"/>
          </a:xfrm>
        </p:grpSpPr>
        <p:cxnSp>
          <p:nvCxnSpPr>
            <p:cNvPr id="5" name="Curved Connector 4"/>
            <p:cNvCxnSpPr>
              <a:stCxn id="48" idx="0"/>
              <a:endCxn id="50" idx="0"/>
            </p:cNvCxnSpPr>
            <p:nvPr/>
          </p:nvCxnSpPr>
          <p:spPr bwMode="auto">
            <a:xfrm rot="16200000" flipH="1">
              <a:off x="4671748" y="-984987"/>
              <a:ext cx="1108" cy="5758121"/>
            </a:xfrm>
            <a:prstGeom prst="curvedConnector3">
              <a:avLst>
                <a:gd name="adj1" fmla="val -64187726"/>
              </a:avLst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sp>
          <p:nvSpPr>
            <p:cNvPr id="93" name="TextBox 92"/>
            <p:cNvSpPr txBox="1"/>
            <p:nvPr/>
          </p:nvSpPr>
          <p:spPr bwMode="auto">
            <a:xfrm>
              <a:off x="3951732" y="1122353"/>
              <a:ext cx="14269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000" dirty="0" err="1" smtClean="0">
                  <a:solidFill>
                    <a:srgbClr val="0033CC"/>
                  </a:solidFill>
                </a:rPr>
                <a:t>sameAs</a:t>
              </a:r>
              <a:r>
                <a:rPr lang="de-DE" sz="2000" dirty="0" smtClean="0">
                  <a:solidFill>
                    <a:srgbClr val="0033CC"/>
                  </a:solidFill>
                </a:rPr>
                <a:t> </a:t>
              </a:r>
              <a:r>
                <a:rPr lang="de-DE" sz="2400" dirty="0" smtClean="0">
                  <a:solidFill>
                    <a:srgbClr val="0033CC"/>
                  </a:solidFill>
                </a:rPr>
                <a:t>?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 bwMode="auto">
          <a:xfrm>
            <a:off x="1619672" y="1783961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e</a:t>
            </a:r>
            <a:r>
              <a:rPr lang="de-DE" sz="2400" baseline="-25000" dirty="0" smtClean="0"/>
              <a:t>i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p:grpSp>
        <p:nvGrpSpPr>
          <p:cNvPr id="8" name="Group 56"/>
          <p:cNvGrpSpPr/>
          <p:nvPr/>
        </p:nvGrpSpPr>
        <p:grpSpPr>
          <a:xfrm>
            <a:off x="512012" y="3514884"/>
            <a:ext cx="2252208" cy="2778866"/>
            <a:chOff x="512012" y="3514884"/>
            <a:chExt cx="2252208" cy="2778866"/>
          </a:xfrm>
        </p:grpSpPr>
        <p:sp>
          <p:nvSpPr>
            <p:cNvPr id="95" name="Rechteck 62"/>
            <p:cNvSpPr/>
            <p:nvPr/>
          </p:nvSpPr>
          <p:spPr bwMode="auto">
            <a:xfrm>
              <a:off x="512012" y="4077072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hteck 62"/>
            <p:cNvSpPr/>
            <p:nvPr/>
          </p:nvSpPr>
          <p:spPr bwMode="auto">
            <a:xfrm>
              <a:off x="1262622" y="4544229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hteck 62"/>
            <p:cNvSpPr/>
            <p:nvPr/>
          </p:nvSpPr>
          <p:spPr bwMode="auto">
            <a:xfrm>
              <a:off x="681564" y="5085184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hteck 62"/>
            <p:cNvSpPr/>
            <p:nvPr/>
          </p:nvSpPr>
          <p:spPr bwMode="auto">
            <a:xfrm>
              <a:off x="2221632" y="4076984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hteck 62"/>
            <p:cNvSpPr/>
            <p:nvPr/>
          </p:nvSpPr>
          <p:spPr bwMode="auto">
            <a:xfrm>
              <a:off x="1803025" y="5517232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hteck 62"/>
            <p:cNvSpPr/>
            <p:nvPr/>
          </p:nvSpPr>
          <p:spPr bwMode="auto">
            <a:xfrm>
              <a:off x="2247912" y="4809059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 rot="5400000">
              <a:off x="1065363" y="576027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800" dirty="0" smtClean="0"/>
                <a:t>…</a:t>
              </a:r>
              <a:endParaRPr lang="en-US" sz="2800" dirty="0"/>
            </a:p>
          </p:txBody>
        </p:sp>
        <p:cxnSp>
          <p:nvCxnSpPr>
            <p:cNvPr id="14" name="Straight Connector 13"/>
            <p:cNvCxnSpPr>
              <a:stCxn id="97" idx="2"/>
              <a:endCxn id="95" idx="0"/>
            </p:cNvCxnSpPr>
            <p:nvPr/>
          </p:nvCxnSpPr>
          <p:spPr bwMode="auto">
            <a:xfrm flipH="1">
              <a:off x="770166" y="3514884"/>
              <a:ext cx="1237417" cy="5621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97" idx="2"/>
              <a:endCxn id="101" idx="0"/>
            </p:cNvCxnSpPr>
            <p:nvPr/>
          </p:nvCxnSpPr>
          <p:spPr bwMode="auto">
            <a:xfrm>
              <a:off x="2007583" y="3514884"/>
              <a:ext cx="472203" cy="562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95" idx="2"/>
              <a:endCxn id="99" idx="1"/>
            </p:cNvCxnSpPr>
            <p:nvPr/>
          </p:nvCxnSpPr>
          <p:spPr bwMode="auto">
            <a:xfrm>
              <a:off x="770166" y="4396729"/>
              <a:ext cx="492456" cy="307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97" idx="2"/>
              <a:endCxn id="99" idx="0"/>
            </p:cNvCxnSpPr>
            <p:nvPr/>
          </p:nvCxnSpPr>
          <p:spPr bwMode="auto">
            <a:xfrm flipH="1">
              <a:off x="1520776" y="3514884"/>
              <a:ext cx="486807" cy="10293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01" idx="2"/>
              <a:endCxn id="106" idx="0"/>
            </p:cNvCxnSpPr>
            <p:nvPr/>
          </p:nvCxnSpPr>
          <p:spPr bwMode="auto">
            <a:xfrm>
              <a:off x="2479786" y="4396641"/>
              <a:ext cx="26280" cy="4124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06" idx="2"/>
              <a:endCxn id="102" idx="0"/>
            </p:cNvCxnSpPr>
            <p:nvPr/>
          </p:nvCxnSpPr>
          <p:spPr bwMode="auto">
            <a:xfrm flipH="1">
              <a:off x="2061179" y="5128716"/>
              <a:ext cx="444887" cy="3885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02" idx="2"/>
            </p:cNvCxnSpPr>
            <p:nvPr/>
          </p:nvCxnSpPr>
          <p:spPr bwMode="auto">
            <a:xfrm>
              <a:off x="2061179" y="5836889"/>
              <a:ext cx="295896" cy="2718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2" idx="2"/>
            </p:cNvCxnSpPr>
            <p:nvPr/>
          </p:nvCxnSpPr>
          <p:spPr bwMode="auto">
            <a:xfrm flipH="1">
              <a:off x="1803025" y="5836889"/>
              <a:ext cx="258154" cy="2718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0" idx="2"/>
            </p:cNvCxnSpPr>
            <p:nvPr/>
          </p:nvCxnSpPr>
          <p:spPr bwMode="auto">
            <a:xfrm flipH="1">
              <a:off x="681564" y="5404841"/>
              <a:ext cx="258154" cy="241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68" name="Straight Connector 7167"/>
            <p:cNvCxnSpPr>
              <a:stCxn id="100" idx="2"/>
            </p:cNvCxnSpPr>
            <p:nvPr/>
          </p:nvCxnSpPr>
          <p:spPr bwMode="auto">
            <a:xfrm>
              <a:off x="939718" y="5404841"/>
              <a:ext cx="221018" cy="241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2" name="Straight Connector 7171"/>
            <p:cNvCxnSpPr>
              <a:stCxn id="99" idx="2"/>
              <a:endCxn id="100" idx="0"/>
            </p:cNvCxnSpPr>
            <p:nvPr/>
          </p:nvCxnSpPr>
          <p:spPr bwMode="auto">
            <a:xfrm flipH="1">
              <a:off x="939718" y="4863886"/>
              <a:ext cx="581058" cy="2212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5" name="Straight Connector 7174"/>
            <p:cNvCxnSpPr>
              <a:stCxn id="99" idx="2"/>
              <a:endCxn id="106" idx="1"/>
            </p:cNvCxnSpPr>
            <p:nvPr/>
          </p:nvCxnSpPr>
          <p:spPr bwMode="auto">
            <a:xfrm>
              <a:off x="1520776" y="4863886"/>
              <a:ext cx="727136" cy="1050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78" name="Straight Connector 7177"/>
            <p:cNvCxnSpPr>
              <a:stCxn id="99" idx="2"/>
              <a:endCxn id="102" idx="0"/>
            </p:cNvCxnSpPr>
            <p:nvPr/>
          </p:nvCxnSpPr>
          <p:spPr bwMode="auto">
            <a:xfrm>
              <a:off x="1520776" y="4863886"/>
              <a:ext cx="540403" cy="6533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58"/>
          <p:cNvGrpSpPr/>
          <p:nvPr/>
        </p:nvGrpSpPr>
        <p:grpSpPr>
          <a:xfrm>
            <a:off x="4058378" y="3373492"/>
            <a:ext cx="1903629" cy="3431405"/>
            <a:chOff x="4058378" y="3373492"/>
            <a:chExt cx="1903629" cy="3431405"/>
          </a:xfrm>
        </p:grpSpPr>
        <p:sp>
          <p:nvSpPr>
            <p:cNvPr id="111" name="Rechteck 62"/>
            <p:cNvSpPr/>
            <p:nvPr/>
          </p:nvSpPr>
          <p:spPr bwMode="auto">
            <a:xfrm>
              <a:off x="4070178" y="4113668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hteck 62"/>
            <p:cNvSpPr/>
            <p:nvPr/>
          </p:nvSpPr>
          <p:spPr bwMode="auto">
            <a:xfrm>
              <a:off x="4772877" y="470414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hteck 62"/>
            <p:cNvSpPr/>
            <p:nvPr/>
          </p:nvSpPr>
          <p:spPr bwMode="auto">
            <a:xfrm>
              <a:off x="4191819" y="524510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hteck 62"/>
            <p:cNvSpPr/>
            <p:nvPr/>
          </p:nvSpPr>
          <p:spPr bwMode="auto">
            <a:xfrm>
              <a:off x="5445699" y="5966505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hteck 62"/>
            <p:cNvSpPr/>
            <p:nvPr/>
          </p:nvSpPr>
          <p:spPr bwMode="auto">
            <a:xfrm>
              <a:off x="4474048" y="5836889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hteck 62"/>
            <p:cNvSpPr/>
            <p:nvPr/>
          </p:nvSpPr>
          <p:spPr bwMode="auto">
            <a:xfrm>
              <a:off x="5149565" y="524510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 bwMode="auto">
            <a:xfrm rot="5400000">
              <a:off x="4897325" y="6271418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800" dirty="0" smtClean="0"/>
                <a:t>…</a:t>
              </a:r>
              <a:endParaRPr lang="en-US" sz="2800" dirty="0"/>
            </a:p>
          </p:txBody>
        </p:sp>
        <p:cxnSp>
          <p:nvCxnSpPr>
            <p:cNvPr id="7184" name="Straight Connector 7183"/>
            <p:cNvCxnSpPr>
              <a:stCxn id="90" idx="2"/>
              <a:endCxn id="111" idx="0"/>
            </p:cNvCxnSpPr>
            <p:nvPr/>
          </p:nvCxnSpPr>
          <p:spPr bwMode="auto">
            <a:xfrm>
              <a:off x="4058378" y="3373492"/>
              <a:ext cx="269954" cy="740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86" name="Straight Connector 7185"/>
            <p:cNvCxnSpPr>
              <a:stCxn id="91" idx="2"/>
              <a:endCxn id="113" idx="0"/>
            </p:cNvCxnSpPr>
            <p:nvPr/>
          </p:nvCxnSpPr>
          <p:spPr bwMode="auto">
            <a:xfrm>
              <a:off x="5018772" y="3373492"/>
              <a:ext cx="12259" cy="13306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0" name="Straight Connector 7189"/>
            <p:cNvCxnSpPr>
              <a:stCxn id="113" idx="2"/>
              <a:endCxn id="114" idx="0"/>
            </p:cNvCxnSpPr>
            <p:nvPr/>
          </p:nvCxnSpPr>
          <p:spPr bwMode="auto">
            <a:xfrm flipH="1">
              <a:off x="4449973" y="5023802"/>
              <a:ext cx="581058" cy="2212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3" name="Straight Connector 7192"/>
            <p:cNvCxnSpPr>
              <a:stCxn id="117" idx="0"/>
              <a:endCxn id="118" idx="2"/>
            </p:cNvCxnSpPr>
            <p:nvPr/>
          </p:nvCxnSpPr>
          <p:spPr bwMode="auto">
            <a:xfrm flipV="1">
              <a:off x="4732202" y="5564757"/>
              <a:ext cx="675517" cy="272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97" name="Straight Connector 7196"/>
            <p:cNvCxnSpPr>
              <a:stCxn id="118" idx="2"/>
              <a:endCxn id="116" idx="0"/>
            </p:cNvCxnSpPr>
            <p:nvPr/>
          </p:nvCxnSpPr>
          <p:spPr bwMode="auto">
            <a:xfrm>
              <a:off x="5407719" y="5564757"/>
              <a:ext cx="296134" cy="4017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7" idx="2"/>
            </p:cNvCxnSpPr>
            <p:nvPr/>
          </p:nvCxnSpPr>
          <p:spPr bwMode="auto">
            <a:xfrm flipH="1">
              <a:off x="4478291" y="6156546"/>
              <a:ext cx="253911" cy="2240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16" idx="2"/>
            </p:cNvCxnSpPr>
            <p:nvPr/>
          </p:nvCxnSpPr>
          <p:spPr bwMode="auto">
            <a:xfrm flipH="1">
              <a:off x="5499539" y="6286162"/>
              <a:ext cx="204314" cy="246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116" idx="2"/>
            </p:cNvCxnSpPr>
            <p:nvPr/>
          </p:nvCxnSpPr>
          <p:spPr bwMode="auto">
            <a:xfrm>
              <a:off x="5703853" y="6286162"/>
              <a:ext cx="0" cy="246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116" idx="2"/>
            </p:cNvCxnSpPr>
            <p:nvPr/>
          </p:nvCxnSpPr>
          <p:spPr bwMode="auto">
            <a:xfrm>
              <a:off x="5703853" y="6286162"/>
              <a:ext cx="258154" cy="246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57"/>
          <p:cNvGrpSpPr/>
          <p:nvPr/>
        </p:nvGrpSpPr>
        <p:grpSpPr>
          <a:xfrm>
            <a:off x="6516216" y="3128074"/>
            <a:ext cx="2302064" cy="3252554"/>
            <a:chOff x="6516216" y="3128074"/>
            <a:chExt cx="2302064" cy="3252554"/>
          </a:xfrm>
        </p:grpSpPr>
        <p:sp>
          <p:nvSpPr>
            <p:cNvPr id="121" name="Rechteck 62"/>
            <p:cNvSpPr/>
            <p:nvPr/>
          </p:nvSpPr>
          <p:spPr bwMode="auto">
            <a:xfrm>
              <a:off x="7035054" y="3646512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hteck 62"/>
            <p:cNvSpPr/>
            <p:nvPr/>
          </p:nvSpPr>
          <p:spPr bwMode="auto">
            <a:xfrm>
              <a:off x="7785664" y="4113669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hteck 62"/>
            <p:cNvSpPr/>
            <p:nvPr/>
          </p:nvSpPr>
          <p:spPr bwMode="auto">
            <a:xfrm>
              <a:off x="6709870" y="4645301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hteck 62"/>
            <p:cNvSpPr/>
            <p:nvPr/>
          </p:nvSpPr>
          <p:spPr bwMode="auto">
            <a:xfrm>
              <a:off x="7466213" y="464923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hteck 62"/>
            <p:cNvSpPr/>
            <p:nvPr/>
          </p:nvSpPr>
          <p:spPr bwMode="auto">
            <a:xfrm>
              <a:off x="7869525" y="5326938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hteck 62"/>
            <p:cNvSpPr/>
            <p:nvPr/>
          </p:nvSpPr>
          <p:spPr bwMode="auto">
            <a:xfrm>
              <a:off x="8219103" y="3626257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 bwMode="auto">
            <a:xfrm rot="5400000">
              <a:off x="7974160" y="584714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de-DE" sz="2800" dirty="0" smtClean="0"/>
                <a:t>…</a:t>
              </a:r>
              <a:endParaRPr lang="en-US" sz="2800" dirty="0"/>
            </a:p>
          </p:txBody>
        </p:sp>
        <p:sp>
          <p:nvSpPr>
            <p:cNvPr id="132" name="Rechteck 62"/>
            <p:cNvSpPr/>
            <p:nvPr/>
          </p:nvSpPr>
          <p:spPr bwMode="auto">
            <a:xfrm>
              <a:off x="8301972" y="4649230"/>
              <a:ext cx="516308" cy="3196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Connector 61"/>
            <p:cNvCxnSpPr>
              <a:stCxn id="127" idx="2"/>
              <a:endCxn id="121" idx="0"/>
            </p:cNvCxnSpPr>
            <p:nvPr/>
          </p:nvCxnSpPr>
          <p:spPr bwMode="auto">
            <a:xfrm flipH="1">
              <a:off x="7293208" y="3128074"/>
              <a:ext cx="258154" cy="518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stCxn id="127" idx="2"/>
              <a:endCxn id="130" idx="0"/>
            </p:cNvCxnSpPr>
            <p:nvPr/>
          </p:nvCxnSpPr>
          <p:spPr bwMode="auto">
            <a:xfrm>
              <a:off x="7551362" y="3128074"/>
              <a:ext cx="925895" cy="4981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121" idx="2"/>
              <a:endCxn id="124" idx="0"/>
            </p:cNvCxnSpPr>
            <p:nvPr/>
          </p:nvCxnSpPr>
          <p:spPr bwMode="auto">
            <a:xfrm flipH="1">
              <a:off x="6968024" y="3966169"/>
              <a:ext cx="325184" cy="679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121" idx="2"/>
              <a:endCxn id="126" idx="0"/>
            </p:cNvCxnSpPr>
            <p:nvPr/>
          </p:nvCxnSpPr>
          <p:spPr bwMode="auto">
            <a:xfrm>
              <a:off x="7293208" y="3966169"/>
              <a:ext cx="431159" cy="6830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129" idx="0"/>
              <a:endCxn id="132" idx="2"/>
            </p:cNvCxnSpPr>
            <p:nvPr/>
          </p:nvCxnSpPr>
          <p:spPr bwMode="auto">
            <a:xfrm flipV="1">
              <a:off x="8127679" y="4968887"/>
              <a:ext cx="432447" cy="358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>
              <a:stCxn id="126" idx="3"/>
              <a:endCxn id="132" idx="1"/>
            </p:cNvCxnSpPr>
            <p:nvPr/>
          </p:nvCxnSpPr>
          <p:spPr bwMode="auto">
            <a:xfrm>
              <a:off x="7982521" y="4809059"/>
              <a:ext cx="3194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stCxn id="122" idx="0"/>
              <a:endCxn id="130" idx="2"/>
            </p:cNvCxnSpPr>
            <p:nvPr/>
          </p:nvCxnSpPr>
          <p:spPr bwMode="auto">
            <a:xfrm flipV="1">
              <a:off x="8043818" y="3945914"/>
              <a:ext cx="433439" cy="167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stCxn id="124" idx="2"/>
              <a:endCxn id="129" idx="0"/>
            </p:cNvCxnSpPr>
            <p:nvPr/>
          </p:nvCxnSpPr>
          <p:spPr bwMode="auto">
            <a:xfrm>
              <a:off x="6968024" y="4964958"/>
              <a:ext cx="1159655" cy="361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>
              <a:stCxn id="124" idx="2"/>
            </p:cNvCxnSpPr>
            <p:nvPr/>
          </p:nvCxnSpPr>
          <p:spPr bwMode="auto">
            <a:xfrm flipH="1">
              <a:off x="6709870" y="4964958"/>
              <a:ext cx="258154" cy="599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stCxn id="124" idx="2"/>
            </p:cNvCxnSpPr>
            <p:nvPr/>
          </p:nvCxnSpPr>
          <p:spPr bwMode="auto">
            <a:xfrm>
              <a:off x="6968024" y="4964958"/>
              <a:ext cx="0" cy="599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stCxn id="124" idx="2"/>
            </p:cNvCxnSpPr>
            <p:nvPr/>
          </p:nvCxnSpPr>
          <p:spPr bwMode="auto">
            <a:xfrm>
              <a:off x="6968024" y="4964958"/>
              <a:ext cx="325185" cy="599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stCxn id="124" idx="2"/>
            </p:cNvCxnSpPr>
            <p:nvPr/>
          </p:nvCxnSpPr>
          <p:spPr bwMode="auto">
            <a:xfrm flipH="1">
              <a:off x="6516216" y="4964958"/>
              <a:ext cx="451808" cy="599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124" idx="2"/>
            </p:cNvCxnSpPr>
            <p:nvPr/>
          </p:nvCxnSpPr>
          <p:spPr bwMode="auto">
            <a:xfrm>
              <a:off x="6968024" y="4964958"/>
              <a:ext cx="583339" cy="5997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84"/>
          <p:cNvGrpSpPr/>
          <p:nvPr/>
        </p:nvGrpSpPr>
        <p:grpSpPr>
          <a:xfrm>
            <a:off x="1197872" y="3806341"/>
            <a:ext cx="7104100" cy="2380572"/>
            <a:chOff x="1197872" y="3806341"/>
            <a:chExt cx="7104100" cy="2380572"/>
          </a:xfrm>
        </p:grpSpPr>
        <p:cxnSp>
          <p:nvCxnSpPr>
            <p:cNvPr id="196" name="Straight Arrow Connector 195"/>
            <p:cNvCxnSpPr>
              <a:stCxn id="101" idx="3"/>
              <a:endCxn id="111" idx="1"/>
            </p:cNvCxnSpPr>
            <p:nvPr/>
          </p:nvCxnSpPr>
          <p:spPr bwMode="auto">
            <a:xfrm>
              <a:off x="2737940" y="4236813"/>
              <a:ext cx="1332238" cy="366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99" name="Straight Arrow Connector 198"/>
            <p:cNvCxnSpPr>
              <a:stCxn id="106" idx="3"/>
              <a:endCxn id="117" idx="1"/>
            </p:cNvCxnSpPr>
            <p:nvPr/>
          </p:nvCxnSpPr>
          <p:spPr bwMode="auto">
            <a:xfrm>
              <a:off x="2764220" y="4968888"/>
              <a:ext cx="1709828" cy="10278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02" name="Straight Arrow Connector 201"/>
            <p:cNvCxnSpPr>
              <a:endCxn id="121" idx="1"/>
            </p:cNvCxnSpPr>
            <p:nvPr/>
          </p:nvCxnSpPr>
          <p:spPr bwMode="auto">
            <a:xfrm flipV="1">
              <a:off x="5265871" y="3806341"/>
              <a:ext cx="1769183" cy="10493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04" name="Straight Arrow Connector 203"/>
            <p:cNvCxnSpPr>
              <a:endCxn id="129" idx="1"/>
            </p:cNvCxnSpPr>
            <p:nvPr/>
          </p:nvCxnSpPr>
          <p:spPr bwMode="auto">
            <a:xfrm flipV="1">
              <a:off x="5962007" y="5486767"/>
              <a:ext cx="1907518" cy="7001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07" name="Straight Arrow Connector 206"/>
            <p:cNvCxnSpPr>
              <a:stCxn id="102" idx="3"/>
              <a:endCxn id="114" idx="1"/>
            </p:cNvCxnSpPr>
            <p:nvPr/>
          </p:nvCxnSpPr>
          <p:spPr bwMode="auto">
            <a:xfrm flipV="1">
              <a:off x="2319333" y="5404929"/>
              <a:ext cx="1872486" cy="2721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211" name="Straight Arrow Connector 210"/>
            <p:cNvCxnSpPr>
              <a:endCxn id="122" idx="1"/>
            </p:cNvCxnSpPr>
            <p:nvPr/>
          </p:nvCxnSpPr>
          <p:spPr bwMode="auto">
            <a:xfrm flipV="1">
              <a:off x="1749429" y="4273498"/>
              <a:ext cx="6036235" cy="3987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  <p:cxnSp>
          <p:nvCxnSpPr>
            <p:cNvPr id="173" name="Curved Connector 172"/>
            <p:cNvCxnSpPr>
              <a:stCxn id="100" idx="3"/>
              <a:endCxn id="132" idx="1"/>
            </p:cNvCxnSpPr>
            <p:nvPr/>
          </p:nvCxnSpPr>
          <p:spPr bwMode="auto">
            <a:xfrm flipV="1">
              <a:off x="1197872" y="4809059"/>
              <a:ext cx="7104100" cy="435954"/>
            </a:xfrm>
            <a:prstGeom prst="curvedConnector3">
              <a:avLst>
                <a:gd name="adj1" fmla="val 65374"/>
              </a:avLst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sm"/>
              <a:tailEnd type="triangle" w="lg" len="sm"/>
            </a:ln>
            <a:effectLst/>
          </p:spPr>
        </p:cxnSp>
      </p:grpSp>
      <p:sp>
        <p:nvSpPr>
          <p:cNvPr id="139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149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10009112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Knowledge Bases in the Big Data Era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1772816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Scalable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algorithms</a:t>
            </a:r>
            <a:endParaRPr lang="de-DE" sz="2400" dirty="0" smtClean="0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43608" y="2348880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Distributed </a:t>
            </a:r>
            <a:r>
              <a:rPr lang="de-DE" sz="2400" dirty="0" err="1" smtClean="0">
                <a:latin typeface="+mj-lt"/>
              </a:rPr>
              <a:t>platforms</a:t>
            </a:r>
            <a:endParaRPr lang="de-DE" sz="2400" dirty="0" smtClean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3528" y="980728"/>
            <a:ext cx="332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800" dirty="0" smtClean="0">
                <a:latin typeface="+mj-lt"/>
              </a:rPr>
              <a:t>Big Data </a:t>
            </a:r>
            <a:r>
              <a:rPr lang="de-DE" sz="2800" dirty="0" err="1" smtClean="0">
                <a:latin typeface="+mj-lt"/>
              </a:rPr>
              <a:t>Analytics</a:t>
            </a:r>
            <a:endParaRPr lang="de-DE" sz="2800" dirty="0" smtClean="0">
              <a:latin typeface="+mj-lt"/>
            </a:endParaRPr>
          </a:p>
        </p:txBody>
      </p:sp>
      <p:sp>
        <p:nvSpPr>
          <p:cNvPr id="28" name="Stern mit 5 Zacken 27"/>
          <p:cNvSpPr/>
          <p:nvPr/>
        </p:nvSpPr>
        <p:spPr bwMode="auto">
          <a:xfrm>
            <a:off x="432048" y="1772816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tern mit 5 Zacken 28"/>
          <p:cNvSpPr/>
          <p:nvPr/>
        </p:nvSpPr>
        <p:spPr bwMode="auto">
          <a:xfrm>
            <a:off x="432048" y="2348880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2048" y="2924944"/>
            <a:ext cx="4763659" cy="3175903"/>
            <a:chOff x="432048" y="2924944"/>
            <a:chExt cx="4763659" cy="3175903"/>
          </a:xfrm>
        </p:grpSpPr>
        <p:sp>
          <p:nvSpPr>
            <p:cNvPr id="18" name="Textfeld 17"/>
            <p:cNvSpPr txBox="1"/>
            <p:nvPr/>
          </p:nvSpPr>
          <p:spPr>
            <a:xfrm>
              <a:off x="1043608" y="3645024"/>
              <a:ext cx="4057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sz="2400" dirty="0" err="1" smtClean="0">
                  <a:latin typeface="+mj-lt"/>
                </a:rPr>
                <a:t>Tapping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unstructured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data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043608" y="4293096"/>
              <a:ext cx="41520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>
                <a:lnSpc>
                  <a:spcPts val="2400"/>
                </a:lnSpc>
              </a:pPr>
              <a:r>
                <a:rPr lang="de-DE" sz="2400" dirty="0" err="1" smtClean="0">
                  <a:latin typeface="+mj-lt"/>
                </a:rPr>
                <a:t>Connecting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structured</a:t>
              </a:r>
              <a:r>
                <a:rPr lang="de-DE" sz="2400" dirty="0" smtClean="0">
                  <a:latin typeface="+mj-lt"/>
                </a:rPr>
                <a:t> &amp;</a:t>
              </a:r>
            </a:p>
            <a:p>
              <a:pPr marL="0">
                <a:lnSpc>
                  <a:spcPts val="2400"/>
                </a:lnSpc>
              </a:pPr>
              <a:r>
                <a:rPr lang="de-DE" sz="2400" dirty="0" err="1" smtClean="0">
                  <a:latin typeface="+mj-lt"/>
                </a:rPr>
                <a:t>unstructured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data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sources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043608" y="2924944"/>
              <a:ext cx="3930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sz="2400" dirty="0" err="1" smtClean="0">
                  <a:latin typeface="+mj-lt"/>
                </a:rPr>
                <a:t>Discovering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data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sources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43608" y="5085184"/>
              <a:ext cx="34816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>
                <a:lnSpc>
                  <a:spcPts val="2400"/>
                </a:lnSpc>
              </a:pPr>
              <a:r>
                <a:rPr lang="de-DE" sz="2400" dirty="0" smtClean="0">
                  <a:latin typeface="+mj-lt"/>
                </a:rPr>
                <a:t>Making sense </a:t>
              </a:r>
              <a:r>
                <a:rPr lang="de-DE" sz="2400" dirty="0" err="1" smtClean="0">
                  <a:latin typeface="+mj-lt"/>
                </a:rPr>
                <a:t>of</a:t>
              </a:r>
              <a:r>
                <a:rPr lang="de-DE" sz="2400" dirty="0" smtClean="0">
                  <a:latin typeface="+mj-lt"/>
                </a:rPr>
                <a:t> </a:t>
              </a:r>
            </a:p>
            <a:p>
              <a:pPr marL="0">
                <a:lnSpc>
                  <a:spcPts val="2400"/>
                </a:lnSpc>
              </a:pPr>
              <a:r>
                <a:rPr lang="de-DE" sz="2400" dirty="0" err="1" smtClean="0">
                  <a:latin typeface="+mj-lt"/>
                </a:rPr>
                <a:t>heterogeneous</a:t>
              </a:r>
              <a:r>
                <a:rPr lang="de-DE" sz="2400" dirty="0" smtClean="0">
                  <a:latin typeface="+mj-lt"/>
                </a:rPr>
                <a:t>, </a:t>
              </a:r>
              <a:r>
                <a:rPr lang="de-DE" sz="2400" dirty="0" err="1" smtClean="0">
                  <a:latin typeface="+mj-lt"/>
                </a:rPr>
                <a:t>dirty</a:t>
              </a:r>
              <a:r>
                <a:rPr lang="de-DE" sz="2400" dirty="0" smtClean="0">
                  <a:latin typeface="+mj-lt"/>
                </a:rPr>
                <a:t>, </a:t>
              </a:r>
            </a:p>
            <a:p>
              <a:pPr marL="0">
                <a:lnSpc>
                  <a:spcPts val="2400"/>
                </a:lnSpc>
              </a:pPr>
              <a:r>
                <a:rPr lang="de-DE" sz="2400" dirty="0" err="1" smtClean="0">
                  <a:latin typeface="+mj-lt"/>
                </a:rPr>
                <a:t>or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uncertain</a:t>
              </a:r>
              <a:r>
                <a:rPr lang="de-DE" sz="2400" dirty="0" smtClean="0">
                  <a:latin typeface="+mj-lt"/>
                </a:rPr>
                <a:t> </a:t>
              </a:r>
              <a:r>
                <a:rPr lang="de-DE" sz="2400" dirty="0" err="1" smtClean="0">
                  <a:latin typeface="+mj-lt"/>
                </a:rPr>
                <a:t>data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30" name="Stern mit 5 Zacken 29"/>
            <p:cNvSpPr/>
            <p:nvPr/>
          </p:nvSpPr>
          <p:spPr bwMode="auto">
            <a:xfrm>
              <a:off x="432048" y="2924944"/>
              <a:ext cx="432048" cy="410344"/>
            </a:xfrm>
            <a:prstGeom prst="star5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Stern mit 5 Zacken 30"/>
            <p:cNvSpPr/>
            <p:nvPr/>
          </p:nvSpPr>
          <p:spPr bwMode="auto">
            <a:xfrm>
              <a:off x="432048" y="3645024"/>
              <a:ext cx="432048" cy="410344"/>
            </a:xfrm>
            <a:prstGeom prst="star5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Stern mit 5 Zacken 31"/>
            <p:cNvSpPr/>
            <p:nvPr/>
          </p:nvSpPr>
          <p:spPr bwMode="auto">
            <a:xfrm>
              <a:off x="432048" y="4293096"/>
              <a:ext cx="432048" cy="410344"/>
            </a:xfrm>
            <a:prstGeom prst="star5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Stern mit 5 Zacken 32"/>
            <p:cNvSpPr/>
            <p:nvPr/>
          </p:nvSpPr>
          <p:spPr bwMode="auto">
            <a:xfrm>
              <a:off x="432048" y="5013176"/>
              <a:ext cx="432048" cy="410344"/>
            </a:xfrm>
            <a:prstGeom prst="star5">
              <a:avLst/>
            </a:prstGeom>
            <a:solidFill>
              <a:srgbClr val="00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6732240" y="3068960"/>
            <a:ext cx="2101857" cy="243143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sz="2800" dirty="0" err="1" smtClean="0">
                <a:latin typeface="+mj-lt"/>
              </a:rPr>
              <a:t>Knowledge</a:t>
            </a:r>
            <a:endParaRPr lang="de-DE" sz="2800" dirty="0" smtClean="0">
              <a:latin typeface="+mj-lt"/>
            </a:endParaRPr>
          </a:p>
          <a:p>
            <a:pPr marL="0"/>
            <a:r>
              <a:rPr lang="de-DE" sz="2800" dirty="0" smtClean="0">
                <a:latin typeface="+mj-lt"/>
              </a:rPr>
              <a:t>Bases:</a:t>
            </a:r>
          </a:p>
          <a:p>
            <a:pPr marL="0"/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entities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relations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smtClean="0">
                <a:latin typeface="+mj-lt"/>
              </a:rPr>
              <a:t>time, </a:t>
            </a:r>
            <a:r>
              <a:rPr lang="de-DE" sz="2400" dirty="0" err="1" smtClean="0">
                <a:latin typeface="+mj-lt"/>
              </a:rPr>
              <a:t>space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smtClean="0">
                <a:latin typeface="+mj-lt"/>
              </a:rPr>
              <a:t> …</a:t>
            </a:r>
          </a:p>
        </p:txBody>
      </p:sp>
      <p:cxnSp>
        <p:nvCxnSpPr>
          <p:cNvPr id="36" name="Form 35"/>
          <p:cNvCxnSpPr>
            <a:stCxn id="24" idx="3"/>
            <a:endCxn id="34" idx="0"/>
          </p:cNvCxnSpPr>
          <p:nvPr/>
        </p:nvCxnSpPr>
        <p:spPr bwMode="auto">
          <a:xfrm>
            <a:off x="4134519" y="2003649"/>
            <a:ext cx="3648650" cy="106531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Form 37"/>
          <p:cNvCxnSpPr>
            <a:stCxn id="25" idx="3"/>
            <a:endCxn id="34" idx="0"/>
          </p:cNvCxnSpPr>
          <p:nvPr/>
        </p:nvCxnSpPr>
        <p:spPr bwMode="auto">
          <a:xfrm>
            <a:off x="4339703" y="2579713"/>
            <a:ext cx="3443466" cy="48924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krümmte Verbindung 42"/>
          <p:cNvCxnSpPr>
            <a:stCxn id="34" idx="1"/>
            <a:endCxn id="23" idx="3"/>
          </p:cNvCxnSpPr>
          <p:nvPr/>
        </p:nvCxnSpPr>
        <p:spPr bwMode="auto">
          <a:xfrm rot="10800000">
            <a:off x="4974492" y="3155778"/>
            <a:ext cx="1757748" cy="11289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krümmte Verbindung 44"/>
          <p:cNvCxnSpPr>
            <a:stCxn id="34" idx="1"/>
            <a:endCxn id="18" idx="3"/>
          </p:cNvCxnSpPr>
          <p:nvPr/>
        </p:nvCxnSpPr>
        <p:spPr bwMode="auto">
          <a:xfrm rot="10800000">
            <a:off x="5100744" y="3875858"/>
            <a:ext cx="1631496" cy="4088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krümmte Verbindung 46"/>
          <p:cNvCxnSpPr>
            <a:stCxn id="34" idx="1"/>
            <a:endCxn id="22" idx="3"/>
          </p:cNvCxnSpPr>
          <p:nvPr/>
        </p:nvCxnSpPr>
        <p:spPr bwMode="auto">
          <a:xfrm rot="10800000" flipV="1">
            <a:off x="5195708" y="4284677"/>
            <a:ext cx="1536533" cy="3623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krümmte Verbindung 48"/>
          <p:cNvCxnSpPr>
            <a:stCxn id="34" idx="1"/>
          </p:cNvCxnSpPr>
          <p:nvPr/>
        </p:nvCxnSpPr>
        <p:spPr bwMode="auto">
          <a:xfrm rot="10800000" flipV="1">
            <a:off x="4427984" y="4284678"/>
            <a:ext cx="2304256" cy="1232554"/>
          </a:xfrm>
          <a:prstGeom prst="curvedConnector3">
            <a:avLst>
              <a:gd name="adj1" fmla="val 34127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val 7168"/>
          <p:cNvSpPr/>
          <p:nvPr/>
        </p:nvSpPr>
        <p:spPr bwMode="auto">
          <a:xfrm>
            <a:off x="874664" y="1483657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74664" y="184912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74664" y="2230686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62"/>
          <p:cNvSpPr/>
          <p:nvPr/>
        </p:nvSpPr>
        <p:spPr bwMode="auto">
          <a:xfrm>
            <a:off x="4190742" y="1814297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745994" y="140880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44902" y="140880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745994" y="2311747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916886" y="2311747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62"/>
          <p:cNvSpPr/>
          <p:nvPr/>
        </p:nvSpPr>
        <p:spPr bwMode="auto">
          <a:xfrm>
            <a:off x="1535088" y="1820531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73" name="Straight Connector 7172"/>
          <p:cNvCxnSpPr>
            <a:stCxn id="48" idx="1"/>
            <a:endCxn id="7169" idx="5"/>
          </p:cNvCxnSpPr>
          <p:nvPr/>
        </p:nvCxnSpPr>
        <p:spPr bwMode="auto">
          <a:xfrm flipH="1" flipV="1">
            <a:off x="1181977" y="1648787"/>
            <a:ext cx="353111" cy="331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6" name="Straight Connector 7175"/>
          <p:cNvCxnSpPr>
            <a:stCxn id="48" idx="1"/>
            <a:endCxn id="39" idx="6"/>
          </p:cNvCxnSpPr>
          <p:nvPr/>
        </p:nvCxnSpPr>
        <p:spPr bwMode="auto">
          <a:xfrm flipH="1" flipV="1">
            <a:off x="1234704" y="1945856"/>
            <a:ext cx="300384" cy="34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9" name="Straight Connector 7178"/>
          <p:cNvCxnSpPr>
            <a:stCxn id="48" idx="1"/>
            <a:endCxn id="40" idx="6"/>
          </p:cNvCxnSpPr>
          <p:nvPr/>
        </p:nvCxnSpPr>
        <p:spPr bwMode="auto">
          <a:xfrm flipH="1">
            <a:off x="1234704" y="1980360"/>
            <a:ext cx="300384" cy="347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1" name="Straight Connector 7180"/>
          <p:cNvCxnSpPr>
            <a:stCxn id="42" idx="2"/>
            <a:endCxn id="45" idx="0"/>
          </p:cNvCxnSpPr>
          <p:nvPr/>
        </p:nvCxnSpPr>
        <p:spPr bwMode="auto">
          <a:xfrm flipH="1">
            <a:off x="3926014" y="2133954"/>
            <a:ext cx="522882" cy="177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3" name="Straight Connector 7182"/>
          <p:cNvCxnSpPr>
            <a:stCxn id="42" idx="0"/>
            <a:endCxn id="43" idx="4"/>
          </p:cNvCxnSpPr>
          <p:nvPr/>
        </p:nvCxnSpPr>
        <p:spPr bwMode="auto">
          <a:xfrm flipH="1" flipV="1">
            <a:off x="3926014" y="1602267"/>
            <a:ext cx="522882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1" name="Straight Connector 7190"/>
          <p:cNvCxnSpPr>
            <a:stCxn id="42" idx="0"/>
            <a:endCxn id="44" idx="4"/>
          </p:cNvCxnSpPr>
          <p:nvPr/>
        </p:nvCxnSpPr>
        <p:spPr bwMode="auto">
          <a:xfrm flipV="1">
            <a:off x="4448896" y="1602267"/>
            <a:ext cx="576026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4" name="Straight Connector 7193"/>
          <p:cNvCxnSpPr>
            <a:stCxn id="42" idx="2"/>
            <a:endCxn id="47" idx="1"/>
          </p:cNvCxnSpPr>
          <p:nvPr/>
        </p:nvCxnSpPr>
        <p:spPr bwMode="auto">
          <a:xfrm>
            <a:off x="4448896" y="2133954"/>
            <a:ext cx="520717" cy="206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hteck 62"/>
          <p:cNvSpPr/>
          <p:nvPr/>
        </p:nvSpPr>
        <p:spPr bwMode="auto">
          <a:xfrm>
            <a:off x="1181977" y="2572754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48" idx="2"/>
            <a:endCxn id="89" idx="0"/>
          </p:cNvCxnSpPr>
          <p:nvPr/>
        </p:nvCxnSpPr>
        <p:spPr bwMode="auto">
          <a:xfrm flipH="1">
            <a:off x="1440131" y="2140188"/>
            <a:ext cx="353111" cy="432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8" idx="2"/>
          </p:cNvCxnSpPr>
          <p:nvPr/>
        </p:nvCxnSpPr>
        <p:spPr bwMode="auto">
          <a:xfrm>
            <a:off x="1793242" y="2140188"/>
            <a:ext cx="214341" cy="982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514624" y="2686619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Connector 67"/>
          <p:cNvCxnSpPr>
            <a:stCxn id="89" idx="1"/>
            <a:endCxn id="103" idx="6"/>
          </p:cNvCxnSpPr>
          <p:nvPr/>
        </p:nvCxnSpPr>
        <p:spPr bwMode="auto">
          <a:xfrm flipH="1">
            <a:off x="874664" y="2732583"/>
            <a:ext cx="307313" cy="50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4058378" y="2140188"/>
            <a:ext cx="390518" cy="84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2" idx="2"/>
          </p:cNvCxnSpPr>
          <p:nvPr/>
        </p:nvCxnSpPr>
        <p:spPr bwMode="auto">
          <a:xfrm>
            <a:off x="4448896" y="2133954"/>
            <a:ext cx="569876" cy="846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stCxn id="48" idx="3"/>
            <a:endCxn id="42" idx="1"/>
          </p:cNvCxnSpPr>
          <p:nvPr/>
        </p:nvCxnSpPr>
        <p:spPr bwMode="auto">
          <a:xfrm flipV="1">
            <a:off x="2051396" y="1974126"/>
            <a:ext cx="2139346" cy="6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triangle" w="lg" len="sm"/>
            <a:tailEnd type="triangle" w="lg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>
            <a:off x="2357075" y="1520307"/>
            <a:ext cx="142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>
                <a:solidFill>
                  <a:srgbClr val="0033CC"/>
                </a:solidFill>
              </a:rPr>
              <a:t>sameAs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400" dirty="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1449869" y="2431158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275326" y="1704739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/>
              <a:t>e</a:t>
            </a:r>
            <a:r>
              <a:rPr lang="de-DE" sz="2400" baseline="-25000" dirty="0" err="1"/>
              <a:t>j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1619672" y="1710973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e</a:t>
            </a:r>
            <a:r>
              <a:rPr lang="de-DE" sz="2400" baseline="-25000" dirty="0" smtClean="0"/>
              <a:t>i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-36512" y="3284004"/>
                <a:ext cx="8753230" cy="1261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de-DE" sz="2400" dirty="0" smtClean="0"/>
                  <a:t>Define:</a:t>
                </a:r>
              </a:p>
              <a:p>
                <a:pPr eaLnBrk="0" hangingPunct="0"/>
                <a:r>
                  <a:rPr lang="en-US" sz="2400" b="1" dirty="0" smtClean="0">
                    <a:solidFill>
                      <a:srgbClr val="0033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𝒔𝒊𝒎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 smtClean="0"/>
                  <a:t>[-1,1]: Similarity of two entities</a:t>
                </a:r>
              </a:p>
              <a:p>
                <a:pPr eaLnBrk="0" hangingPunct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𝒄𝒐𝒉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)∈</m:t>
                    </m:r>
                  </m:oMath>
                </a14:m>
                <a:r>
                  <a:rPr lang="de-DE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 smtClean="0"/>
                  <a:t>[-1,1]: likelihood of being mentioned together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284004"/>
                <a:ext cx="8753230" cy="12617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45" t="-3382" r="-209" b="-10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/>
          <p:cNvSpPr txBox="1"/>
          <p:nvPr/>
        </p:nvSpPr>
        <p:spPr bwMode="auto">
          <a:xfrm>
            <a:off x="179512" y="4436132"/>
            <a:ext cx="738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>
                <a:solidFill>
                  <a:srgbClr val="0033CC"/>
                </a:solidFill>
              </a:rPr>
              <a:t>d</a:t>
            </a:r>
            <a:r>
              <a:rPr lang="de-DE" sz="2400" dirty="0" smtClean="0">
                <a:solidFill>
                  <a:srgbClr val="0033CC"/>
                </a:solidFill>
              </a:rPr>
              <a:t>ecision variables   </a:t>
            </a:r>
            <a:r>
              <a:rPr lang="de-DE" sz="2400" dirty="0" smtClean="0"/>
              <a:t>X</a:t>
            </a:r>
            <a:r>
              <a:rPr lang="de-DE" sz="2400" baseline="-25000" dirty="0" smtClean="0"/>
              <a:t>ij</a:t>
            </a:r>
            <a:r>
              <a:rPr lang="de-DE" sz="2400" dirty="0" smtClean="0"/>
              <a:t> = 1 if sameAs(x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, x</a:t>
            </a:r>
            <a:r>
              <a:rPr lang="de-DE" sz="2400" baseline="-25000" dirty="0" smtClean="0"/>
              <a:t>j</a:t>
            </a:r>
            <a:r>
              <a:rPr lang="de-DE" sz="2400" dirty="0" smtClean="0"/>
              <a:t>), else 0</a:t>
            </a: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-36512" y="5054587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Maximize</a:t>
            </a:r>
          </a:p>
        </p:txBody>
      </p:sp>
      <p:sp>
        <p:nvSpPr>
          <p:cNvPr id="141" name="TextBox 140"/>
          <p:cNvSpPr txBox="1"/>
          <p:nvPr/>
        </p:nvSpPr>
        <p:spPr bwMode="auto">
          <a:xfrm>
            <a:off x="169402" y="5621359"/>
            <a:ext cx="5554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ij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X</a:t>
            </a:r>
            <a:r>
              <a:rPr lang="de-DE" sz="2400" baseline="-25000" dirty="0">
                <a:solidFill>
                  <a:srgbClr val="000000"/>
                </a:solidFill>
              </a:rPr>
              <a:t>ij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smtClean="0">
                <a:sym typeface="Symbol"/>
              </a:rPr>
              <a:t>(</a:t>
            </a:r>
            <a:r>
              <a:rPr lang="de-DE" sz="2400" dirty="0" smtClean="0"/>
              <a:t>sim(e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,e</a:t>
            </a:r>
            <a:r>
              <a:rPr lang="de-DE" sz="2400" baseline="-25000" dirty="0" smtClean="0"/>
              <a:t>j</a:t>
            </a:r>
            <a:r>
              <a:rPr lang="de-DE" sz="2400" dirty="0" smtClean="0"/>
              <a:t>)  +  </a:t>
            </a:r>
            <a:r>
              <a:rPr lang="de-DE" sz="2400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de-DE" sz="2400" baseline="-25000" dirty="0" smtClean="0">
                <a:solidFill>
                  <a:srgbClr val="000000"/>
                </a:solidFill>
                <a:sym typeface="Symbol"/>
              </a:rPr>
              <a:t>xN</a:t>
            </a:r>
            <a:r>
              <a:rPr lang="de-DE" sz="2400" baseline="-50000" dirty="0" smtClean="0">
                <a:solidFill>
                  <a:srgbClr val="000000"/>
                </a:solidFill>
                <a:sym typeface="Symbol"/>
              </a:rPr>
              <a:t>i</a:t>
            </a:r>
            <a:r>
              <a:rPr lang="de-DE" sz="2400" baseline="-25000" dirty="0" smtClean="0">
                <a:solidFill>
                  <a:srgbClr val="000000"/>
                </a:solidFill>
                <a:sym typeface="Symbol"/>
              </a:rPr>
              <a:t>, yN</a:t>
            </a:r>
            <a:r>
              <a:rPr lang="de-DE" sz="2400" baseline="-50000" dirty="0">
                <a:solidFill>
                  <a:srgbClr val="000000"/>
                </a:solidFill>
                <a:sym typeface="Symbol"/>
              </a:rPr>
              <a:t>j</a:t>
            </a:r>
            <a:r>
              <a:rPr lang="de-DE" sz="2400" dirty="0" smtClean="0">
                <a:solidFill>
                  <a:srgbClr val="000000"/>
                </a:solidFill>
                <a:sym typeface="Symbol"/>
              </a:rPr>
              <a:t> coh(x,y)</a:t>
            </a:r>
            <a:r>
              <a:rPr lang="de-DE" sz="2400" dirty="0" smtClean="0"/>
              <a:t>) </a:t>
            </a:r>
          </a:p>
          <a:p>
            <a:pPr eaLnBrk="0" hangingPunct="0"/>
            <a:r>
              <a:rPr lang="de-DE" sz="2400" dirty="0" smtClean="0"/>
              <a:t>+ </a:t>
            </a:r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jk</a:t>
            </a:r>
            <a:r>
              <a:rPr lang="de-DE" sz="2400" dirty="0" smtClean="0">
                <a:sym typeface="Symbol"/>
              </a:rPr>
              <a:t> (</a:t>
            </a:r>
            <a:r>
              <a:rPr lang="de-DE" sz="2400" dirty="0" smtClean="0"/>
              <a:t>…) + </a:t>
            </a:r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ik</a:t>
            </a:r>
            <a:r>
              <a:rPr lang="de-DE" sz="2400" dirty="0" smtClean="0">
                <a:sym typeface="Symbol"/>
              </a:rPr>
              <a:t> (</a:t>
            </a:r>
            <a:r>
              <a:rPr lang="de-DE" sz="2400" dirty="0" smtClean="0"/>
              <a:t>…)</a:t>
            </a: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5652120" y="5126595"/>
            <a:ext cx="3225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... </a:t>
            </a:r>
            <a:r>
              <a:rPr lang="de-DE" sz="2400" dirty="0" err="1" smtClean="0"/>
              <a:t>under</a:t>
            </a:r>
            <a:r>
              <a:rPr lang="de-DE" sz="2400" dirty="0" smtClean="0"/>
              <a:t>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 bwMode="auto">
              <a:xfrm>
                <a:off x="5997006" y="5557116"/>
                <a:ext cx="3183506" cy="131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/>
                          <a:ea typeface="Cambria Math"/>
                          <a:sym typeface="Symbol"/>
                        </a:rPr>
                        <m:t>∀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  <a:sym typeface="Symbol"/>
                        </a:rPr>
                        <m:t>𝒊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 smtClean="0">
                              <a:latin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1" i="1" smtClean="0">
                              <a:latin typeface="Cambria Math"/>
                              <a:sym typeface="Symbol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sym typeface="Symbol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sym typeface="Symbol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de-DE" sz="2000" i="1" smtClean="0">
                              <a:latin typeface="Cambria Math"/>
                              <a:ea typeface="Cambria Math"/>
                              <a:sym typeface="Symbol"/>
                            </a:rPr>
                            <m:t>&lt;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de-DE" sz="2000" dirty="0" smtClean="0">
                  <a:sym typeface="Symbol"/>
                </a:endParaRPr>
              </a:p>
              <a:p>
                <a:pPr eaLnBrk="0" hangingPunct="0"/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de-DE" sz="2000" dirty="0" smtClean="0"/>
                  <a:t>(1</a:t>
                </a:r>
                <a:r>
                  <a:rPr lang="de-DE" sz="2000" dirty="0" smtClean="0">
                    <a:sym typeface="Symbol"/>
                  </a:rPr>
                  <a:t>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ij</a:t>
                </a:r>
                <a:r>
                  <a:rPr lang="de-DE" sz="2000" dirty="0" smtClean="0"/>
                  <a:t> ) + (1</a:t>
                </a:r>
                <a:r>
                  <a:rPr lang="de-DE" sz="2000" dirty="0" smtClean="0">
                    <a:sym typeface="Symbol"/>
                  </a:rPr>
                  <a:t>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jk</a:t>
                </a:r>
                <a:r>
                  <a:rPr lang="de-DE" sz="2000" dirty="0" smtClean="0"/>
                  <a:t> )</a:t>
                </a:r>
              </a:p>
              <a:p>
                <a:pPr eaLnBrk="0" hangingPunct="0"/>
                <a:r>
                  <a:rPr lang="de-DE" sz="2000" dirty="0">
                    <a:sym typeface="Symbol"/>
                  </a:rPr>
                  <a:t> </a:t>
                </a:r>
                <a:r>
                  <a:rPr lang="de-DE" sz="2000" dirty="0" smtClean="0">
                    <a:sym typeface="Symbol"/>
                  </a:rPr>
                  <a:t>             (1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ik</a:t>
                </a:r>
                <a:r>
                  <a:rPr lang="de-DE" sz="2000" dirty="0" smtClean="0"/>
                  <a:t>)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006" y="5557116"/>
                <a:ext cx="3183506" cy="13161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74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Matching is an optimization problem</a:t>
            </a:r>
            <a:endParaRPr lang="en-GB" sz="2000" dirty="0" smtClean="0"/>
          </a:p>
        </p:txBody>
      </p:sp>
      <p:sp>
        <p:nvSpPr>
          <p:cNvPr id="95" name="TextBox 94"/>
          <p:cNvSpPr txBox="1"/>
          <p:nvPr/>
        </p:nvSpPr>
        <p:spPr bwMode="auto">
          <a:xfrm>
            <a:off x="732891" y="723654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1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 bwMode="auto">
          <a:xfrm>
            <a:off x="3863420" y="723654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2</a:t>
            </a:r>
            <a:endParaRPr lang="en-US" sz="2400" dirty="0"/>
          </a:p>
        </p:txBody>
      </p:sp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val 7168"/>
          <p:cNvSpPr/>
          <p:nvPr/>
        </p:nvSpPr>
        <p:spPr bwMode="auto">
          <a:xfrm>
            <a:off x="874664" y="155664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874664" y="192211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74664" y="2303674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62"/>
          <p:cNvSpPr/>
          <p:nvPr/>
        </p:nvSpPr>
        <p:spPr bwMode="auto">
          <a:xfrm>
            <a:off x="4190742" y="1887285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745994" y="148179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44902" y="1481793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745994" y="238473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916886" y="2384735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hteck 62"/>
          <p:cNvSpPr/>
          <p:nvPr/>
        </p:nvSpPr>
        <p:spPr bwMode="auto">
          <a:xfrm>
            <a:off x="1535088" y="1893519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73" name="Straight Connector 7172"/>
          <p:cNvCxnSpPr>
            <a:stCxn id="48" idx="1"/>
            <a:endCxn id="7169" idx="5"/>
          </p:cNvCxnSpPr>
          <p:nvPr/>
        </p:nvCxnSpPr>
        <p:spPr bwMode="auto">
          <a:xfrm flipH="1" flipV="1">
            <a:off x="1181977" y="1721775"/>
            <a:ext cx="353111" cy="331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6" name="Straight Connector 7175"/>
          <p:cNvCxnSpPr>
            <a:stCxn id="48" idx="1"/>
            <a:endCxn id="39" idx="6"/>
          </p:cNvCxnSpPr>
          <p:nvPr/>
        </p:nvCxnSpPr>
        <p:spPr bwMode="auto">
          <a:xfrm flipH="1" flipV="1">
            <a:off x="1234704" y="2018844"/>
            <a:ext cx="300384" cy="34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9" name="Straight Connector 7178"/>
          <p:cNvCxnSpPr>
            <a:stCxn id="48" idx="1"/>
            <a:endCxn id="40" idx="6"/>
          </p:cNvCxnSpPr>
          <p:nvPr/>
        </p:nvCxnSpPr>
        <p:spPr bwMode="auto">
          <a:xfrm flipH="1">
            <a:off x="1234704" y="2053348"/>
            <a:ext cx="300384" cy="347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1" name="Straight Connector 7180"/>
          <p:cNvCxnSpPr>
            <a:stCxn id="42" idx="2"/>
            <a:endCxn id="45" idx="0"/>
          </p:cNvCxnSpPr>
          <p:nvPr/>
        </p:nvCxnSpPr>
        <p:spPr bwMode="auto">
          <a:xfrm flipH="1">
            <a:off x="3926014" y="2206942"/>
            <a:ext cx="522882" cy="177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83" name="Straight Connector 7182"/>
          <p:cNvCxnSpPr>
            <a:stCxn id="42" idx="0"/>
            <a:endCxn id="43" idx="4"/>
          </p:cNvCxnSpPr>
          <p:nvPr/>
        </p:nvCxnSpPr>
        <p:spPr bwMode="auto">
          <a:xfrm flipH="1" flipV="1">
            <a:off x="3926014" y="1675255"/>
            <a:ext cx="522882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1" name="Straight Connector 7190"/>
          <p:cNvCxnSpPr>
            <a:stCxn id="42" idx="0"/>
            <a:endCxn id="44" idx="4"/>
          </p:cNvCxnSpPr>
          <p:nvPr/>
        </p:nvCxnSpPr>
        <p:spPr bwMode="auto">
          <a:xfrm flipV="1">
            <a:off x="4448896" y="1675255"/>
            <a:ext cx="576026" cy="2120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4" name="Straight Connector 7193"/>
          <p:cNvCxnSpPr>
            <a:stCxn id="42" idx="2"/>
            <a:endCxn id="47" idx="1"/>
          </p:cNvCxnSpPr>
          <p:nvPr/>
        </p:nvCxnSpPr>
        <p:spPr bwMode="auto">
          <a:xfrm>
            <a:off x="4448896" y="2206942"/>
            <a:ext cx="520717" cy="206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hteck 62"/>
          <p:cNvSpPr/>
          <p:nvPr/>
        </p:nvSpPr>
        <p:spPr bwMode="auto">
          <a:xfrm>
            <a:off x="1181977" y="2645742"/>
            <a:ext cx="516308" cy="3196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48" idx="2"/>
            <a:endCxn id="89" idx="0"/>
          </p:cNvCxnSpPr>
          <p:nvPr/>
        </p:nvCxnSpPr>
        <p:spPr bwMode="auto">
          <a:xfrm flipH="1">
            <a:off x="1440131" y="2213176"/>
            <a:ext cx="353111" cy="432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8" idx="2"/>
          </p:cNvCxnSpPr>
          <p:nvPr/>
        </p:nvCxnSpPr>
        <p:spPr bwMode="auto">
          <a:xfrm>
            <a:off x="1793242" y="2213176"/>
            <a:ext cx="214341" cy="982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514624" y="2759607"/>
            <a:ext cx="360040" cy="1934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Connector 67"/>
          <p:cNvCxnSpPr>
            <a:stCxn id="89" idx="1"/>
            <a:endCxn id="103" idx="6"/>
          </p:cNvCxnSpPr>
          <p:nvPr/>
        </p:nvCxnSpPr>
        <p:spPr bwMode="auto">
          <a:xfrm flipH="1">
            <a:off x="874664" y="2805571"/>
            <a:ext cx="307313" cy="50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4058378" y="2213176"/>
            <a:ext cx="390518" cy="840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2" idx="2"/>
          </p:cNvCxnSpPr>
          <p:nvPr/>
        </p:nvCxnSpPr>
        <p:spPr bwMode="auto">
          <a:xfrm>
            <a:off x="4448896" y="2206942"/>
            <a:ext cx="569876" cy="846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stCxn id="48" idx="3"/>
            <a:endCxn id="42" idx="1"/>
          </p:cNvCxnSpPr>
          <p:nvPr/>
        </p:nvCxnSpPr>
        <p:spPr bwMode="auto">
          <a:xfrm flipV="1">
            <a:off x="2051396" y="2047114"/>
            <a:ext cx="2139346" cy="6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triangle" w="lg" len="sm"/>
            <a:tailEnd type="triangle" w="lg" len="sm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>
            <a:off x="2357075" y="1593295"/>
            <a:ext cx="142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>
                <a:solidFill>
                  <a:srgbClr val="0033CC"/>
                </a:solidFill>
              </a:rPr>
              <a:t>sameAs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400" dirty="0" smtClean="0">
                <a:solidFill>
                  <a:srgbClr val="0033CC"/>
                </a:solidFill>
              </a:rPr>
              <a:t>?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1449869" y="2504146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275326" y="1777727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err="1" smtClean="0"/>
              <a:t>e</a:t>
            </a:r>
            <a:r>
              <a:rPr lang="de-DE" sz="2400" baseline="-25000" dirty="0" err="1"/>
              <a:t>j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 bwMode="auto">
          <a:xfrm>
            <a:off x="1619672" y="1783961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000" dirty="0" smtClean="0"/>
              <a:t>e</a:t>
            </a:r>
            <a:r>
              <a:rPr lang="de-DE" sz="2400" baseline="-25000" dirty="0" smtClean="0"/>
              <a:t>i</a:t>
            </a:r>
            <a:r>
              <a:rPr lang="de-DE" sz="2000" dirty="0" smtClean="0"/>
              <a:t> 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 bwMode="auto">
              <a:xfrm>
                <a:off x="-36512" y="3356992"/>
                <a:ext cx="8753230" cy="1261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de-DE" sz="2400" dirty="0" smtClean="0"/>
                  <a:t>Define:</a:t>
                </a:r>
              </a:p>
              <a:p>
                <a:pPr eaLnBrk="0" hangingPunct="0"/>
                <a:r>
                  <a:rPr lang="en-US" sz="2400" b="1" dirty="0" smtClean="0">
                    <a:solidFill>
                      <a:srgbClr val="0033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𝒔𝒊𝒎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 smtClean="0"/>
                  <a:t>[-1,1]: Similarity of two entities</a:t>
                </a:r>
              </a:p>
              <a:p>
                <a:pPr eaLnBrk="0" hangingPunct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𝒄𝒐𝒉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33CC"/>
                        </a:solidFill>
                        <a:latin typeface="Cambria Math"/>
                      </a:rPr>
                      <m:t>)∈</m:t>
                    </m:r>
                  </m:oMath>
                </a14:m>
                <a:r>
                  <a:rPr lang="de-DE" sz="2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>
                    <a:solidFill>
                      <a:srgbClr val="0033CC"/>
                    </a:solidFill>
                  </a:rPr>
                  <a:t> </a:t>
                </a:r>
                <a:r>
                  <a:rPr lang="de-DE" sz="2400" dirty="0" smtClean="0"/>
                  <a:t>[-1,1]: likelihood of being mentioned together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356992"/>
                <a:ext cx="8753230" cy="12617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45" t="-3382" r="-209" b="-10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/>
          <p:cNvSpPr txBox="1"/>
          <p:nvPr/>
        </p:nvSpPr>
        <p:spPr bwMode="auto">
          <a:xfrm>
            <a:off x="179512" y="4509120"/>
            <a:ext cx="738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>
                <a:solidFill>
                  <a:srgbClr val="0033CC"/>
                </a:solidFill>
              </a:rPr>
              <a:t>d</a:t>
            </a:r>
            <a:r>
              <a:rPr lang="de-DE" sz="2400" dirty="0" smtClean="0">
                <a:solidFill>
                  <a:srgbClr val="0033CC"/>
                </a:solidFill>
              </a:rPr>
              <a:t>ecision variables   </a:t>
            </a:r>
            <a:r>
              <a:rPr lang="de-DE" sz="2400" dirty="0" smtClean="0"/>
              <a:t>X</a:t>
            </a:r>
            <a:r>
              <a:rPr lang="de-DE" sz="2400" baseline="-25000" dirty="0" smtClean="0"/>
              <a:t>ij</a:t>
            </a:r>
            <a:r>
              <a:rPr lang="de-DE" sz="2400" dirty="0" smtClean="0"/>
              <a:t> = 1 if sameAs(x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, x</a:t>
            </a:r>
            <a:r>
              <a:rPr lang="de-DE" sz="2400" baseline="-25000" dirty="0" smtClean="0"/>
              <a:t>j</a:t>
            </a:r>
            <a:r>
              <a:rPr lang="de-DE" sz="2400" dirty="0" smtClean="0"/>
              <a:t>), else 0</a:t>
            </a: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-36512" y="5127575"/>
            <a:ext cx="157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Maximize</a:t>
            </a:r>
          </a:p>
        </p:txBody>
      </p:sp>
      <p:sp>
        <p:nvSpPr>
          <p:cNvPr id="141" name="TextBox 140"/>
          <p:cNvSpPr txBox="1"/>
          <p:nvPr/>
        </p:nvSpPr>
        <p:spPr bwMode="auto">
          <a:xfrm>
            <a:off x="169402" y="5694347"/>
            <a:ext cx="5554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ij</a:t>
            </a:r>
            <a:r>
              <a:rPr lang="de-DE" sz="2400" dirty="0" smtClean="0">
                <a:sym typeface="Symbol"/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X</a:t>
            </a:r>
            <a:r>
              <a:rPr lang="de-DE" sz="2400" baseline="-25000" dirty="0">
                <a:solidFill>
                  <a:srgbClr val="000000"/>
                </a:solidFill>
              </a:rPr>
              <a:t>ij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smtClean="0">
                <a:sym typeface="Symbol"/>
              </a:rPr>
              <a:t>(</a:t>
            </a:r>
            <a:r>
              <a:rPr lang="de-DE" sz="2400" dirty="0" smtClean="0"/>
              <a:t>sim(e</a:t>
            </a:r>
            <a:r>
              <a:rPr lang="de-DE" sz="2400" baseline="-25000" dirty="0" smtClean="0"/>
              <a:t>i</a:t>
            </a:r>
            <a:r>
              <a:rPr lang="de-DE" sz="2400" dirty="0" smtClean="0"/>
              <a:t>,e</a:t>
            </a:r>
            <a:r>
              <a:rPr lang="de-DE" sz="2400" baseline="-25000" dirty="0" smtClean="0"/>
              <a:t>j</a:t>
            </a:r>
            <a:r>
              <a:rPr lang="de-DE" sz="2400" dirty="0" smtClean="0"/>
              <a:t>)  +  </a:t>
            </a:r>
            <a:r>
              <a:rPr lang="de-DE" sz="2400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de-DE" sz="2400" baseline="-25000" dirty="0" smtClean="0">
                <a:solidFill>
                  <a:srgbClr val="000000"/>
                </a:solidFill>
                <a:sym typeface="Symbol"/>
              </a:rPr>
              <a:t>xN</a:t>
            </a:r>
            <a:r>
              <a:rPr lang="de-DE" sz="2400" baseline="-50000" dirty="0" smtClean="0">
                <a:solidFill>
                  <a:srgbClr val="000000"/>
                </a:solidFill>
                <a:sym typeface="Symbol"/>
              </a:rPr>
              <a:t>i</a:t>
            </a:r>
            <a:r>
              <a:rPr lang="de-DE" sz="2400" baseline="-25000" dirty="0" smtClean="0">
                <a:solidFill>
                  <a:srgbClr val="000000"/>
                </a:solidFill>
                <a:sym typeface="Symbol"/>
              </a:rPr>
              <a:t>, yN</a:t>
            </a:r>
            <a:r>
              <a:rPr lang="de-DE" sz="2400" baseline="-50000" dirty="0">
                <a:solidFill>
                  <a:srgbClr val="000000"/>
                </a:solidFill>
                <a:sym typeface="Symbol"/>
              </a:rPr>
              <a:t>j</a:t>
            </a:r>
            <a:r>
              <a:rPr lang="de-DE" sz="2400" dirty="0" smtClean="0">
                <a:solidFill>
                  <a:srgbClr val="000000"/>
                </a:solidFill>
                <a:sym typeface="Symbol"/>
              </a:rPr>
              <a:t> coh(x,y)</a:t>
            </a:r>
            <a:r>
              <a:rPr lang="de-DE" sz="2400" dirty="0" smtClean="0"/>
              <a:t>) </a:t>
            </a:r>
          </a:p>
          <a:p>
            <a:pPr eaLnBrk="0" hangingPunct="0"/>
            <a:r>
              <a:rPr lang="de-DE" sz="2400" dirty="0" smtClean="0"/>
              <a:t>+ </a:t>
            </a:r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jk</a:t>
            </a:r>
            <a:r>
              <a:rPr lang="de-DE" sz="2400" dirty="0" smtClean="0">
                <a:sym typeface="Symbol"/>
              </a:rPr>
              <a:t> (</a:t>
            </a:r>
            <a:r>
              <a:rPr lang="de-DE" sz="2400" dirty="0" smtClean="0"/>
              <a:t>…) + </a:t>
            </a:r>
            <a:r>
              <a:rPr lang="de-DE" sz="2400" dirty="0" smtClean="0">
                <a:sym typeface="Symbol"/>
              </a:rPr>
              <a:t></a:t>
            </a:r>
            <a:r>
              <a:rPr lang="de-DE" sz="2400" baseline="-25000" dirty="0" smtClean="0">
                <a:sym typeface="Symbol"/>
              </a:rPr>
              <a:t>ik</a:t>
            </a:r>
            <a:r>
              <a:rPr lang="de-DE" sz="2400" dirty="0" smtClean="0">
                <a:sym typeface="Symbol"/>
              </a:rPr>
              <a:t> (</a:t>
            </a:r>
            <a:r>
              <a:rPr lang="de-DE" sz="2400" dirty="0" smtClean="0"/>
              <a:t>…)</a:t>
            </a: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5652120" y="5199583"/>
            <a:ext cx="314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...under constraints: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 bwMode="auto">
              <a:xfrm>
                <a:off x="5997006" y="5630104"/>
                <a:ext cx="3183506" cy="1255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/>
                          <a:ea typeface="Cambria Math"/>
                          <a:sym typeface="Symbol"/>
                        </a:rPr>
                        <m:t>∀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  <a:sym typeface="Symbol"/>
                        </a:rPr>
                        <m:t>𝒊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1800" i="1" smtClean="0">
                              <a:latin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1" i="1" smtClean="0">
                              <a:latin typeface="Cambria Math"/>
                              <a:sym typeface="Symbol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/>
                                  <a:sym typeface="Symbol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/>
                                  <a:sym typeface="Symbol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de-DE" sz="1800" i="1" smtClean="0">
                              <a:latin typeface="Cambria Math"/>
                              <a:ea typeface="Cambria Math"/>
                              <a:sym typeface="Symbol"/>
                            </a:rPr>
                            <m:t>&lt;</m:t>
                          </m:r>
                          <m:r>
                            <a:rPr lang="en-US" sz="1800" b="1" i="1" smtClean="0">
                              <a:latin typeface="Cambria Math"/>
                              <a:ea typeface="Cambria Math"/>
                              <a:sym typeface="Symbol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de-DE" sz="2000" dirty="0" smtClean="0">
                  <a:sym typeface="Symbol"/>
                </a:endParaRPr>
              </a:p>
              <a:p>
                <a:pPr eaLnBrk="0" hangingPunct="0"/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de-DE" sz="2000" dirty="0" smtClean="0"/>
                  <a:t>(1</a:t>
                </a:r>
                <a:r>
                  <a:rPr lang="de-DE" sz="2000" dirty="0" smtClean="0">
                    <a:sym typeface="Symbol"/>
                  </a:rPr>
                  <a:t>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ij</a:t>
                </a:r>
                <a:r>
                  <a:rPr lang="de-DE" sz="2000" dirty="0" smtClean="0"/>
                  <a:t> ) + (1</a:t>
                </a:r>
                <a:r>
                  <a:rPr lang="de-DE" sz="2000" dirty="0" smtClean="0">
                    <a:sym typeface="Symbol"/>
                  </a:rPr>
                  <a:t>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jk</a:t>
                </a:r>
                <a:r>
                  <a:rPr lang="de-DE" sz="2000" dirty="0" smtClean="0"/>
                  <a:t> )</a:t>
                </a:r>
              </a:p>
              <a:p>
                <a:pPr eaLnBrk="0" hangingPunct="0"/>
                <a:r>
                  <a:rPr lang="de-DE" sz="2000" dirty="0">
                    <a:sym typeface="Symbol"/>
                  </a:rPr>
                  <a:t> </a:t>
                </a:r>
                <a:r>
                  <a:rPr lang="de-DE" sz="2000" dirty="0" smtClean="0">
                    <a:sym typeface="Symbol"/>
                  </a:rPr>
                  <a:t>             (1</a:t>
                </a:r>
                <a:r>
                  <a:rPr lang="de-DE" sz="2000" dirty="0" smtClean="0"/>
                  <a:t>X</a:t>
                </a:r>
                <a:r>
                  <a:rPr lang="de-DE" sz="2000" baseline="-25000" dirty="0" smtClean="0"/>
                  <a:t>ik</a:t>
                </a:r>
                <a:r>
                  <a:rPr lang="de-DE" sz="2000" dirty="0" smtClean="0"/>
                  <a:t>)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7006" y="5630104"/>
                <a:ext cx="3183506" cy="12552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7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Problem cannot be solved at Web scale</a:t>
            </a:r>
            <a:endParaRPr lang="en-GB" sz="2000" dirty="0" smtClean="0"/>
          </a:p>
        </p:txBody>
      </p:sp>
      <p:sp>
        <p:nvSpPr>
          <p:cNvPr id="95" name="TextBox 94"/>
          <p:cNvSpPr txBox="1"/>
          <p:nvPr/>
        </p:nvSpPr>
        <p:spPr bwMode="auto">
          <a:xfrm>
            <a:off x="467544" y="796642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1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 bwMode="auto">
          <a:xfrm>
            <a:off x="3647750" y="796642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de-DE" sz="2400" dirty="0" smtClean="0"/>
              <a:t>KB 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872017" y="1196096"/>
            <a:ext cx="7729784" cy="489364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400" dirty="0" smtClean="0"/>
              <a:t>Joint Mapping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400" dirty="0" smtClean="0"/>
              <a:t>ILP </a:t>
            </a:r>
            <a:r>
              <a:rPr lang="de-DE" sz="2400" dirty="0" err="1" smtClean="0"/>
              <a:t>model</a:t>
            </a:r>
            <a:r>
              <a:rPr lang="de-DE" sz="2400" dirty="0" smtClean="0"/>
              <a:t> </a:t>
            </a:r>
          </a:p>
          <a:p>
            <a:pPr eaLnBrk="0" hangingPunct="0"/>
            <a:r>
              <a:rPr lang="de-DE" sz="2400" dirty="0"/>
              <a:t> </a:t>
            </a:r>
            <a:r>
              <a:rPr lang="de-DE" sz="2400" dirty="0" smtClean="0"/>
              <a:t>   </a:t>
            </a:r>
            <a:r>
              <a:rPr lang="de-DE" sz="2400" dirty="0" err="1" smtClean="0"/>
              <a:t>or</a:t>
            </a:r>
            <a:r>
              <a:rPr lang="de-DE" sz="2400" dirty="0" smtClean="0"/>
              <a:t> prob. </a:t>
            </a:r>
            <a:r>
              <a:rPr lang="de-DE" sz="2400" dirty="0" err="1"/>
              <a:t>f</a:t>
            </a:r>
            <a:r>
              <a:rPr lang="de-DE" sz="2400" dirty="0" err="1" smtClean="0"/>
              <a:t>actor</a:t>
            </a:r>
            <a:r>
              <a:rPr lang="de-DE" sz="2400" dirty="0" smtClean="0"/>
              <a:t> </a:t>
            </a:r>
            <a:r>
              <a:rPr lang="de-DE" sz="2400" dirty="0" err="1" smtClean="0"/>
              <a:t>graph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…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400" dirty="0" err="1"/>
              <a:t>U</a:t>
            </a:r>
            <a:r>
              <a:rPr lang="de-DE" sz="2400" dirty="0" err="1" smtClean="0"/>
              <a:t>se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favorite</a:t>
            </a:r>
            <a:r>
              <a:rPr lang="de-DE" sz="2400" dirty="0" smtClean="0"/>
              <a:t> </a:t>
            </a:r>
            <a:r>
              <a:rPr lang="de-DE" sz="2400" dirty="0" err="1" smtClean="0"/>
              <a:t>solver</a:t>
            </a:r>
            <a:endParaRPr lang="de-DE" sz="24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de-DE" sz="2400" dirty="0" smtClean="0"/>
              <a:t>How?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 smtClean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de-DE" sz="2400" dirty="0"/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50" name="Group 7"/>
          <p:cNvGrpSpPr/>
          <p:nvPr/>
        </p:nvGrpSpPr>
        <p:grpSpPr>
          <a:xfrm>
            <a:off x="2729905" y="3524168"/>
            <a:ext cx="3687479" cy="2431567"/>
            <a:chOff x="6131416" y="1103811"/>
            <a:chExt cx="3687479" cy="243156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416" y="1103811"/>
              <a:ext cx="3687479" cy="243156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6813905" y="1780986"/>
              <a:ext cx="207300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 eaLnBrk="0" hangingPunct="0"/>
              <a:r>
                <a:rPr lang="de-DE" sz="3200" dirty="0" err="1" smtClean="0">
                  <a:solidFill>
                    <a:srgbClr val="0033CC"/>
                  </a:solidFill>
                </a:rPr>
                <a:t>at</a:t>
              </a:r>
              <a:r>
                <a:rPr lang="de-DE" sz="3200" dirty="0" smtClean="0">
                  <a:solidFill>
                    <a:srgbClr val="0033CC"/>
                  </a:solidFill>
                </a:rPr>
                <a:t> Web</a:t>
              </a:r>
            </a:p>
            <a:p>
              <a:pPr algn="ctr" eaLnBrk="0" hangingPunct="0"/>
              <a:r>
                <a:rPr lang="de-DE" sz="3200" dirty="0" err="1">
                  <a:solidFill>
                    <a:srgbClr val="0033CC"/>
                  </a:solidFill>
                </a:rPr>
                <a:t>s</a:t>
              </a:r>
              <a:r>
                <a:rPr lang="de-DE" sz="3200" dirty="0" err="1" smtClean="0">
                  <a:solidFill>
                    <a:srgbClr val="0033CC"/>
                  </a:solidFill>
                </a:rPr>
                <a:t>cale</a:t>
              </a:r>
              <a:r>
                <a:rPr lang="de-DE" sz="3200" dirty="0" smtClean="0">
                  <a:solidFill>
                    <a:srgbClr val="0033CC"/>
                  </a:solidFill>
                </a:rPr>
                <a:t> ???</a:t>
              </a:r>
              <a:endParaRPr lang="en-US" sz="32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3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10009112" cy="692150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Similarity Flooding matches entities at scale</a:t>
            </a:r>
          </a:p>
        </p:txBody>
      </p:sp>
      <p:pic>
        <p:nvPicPr>
          <p:cNvPr id="14338" name="Picture 2" descr="C:\Fabian\Dropbox\Homepage\work\publications\vldb2012\el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863526" cy="11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9423"/>
            <a:ext cx="848664" cy="11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652120" y="2348880"/>
            <a:ext cx="2592288" cy="1728192"/>
          </a:xfrm>
          <a:prstGeom prst="ellipse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99592" y="2348880"/>
            <a:ext cx="2592288" cy="1728192"/>
          </a:xfrm>
          <a:prstGeom prst="ellipse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340" name="Picture 4" descr="C:\Fabian\Dropbox\Homepage\work\publications\vldb2012\prisci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7221"/>
            <a:ext cx="787630" cy="10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Fabian\Dropbox\Homepage\work\publications\vldb2012\priscil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50" y="2714106"/>
            <a:ext cx="804939" cy="10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86051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Build a graph: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nodes: pairs of entities, weighted with similarity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edges: weighted with degree of relatedness</a:t>
            </a:r>
          </a:p>
        </p:txBody>
      </p:sp>
      <p:cxnSp>
        <p:nvCxnSpPr>
          <p:cNvPr id="12" name="Straight Connector 11"/>
          <p:cNvCxnSpPr>
            <a:stCxn id="13" idx="6"/>
            <a:endCxn id="2" idx="2"/>
          </p:cNvCxnSpPr>
          <p:nvPr/>
        </p:nvCxnSpPr>
        <p:spPr bwMode="auto">
          <a:xfrm>
            <a:off x="3491880" y="3212976"/>
            <a:ext cx="21602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87624" y="4077072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similarity: 0.9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2160" y="4111062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similarity: 0.7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2577" y="278092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relatedness</a:t>
            </a:r>
          </a:p>
          <a:p>
            <a:pPr marL="0"/>
            <a:r>
              <a:rPr lang="en-US" sz="2400" dirty="0" smtClean="0">
                <a:latin typeface="+mj-lt"/>
              </a:rPr>
              <a:t>0.8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4353" y="526229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Iterate until convergence: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similarity := weighted sum of neighbor similarities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2160" y="4551511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similarity: 0.8</a:t>
            </a:r>
          </a:p>
        </p:txBody>
      </p:sp>
      <p:cxnSp>
        <p:nvCxnSpPr>
          <p:cNvPr id="17" name="Curved Connector 16"/>
          <p:cNvCxnSpPr/>
          <p:nvPr/>
        </p:nvCxnSpPr>
        <p:spPr bwMode="auto">
          <a:xfrm>
            <a:off x="3491880" y="4307904"/>
            <a:ext cx="1977370" cy="4744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6"/>
          <p:cNvSpPr txBox="1"/>
          <p:nvPr/>
        </p:nvSpPr>
        <p:spPr>
          <a:xfrm>
            <a:off x="-36512" y="6341258"/>
            <a:ext cx="918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</a:t>
            </a:r>
            <a:r>
              <a:rPr lang="de-DE" sz="2000" dirty="0" smtClean="0"/>
              <a:t>any variants (belief propagation, label propagation, etc.), e.g. SigMa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684568" cy="692150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Some </a:t>
            </a:r>
            <a:r>
              <a:rPr lang="en-GB" sz="3400" dirty="0" err="1"/>
              <a:t>n</a:t>
            </a:r>
            <a:r>
              <a:rPr lang="en-GB" sz="3400" dirty="0" err="1" smtClean="0"/>
              <a:t>eighborhoods</a:t>
            </a:r>
            <a:r>
              <a:rPr lang="en-GB" sz="3400" dirty="0" smtClean="0"/>
              <a:t> are more indicative</a:t>
            </a:r>
          </a:p>
        </p:txBody>
      </p:sp>
      <p:pic>
        <p:nvPicPr>
          <p:cNvPr id="12" name="Picture 2" descr="C:\Fabian\Dropbox\Homepage\work\publications\vldb2012\el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5" y="2450910"/>
            <a:ext cx="1008112" cy="13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65" y="2448695"/>
            <a:ext cx="936104" cy="13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558" y="1167135"/>
            <a:ext cx="870751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1935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5241" y="1167135"/>
            <a:ext cx="870751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1935</a:t>
            </a:r>
          </a:p>
        </p:txBody>
      </p:sp>
      <p:cxnSp>
        <p:nvCxnSpPr>
          <p:cNvPr id="5" name="Straight Arrow Connector 4"/>
          <p:cNvCxnSpPr>
            <a:stCxn id="12" idx="0"/>
            <a:endCxn id="3" idx="2"/>
          </p:cNvCxnSpPr>
          <p:nvPr/>
        </p:nvCxnSpPr>
        <p:spPr bwMode="auto">
          <a:xfrm flipH="1" flipV="1">
            <a:off x="812934" y="1628800"/>
            <a:ext cx="3327" cy="8221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6" idx="0"/>
            <a:endCxn id="18" idx="2"/>
          </p:cNvCxnSpPr>
          <p:nvPr/>
        </p:nvCxnSpPr>
        <p:spPr bwMode="auto">
          <a:xfrm flipV="1">
            <a:off x="4020617" y="1628800"/>
            <a:ext cx="0" cy="8198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0197" y="4725144"/>
            <a:ext cx="1194558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"Elvis"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3338" y="4725144"/>
            <a:ext cx="1194558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"Elvis"</a:t>
            </a:r>
          </a:p>
        </p:txBody>
      </p:sp>
      <p:cxnSp>
        <p:nvCxnSpPr>
          <p:cNvPr id="27" name="Straight Arrow Connector 26"/>
          <p:cNvCxnSpPr>
            <a:stCxn id="12" idx="2"/>
            <a:endCxn id="22" idx="0"/>
          </p:cNvCxnSpPr>
          <p:nvPr/>
        </p:nvCxnSpPr>
        <p:spPr bwMode="auto">
          <a:xfrm>
            <a:off x="816261" y="3760146"/>
            <a:ext cx="21215" cy="964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6" idx="2"/>
            <a:endCxn id="26" idx="0"/>
          </p:cNvCxnSpPr>
          <p:nvPr/>
        </p:nvCxnSpPr>
        <p:spPr bwMode="auto">
          <a:xfrm>
            <a:off x="4020617" y="3762362"/>
            <a:ext cx="0" cy="9627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3" idx="3"/>
            <a:endCxn id="18" idx="1"/>
          </p:cNvCxnSpPr>
          <p:nvPr/>
        </p:nvCxnSpPr>
        <p:spPr bwMode="auto">
          <a:xfrm>
            <a:off x="1248309" y="1397968"/>
            <a:ext cx="23369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2" idx="3"/>
            <a:endCxn id="26" idx="1"/>
          </p:cNvCxnSpPr>
          <p:nvPr/>
        </p:nvCxnSpPr>
        <p:spPr bwMode="auto">
          <a:xfrm>
            <a:off x="1434755" y="4955977"/>
            <a:ext cx="19885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2" idx="3"/>
            <a:endCxn id="16" idx="1"/>
          </p:cNvCxnSpPr>
          <p:nvPr/>
        </p:nvCxnSpPr>
        <p:spPr bwMode="auto">
          <a:xfrm>
            <a:off x="1320317" y="3105528"/>
            <a:ext cx="2232248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TextBox 37891"/>
          <p:cNvSpPr txBox="1"/>
          <p:nvPr/>
        </p:nvSpPr>
        <p:spPr>
          <a:xfrm>
            <a:off x="1680357" y="980728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0357" y="2643863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 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2835" y="44943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12205" y="1628800"/>
            <a:ext cx="227348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578279" y="1628800"/>
            <a:ext cx="113674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1043608" y="1628800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899592" y="1640950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552565" y="1628800"/>
            <a:ext cx="227348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818639" y="1628800"/>
            <a:ext cx="113674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4283968" y="1628800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139952" y="1640950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0" name="TextBox 37899"/>
          <p:cNvSpPr txBox="1"/>
          <p:nvPr/>
        </p:nvSpPr>
        <p:spPr>
          <a:xfrm>
            <a:off x="5164796" y="980728"/>
            <a:ext cx="3943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Many people born in 1935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  <a:sym typeface="Symbol"/>
              </a:rPr>
              <a:t></a:t>
            </a:r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 not indicative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00292" y="4540478"/>
            <a:ext cx="391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Few people called "Elvis"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  <a:sym typeface="Symbol"/>
              </a:rPr>
              <a:t> </a:t>
            </a:r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highly indicative</a:t>
            </a:r>
          </a:p>
        </p:txBody>
      </p:sp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57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865096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Inverse </a:t>
            </a:r>
            <a:r>
              <a:rPr lang="en-GB" dirty="0" smtClean="0">
                <a:latin typeface="+mn-lt"/>
              </a:rPr>
              <a:t>functionality</a:t>
            </a:r>
            <a:r>
              <a:rPr lang="en-GB" dirty="0"/>
              <a:t> </a:t>
            </a:r>
            <a:r>
              <a:rPr lang="en-GB" dirty="0" smtClean="0"/>
              <a:t>as </a:t>
            </a:r>
            <a:r>
              <a:rPr lang="en-GB" dirty="0" err="1" smtClean="0"/>
              <a:t>indicativeness</a:t>
            </a:r>
            <a:endParaRPr lang="en-GB" dirty="0" smtClean="0"/>
          </a:p>
        </p:txBody>
      </p:sp>
      <p:pic>
        <p:nvPicPr>
          <p:cNvPr id="12" name="Picture 2" descr="C:\Fabian\Dropbox\Homepage\work\publications\vldb2012\el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5" y="2467235"/>
            <a:ext cx="1008112" cy="13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65" y="2465020"/>
            <a:ext cx="936104" cy="13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558" y="1183460"/>
            <a:ext cx="870751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1935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5241" y="1183460"/>
            <a:ext cx="870751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1935</a:t>
            </a:r>
          </a:p>
        </p:txBody>
      </p:sp>
      <p:cxnSp>
        <p:nvCxnSpPr>
          <p:cNvPr id="5" name="Straight Arrow Connector 4"/>
          <p:cNvCxnSpPr>
            <a:stCxn id="12" idx="0"/>
            <a:endCxn id="3" idx="2"/>
          </p:cNvCxnSpPr>
          <p:nvPr/>
        </p:nvCxnSpPr>
        <p:spPr bwMode="auto">
          <a:xfrm flipH="1" flipV="1">
            <a:off x="812934" y="1645125"/>
            <a:ext cx="3327" cy="8221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6" idx="0"/>
            <a:endCxn id="18" idx="2"/>
          </p:cNvCxnSpPr>
          <p:nvPr/>
        </p:nvCxnSpPr>
        <p:spPr bwMode="auto">
          <a:xfrm flipV="1">
            <a:off x="4020617" y="1645125"/>
            <a:ext cx="0" cy="8198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0197" y="4741469"/>
            <a:ext cx="1194558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"Elvis"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3338" y="4741469"/>
            <a:ext cx="1194558" cy="461665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"Elvis"</a:t>
            </a:r>
          </a:p>
        </p:txBody>
      </p:sp>
      <p:cxnSp>
        <p:nvCxnSpPr>
          <p:cNvPr id="27" name="Straight Arrow Connector 26"/>
          <p:cNvCxnSpPr>
            <a:stCxn id="12" idx="2"/>
            <a:endCxn id="22" idx="0"/>
          </p:cNvCxnSpPr>
          <p:nvPr/>
        </p:nvCxnSpPr>
        <p:spPr bwMode="auto">
          <a:xfrm>
            <a:off x="816261" y="3776471"/>
            <a:ext cx="21215" cy="964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6" idx="2"/>
            <a:endCxn id="26" idx="0"/>
          </p:cNvCxnSpPr>
          <p:nvPr/>
        </p:nvCxnSpPr>
        <p:spPr bwMode="auto">
          <a:xfrm>
            <a:off x="4020617" y="3778687"/>
            <a:ext cx="0" cy="9627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3" idx="3"/>
            <a:endCxn id="18" idx="1"/>
          </p:cNvCxnSpPr>
          <p:nvPr/>
        </p:nvCxnSpPr>
        <p:spPr bwMode="auto">
          <a:xfrm>
            <a:off x="1248309" y="1414293"/>
            <a:ext cx="23369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2" idx="3"/>
            <a:endCxn id="26" idx="1"/>
          </p:cNvCxnSpPr>
          <p:nvPr/>
        </p:nvCxnSpPr>
        <p:spPr bwMode="auto">
          <a:xfrm>
            <a:off x="1434755" y="4972302"/>
            <a:ext cx="19885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12" idx="3"/>
            <a:endCxn id="16" idx="1"/>
          </p:cNvCxnSpPr>
          <p:nvPr/>
        </p:nvCxnSpPr>
        <p:spPr bwMode="auto">
          <a:xfrm>
            <a:off x="1320317" y="3121853"/>
            <a:ext cx="2232248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TextBox 37891"/>
          <p:cNvSpPr txBox="1"/>
          <p:nvPr/>
        </p:nvSpPr>
        <p:spPr>
          <a:xfrm>
            <a:off x="1680357" y="997053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80357" y="2660188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 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2835" y="451063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12205" y="1645125"/>
            <a:ext cx="227348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578279" y="1645125"/>
            <a:ext cx="113674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1043608" y="1645125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899592" y="1657275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552565" y="1645125"/>
            <a:ext cx="227348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818639" y="1645125"/>
            <a:ext cx="113674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4283968" y="1645125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4139952" y="1657275"/>
            <a:ext cx="204701" cy="486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66431" y="980728"/>
                <a:ext cx="3714607" cy="84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𝒊𝒇𝒖𝒏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|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𝒓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1" i="1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31" y="980728"/>
                <a:ext cx="3714607" cy="84946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66431" y="2071022"/>
                <a:ext cx="337464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𝒊𝒇𝒖𝒏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𝒃𝒐𝒓𝒏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𝟏𝟗𝟑𝟓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31" y="2071022"/>
                <a:ext cx="3374642" cy="7861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16926" y="3098030"/>
                <a:ext cx="3916393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𝒊𝒇𝒖𝒏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𝑯𝑴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𝒊𝒇𝒖𝒏</m:t>
                    </m:r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𝒓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26" y="3098030"/>
                <a:ext cx="3916393" cy="4955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16926" y="3834381"/>
                <a:ext cx="3005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𝒊𝒇𝒖𝒏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𝒃𝒐𝒓𝒏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</a:rPr>
                      <m:t>𝟎𝟏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26" y="3834381"/>
                <a:ext cx="3005951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62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76056" y="4536878"/>
                <a:ext cx="2866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𝒊𝒇𝒖𝒏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𝒍𝒂𝒃𝒆𝒍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36878"/>
                <a:ext cx="2866490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91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5589240"/>
                <a:ext cx="90364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/>
                <a:r>
                  <a:rPr lang="en-US" sz="2400" dirty="0" smtClean="0">
                    <a:latin typeface="+mj-lt"/>
                  </a:rPr>
                  <a:t>The higher the inverse functionality of r for r(x,y), r(x',y),</a:t>
                </a:r>
              </a:p>
              <a:p>
                <a:pPr marL="0"/>
                <a:r>
                  <a:rPr lang="en-US" sz="2400" dirty="0" smtClean="0">
                    <a:latin typeface="+mj-lt"/>
                  </a:rPr>
                  <a:t>the higher the likelihood that x=x'.</a:t>
                </a:r>
              </a:p>
              <a:p>
                <a:pPr mar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𝒊𝒇𝒖𝒏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 ⇒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89240"/>
                <a:ext cx="9036496" cy="120032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080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TextBox 37892"/>
          <p:cNvSpPr txBox="1"/>
          <p:nvPr/>
        </p:nvSpPr>
        <p:spPr>
          <a:xfrm>
            <a:off x="5868144" y="6093296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000" dirty="0" smtClean="0">
                <a:latin typeface="+mj-lt"/>
              </a:rPr>
              <a:t>[</a:t>
            </a:r>
            <a:r>
              <a:rPr lang="en-US" sz="2000" dirty="0" err="1" smtClean="0">
                <a:latin typeface="+mj-lt"/>
              </a:rPr>
              <a:t>Suchanek</a:t>
            </a:r>
            <a:r>
              <a:rPr lang="en-US" sz="2000" dirty="0" smtClean="0">
                <a:latin typeface="+mj-lt"/>
              </a:rPr>
              <a:t> et al.: VLDB’12]</a:t>
            </a:r>
          </a:p>
        </p:txBody>
      </p:sp>
      <p:sp>
        <p:nvSpPr>
          <p:cNvPr id="37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6" grpId="0" animBg="1"/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684568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Match entities, classes and relations</a:t>
            </a:r>
            <a:endParaRPr lang="en-GB" sz="20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460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Fabian\Dropbox\Homepage\work\publications\vldb2012\elvi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8334"/>
            <a:ext cx="936104" cy="13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699792" y="2276872"/>
            <a:ext cx="3096344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843808" y="4055167"/>
            <a:ext cx="25202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339752" y="4941168"/>
            <a:ext cx="3456384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339752" y="5229200"/>
            <a:ext cx="3456384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275856" y="1844824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subClassOf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4358" y="359350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sameAs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1840" y="534916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subPropertyOf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4408" y="6525344"/>
            <a:ext cx="899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          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5"/>
          <p:cNvSpPr/>
          <p:nvPr/>
        </p:nvSpPr>
        <p:spPr bwMode="auto">
          <a:xfrm>
            <a:off x="16973" y="884534"/>
            <a:ext cx="9127027" cy="247245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25"/>
          <p:cNvSpPr/>
          <p:nvPr/>
        </p:nvSpPr>
        <p:spPr bwMode="auto">
          <a:xfrm>
            <a:off x="-16171" y="3236003"/>
            <a:ext cx="9144000" cy="2697135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25"/>
          <p:cNvSpPr/>
          <p:nvPr/>
        </p:nvSpPr>
        <p:spPr bwMode="auto">
          <a:xfrm>
            <a:off x="-16171" y="5907280"/>
            <a:ext cx="9144000" cy="95072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684568" cy="692150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PARIS matches entities, classes &amp; relations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Goal: 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given 2 ontologies, match entities, relations, and classes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6512" y="171532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Define </a:t>
            </a:r>
          </a:p>
          <a:p>
            <a:pPr marL="0"/>
            <a:r>
              <a:rPr lang="en-US" sz="2400" dirty="0" smtClean="0">
                <a:latin typeface="+mj-lt"/>
              </a:rPr>
              <a:t>   P(x </a:t>
            </a:r>
            <a:r>
              <a:rPr lang="en-US" sz="2400" dirty="0" smtClean="0">
                <a:latin typeface="+mj-lt"/>
                <a:sym typeface="Symbol"/>
              </a:rPr>
              <a:t></a:t>
            </a:r>
            <a:r>
              <a:rPr lang="en-US" sz="2400" dirty="0" smtClean="0">
                <a:latin typeface="+mj-lt"/>
              </a:rPr>
              <a:t> y)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entities x and y are the same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P(p </a:t>
            </a:r>
            <a:r>
              <a:rPr lang="en-US" sz="2400" dirty="0" smtClean="0">
                <a:latin typeface="+mj-lt"/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r)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relation p subsumes r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P(c </a:t>
            </a:r>
            <a:r>
              <a:rPr lang="en-US" sz="2400" dirty="0" smtClean="0"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d)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class c subsumes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6512" y="33569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Initialize</a:t>
            </a:r>
          </a:p>
          <a:p>
            <a:pPr marL="0"/>
            <a:r>
              <a:rPr lang="en-US" sz="2400" dirty="0" smtClean="0">
                <a:latin typeface="+mj-lt"/>
              </a:rPr>
              <a:t>   P(x </a:t>
            </a:r>
            <a:r>
              <a:rPr lang="en-US" sz="2400" dirty="0">
                <a:sym typeface="Symbol"/>
              </a:rPr>
              <a:t></a:t>
            </a:r>
            <a:r>
              <a:rPr lang="en-US" sz="2400" dirty="0" smtClean="0">
                <a:latin typeface="+mj-lt"/>
              </a:rPr>
              <a:t> y) := similarity if x and y are literals, else 0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P(p </a:t>
            </a:r>
            <a:r>
              <a:rPr lang="en-US" sz="2400" dirty="0"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r) := 0.001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604935"/>
                <a:ext cx="8712968" cy="130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/>
                <a:r>
                  <a:rPr lang="en-US" sz="2400" dirty="0" smtClean="0">
                    <a:latin typeface="+mj-lt"/>
                  </a:rPr>
                  <a:t>Iterate until convergence</a:t>
                </a:r>
              </a:p>
              <a:p>
                <a:pPr marL="0"/>
                <a:r>
                  <a:rPr lang="en-US" sz="2400" dirty="0" smtClean="0">
                    <a:latin typeface="+mj-lt"/>
                  </a:rPr>
                  <a:t>   P(x </a:t>
                </a:r>
                <a:r>
                  <a:rPr lang="en-US" sz="2400" dirty="0">
                    <a:sym typeface="Symbol"/>
                  </a:rPr>
                  <a:t></a:t>
                </a:r>
                <a:r>
                  <a:rPr lang="en-US" sz="2400" dirty="0" smtClean="0">
                    <a:latin typeface="+mj-lt"/>
                  </a:rPr>
                  <a:t> y)   :=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latin typeface="Cambria Math"/>
                          </a:rPr>
                          <m:t>𝟒𝟐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 … 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de-DE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</m:t>
                        </m:r>
                        <m:r>
                          <a:rPr lang="de-DE" sz="2400" b="1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0"/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P(p </a:t>
                </a:r>
                <a:r>
                  <a:rPr lang="en-US" sz="2400" dirty="0">
                    <a:sym typeface="Symbol"/>
                  </a:rPr>
                  <a:t></a:t>
                </a:r>
                <a:r>
                  <a:rPr lang="en-US" sz="2400" dirty="0" smtClean="0">
                    <a:latin typeface="+mj-lt"/>
                  </a:rPr>
                  <a:t> r) :=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𝝑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ℵ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sPre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…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de-DE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ym typeface="Symbol"/>
                      </a:rPr>
                      <m:t></m:t>
                    </m:r>
                    <m:r>
                      <a:rPr lang="de-DE" sz="2400" b="1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04935"/>
                <a:ext cx="8712968" cy="13023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50" t="-3271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36512" y="5982379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Compute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P(c</a:t>
            </a:r>
            <a:r>
              <a:rPr lang="en-US" sz="2400" dirty="0">
                <a:sym typeface="Symbol"/>
              </a:rPr>
              <a:t>  </a:t>
            </a:r>
            <a:r>
              <a:rPr lang="en-US" sz="2400" dirty="0" smtClean="0">
                <a:latin typeface="+mj-lt"/>
              </a:rPr>
              <a:t>d) := ratio of instances of d that are in c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364088" y="5200626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364088" y="5733256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156176" y="5200626"/>
            <a:ext cx="0" cy="5326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372200" y="501317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Recursive</a:t>
            </a:r>
          </a:p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dependency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132" y="484424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000" dirty="0" smtClean="0">
                <a:latin typeface="+mj-lt"/>
              </a:rPr>
              <a:t>[</a:t>
            </a:r>
            <a:r>
              <a:rPr lang="en-US" sz="2000" dirty="0" err="1" smtClean="0">
                <a:latin typeface="+mj-lt"/>
              </a:rPr>
              <a:t>Suchanek</a:t>
            </a:r>
            <a:r>
              <a:rPr lang="en-US" sz="2000" dirty="0" smtClean="0">
                <a:latin typeface="+mj-lt"/>
              </a:rPr>
              <a:t> et al.: VLDB’12]</a:t>
            </a:r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2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684568" cy="692150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PARIS matches entities, classes &amp; relations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Goal: 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given 2 ontologies, match entities, relations, and classes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6512" y="171532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Define </a:t>
            </a:r>
          </a:p>
          <a:p>
            <a:pPr marL="0"/>
            <a:r>
              <a:rPr lang="en-US" sz="2400" dirty="0" smtClean="0">
                <a:latin typeface="+mj-lt"/>
              </a:rPr>
              <a:t>   P(x </a:t>
            </a:r>
            <a:r>
              <a:rPr lang="en-US" sz="2400" dirty="0" smtClean="0">
                <a:latin typeface="+mj-lt"/>
                <a:sym typeface="Symbol"/>
              </a:rPr>
              <a:t></a:t>
            </a:r>
            <a:r>
              <a:rPr lang="en-US" sz="2400" dirty="0" smtClean="0">
                <a:latin typeface="+mj-lt"/>
              </a:rPr>
              <a:t> y)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entities x and y are the same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P(p </a:t>
            </a:r>
            <a:r>
              <a:rPr lang="en-US" sz="2400" dirty="0" smtClean="0">
                <a:latin typeface="+mj-lt"/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r)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relation p subsumes r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P(c </a:t>
            </a:r>
            <a:r>
              <a:rPr lang="en-US" sz="2400" dirty="0" smtClean="0"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d) := probability that </a:t>
            </a:r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class c subsumes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6512" y="33569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Initialize</a:t>
            </a:r>
          </a:p>
          <a:p>
            <a:pPr marL="0"/>
            <a:r>
              <a:rPr lang="en-US" sz="2400" dirty="0" smtClean="0">
                <a:latin typeface="+mj-lt"/>
              </a:rPr>
              <a:t>   P(x </a:t>
            </a:r>
            <a:r>
              <a:rPr lang="en-US" sz="2400" dirty="0">
                <a:sym typeface="Symbol"/>
              </a:rPr>
              <a:t></a:t>
            </a:r>
            <a:r>
              <a:rPr lang="en-US" sz="2400" dirty="0" smtClean="0">
                <a:latin typeface="+mj-lt"/>
              </a:rPr>
              <a:t> y) := similarity, if x and y are literals, else 0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P(p </a:t>
            </a:r>
            <a:r>
              <a:rPr lang="en-US" sz="2400" dirty="0">
                <a:sym typeface="Symbol"/>
              </a:rPr>
              <a:t></a:t>
            </a:r>
            <a:r>
              <a:rPr lang="en-US" sz="2400" dirty="0" smtClean="0">
                <a:latin typeface="+mj-lt"/>
              </a:rPr>
              <a:t> r) := 0.001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604935"/>
                <a:ext cx="8712968" cy="130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/>
                <a:r>
                  <a:rPr lang="en-US" sz="2400" dirty="0" smtClean="0">
                    <a:latin typeface="+mj-lt"/>
                  </a:rPr>
                  <a:t>Iterate until convergence</a:t>
                </a:r>
              </a:p>
              <a:p>
                <a:pPr marL="0"/>
                <a:r>
                  <a:rPr lang="en-US" sz="2400" dirty="0" smtClean="0">
                    <a:latin typeface="+mj-lt"/>
                  </a:rPr>
                  <a:t>   P(x </a:t>
                </a:r>
                <a:r>
                  <a:rPr lang="en-US" sz="2400" dirty="0">
                    <a:sym typeface="Symbol"/>
                  </a:rPr>
                  <a:t></a:t>
                </a:r>
                <a:r>
                  <a:rPr lang="en-US" sz="2400" dirty="0" smtClean="0">
                    <a:latin typeface="+mj-lt"/>
                  </a:rPr>
                  <a:t> y)   :=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latin typeface="Cambria Math"/>
                          </a:rPr>
                          <m:t>𝟒𝟐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𝛁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 … 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𝑷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0"/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P(p </a:t>
                </a:r>
                <a:r>
                  <a:rPr lang="en-US" sz="2400" dirty="0">
                    <a:sym typeface="Symbol"/>
                  </a:rPr>
                  <a:t></a:t>
                </a:r>
                <a:r>
                  <a:rPr lang="en-US" sz="2400" dirty="0" smtClean="0">
                    <a:latin typeface="+mj-lt"/>
                  </a:rPr>
                  <a:t> r) :=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𝝑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ℵ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sPre>
                      <m:sPre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PrePr>
                      <m:sub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sPre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…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04935"/>
                <a:ext cx="8712968" cy="13023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50" t="-3271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36512" y="5982379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Compute</a:t>
            </a:r>
          </a:p>
          <a:p>
            <a:pPr marL="0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P(c</a:t>
            </a:r>
            <a:r>
              <a:rPr lang="en-US" sz="2400" dirty="0">
                <a:sym typeface="Symbol"/>
              </a:rPr>
              <a:t>  </a:t>
            </a:r>
            <a:r>
              <a:rPr lang="en-US" sz="2400" dirty="0" smtClean="0">
                <a:latin typeface="+mj-lt"/>
              </a:rPr>
              <a:t>d) := ratio of instances of d that are in c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364088" y="5200626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364088" y="5733256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156176" y="5200626"/>
            <a:ext cx="0" cy="5326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372200" y="501317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Recursive</a:t>
            </a:r>
          </a:p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dependency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132" y="484424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000" dirty="0" smtClean="0">
                <a:latin typeface="+mj-lt"/>
              </a:rPr>
              <a:t>[</a:t>
            </a:r>
            <a:r>
              <a:rPr lang="en-US" sz="2000" dirty="0" err="1" smtClean="0">
                <a:latin typeface="+mj-lt"/>
              </a:rPr>
              <a:t>Suchanek</a:t>
            </a:r>
            <a:r>
              <a:rPr lang="en-US" sz="2000" dirty="0" smtClean="0">
                <a:latin typeface="+mj-lt"/>
              </a:rPr>
              <a:t> et al.: VLDB’12]</a:t>
            </a:r>
          </a:p>
        </p:txBody>
      </p:sp>
      <p:sp>
        <p:nvSpPr>
          <p:cNvPr id="20" name="Rectangle 25"/>
          <p:cNvSpPr/>
          <p:nvPr/>
        </p:nvSpPr>
        <p:spPr bwMode="auto">
          <a:xfrm>
            <a:off x="795327" y="1844825"/>
            <a:ext cx="7556902" cy="406245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PARIS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matches YAGO and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DBpedia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 smtClean="0"/>
              <a:t>time: 1:30 hours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precision for instances: 90%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precision for classes: 74%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 smtClean="0"/>
              <a:t>precision for relations: 96%</a:t>
            </a:r>
            <a:r>
              <a:rPr lang="en-US" dirty="0" smtClean="0"/>
              <a:t> </a:t>
            </a:r>
            <a:endParaRPr kumimoji="0" lang="en-US" sz="2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Many challenges remain</a:t>
            </a:r>
            <a:endParaRPr lang="en-GB" sz="20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5496" y="908720"/>
            <a:ext cx="8643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Entity linkage is at the heart of semantic data integration.</a:t>
            </a:r>
          </a:p>
          <a:p>
            <a:r>
              <a:rPr lang="de-DE" sz="2400" dirty="0" smtClean="0"/>
              <a:t>More </a:t>
            </a:r>
            <a:r>
              <a:rPr lang="de-DE" sz="2400" dirty="0" err="1" smtClean="0"/>
              <a:t>than</a:t>
            </a:r>
            <a:r>
              <a:rPr lang="de-DE" sz="2400" dirty="0" smtClean="0"/>
              <a:t> 50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, still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way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go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5623500"/>
            <a:ext cx="88322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Benchmarks: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OAEI </a:t>
            </a:r>
            <a:r>
              <a:rPr lang="de-DE" sz="1800" dirty="0" err="1" smtClean="0"/>
              <a:t>Ontology</a:t>
            </a:r>
            <a:r>
              <a:rPr lang="de-DE" sz="1800" dirty="0" smtClean="0"/>
              <a:t> </a:t>
            </a:r>
            <a:r>
              <a:rPr lang="de-DE" sz="1800" dirty="0" err="1" smtClean="0"/>
              <a:t>Alignment</a:t>
            </a:r>
            <a:r>
              <a:rPr lang="de-DE" sz="1800" dirty="0" smtClean="0"/>
              <a:t> &amp; Instance </a:t>
            </a:r>
            <a:r>
              <a:rPr lang="de-DE" sz="1800" dirty="0" err="1" smtClean="0"/>
              <a:t>Matching</a:t>
            </a:r>
            <a:r>
              <a:rPr lang="de-DE" sz="1800" dirty="0" smtClean="0"/>
              <a:t>:  </a:t>
            </a:r>
            <a:r>
              <a:rPr lang="de-DE" sz="1800" dirty="0" smtClean="0">
                <a:hlinkClick r:id="rId3"/>
              </a:rPr>
              <a:t>oaei.ontologymatching.org</a:t>
            </a:r>
            <a:endParaRPr lang="de-DE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TAC KBP </a:t>
            </a:r>
            <a:r>
              <a:rPr lang="de-DE" sz="1800" dirty="0" err="1" smtClean="0"/>
              <a:t>Entity</a:t>
            </a:r>
            <a:r>
              <a:rPr lang="de-DE" sz="1800" dirty="0" smtClean="0"/>
              <a:t> Linking:  </a:t>
            </a:r>
            <a:r>
              <a:rPr lang="de-DE" sz="1800" dirty="0" smtClean="0">
                <a:hlinkClick r:id="rId4"/>
              </a:rPr>
              <a:t>www.nist.gov/tac/2012/KBP/</a:t>
            </a:r>
            <a:endParaRPr lang="de-DE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TREC Knowledge Base Acceleration:  </a:t>
            </a:r>
            <a:r>
              <a:rPr lang="de-DE" sz="1800" dirty="0" smtClean="0">
                <a:hlinkClick r:id="rId5"/>
              </a:rPr>
              <a:t>trec-kba.org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1772816"/>
            <a:ext cx="6505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Highly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related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entities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with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ambiguous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names</a:t>
            </a:r>
            <a:endParaRPr lang="de-DE" dirty="0" smtClean="0">
              <a:solidFill>
                <a:srgbClr val="3333CC"/>
              </a:solidFill>
            </a:endParaRPr>
          </a:p>
          <a:p>
            <a:r>
              <a:rPr lang="de-DE" dirty="0" smtClean="0">
                <a:solidFill>
                  <a:srgbClr val="3333CC"/>
                </a:solidFill>
              </a:rPr>
              <a:t>  </a:t>
            </a:r>
            <a:r>
              <a:rPr lang="de-DE" sz="1800" dirty="0" smtClean="0">
                <a:solidFill>
                  <a:srgbClr val="3333CC"/>
                </a:solidFill>
              </a:rPr>
              <a:t>George W. Bush (jun.) vs. George H.W. Bush (sen.)</a:t>
            </a:r>
            <a:endParaRPr lang="de-DE" sz="1800" dirty="0">
              <a:solidFill>
                <a:srgbClr val="3333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2706365"/>
            <a:ext cx="5346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Long-</a:t>
            </a:r>
            <a:r>
              <a:rPr lang="de-DE" dirty="0" err="1" smtClean="0">
                <a:solidFill>
                  <a:srgbClr val="3333CC"/>
                </a:solidFill>
              </a:rPr>
              <a:t>tail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entities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with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sparse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context</a:t>
            </a:r>
            <a:endParaRPr lang="de-DE" dirty="0" smtClean="0">
              <a:solidFill>
                <a:srgbClr val="3333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3301360"/>
            <a:ext cx="7567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Enterprise </a:t>
            </a:r>
            <a:r>
              <a:rPr lang="de-DE" dirty="0" err="1" smtClean="0">
                <a:solidFill>
                  <a:srgbClr val="3333CC"/>
                </a:solidFill>
              </a:rPr>
              <a:t>data</a:t>
            </a:r>
            <a:r>
              <a:rPr lang="de-DE" dirty="0" smtClean="0">
                <a:solidFill>
                  <a:srgbClr val="3333CC"/>
                </a:solidFill>
              </a:rPr>
              <a:t> (</a:t>
            </a:r>
            <a:r>
              <a:rPr lang="de-DE" dirty="0" err="1" smtClean="0">
                <a:solidFill>
                  <a:srgbClr val="3333CC"/>
                </a:solidFill>
              </a:rPr>
              <a:t>perhaps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combined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with</a:t>
            </a:r>
            <a:r>
              <a:rPr lang="de-DE" dirty="0" smtClean="0">
                <a:solidFill>
                  <a:srgbClr val="3333CC"/>
                </a:solidFill>
              </a:rPr>
              <a:t> Web2.0 </a:t>
            </a:r>
            <a:r>
              <a:rPr lang="de-DE" dirty="0" err="1" smtClean="0">
                <a:solidFill>
                  <a:srgbClr val="3333CC"/>
                </a:solidFill>
              </a:rPr>
              <a:t>data</a:t>
            </a:r>
            <a:r>
              <a:rPr lang="de-DE" dirty="0" smtClean="0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5576" y="4491350"/>
            <a:ext cx="6883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Entities with very noisy context (in social media)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576" y="3896355"/>
            <a:ext cx="6851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Records </a:t>
            </a:r>
            <a:r>
              <a:rPr lang="de-DE" dirty="0" err="1" smtClean="0">
                <a:solidFill>
                  <a:srgbClr val="3333CC"/>
                </a:solidFill>
              </a:rPr>
              <a:t>with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complex</a:t>
            </a:r>
            <a:r>
              <a:rPr lang="de-DE" dirty="0" smtClean="0">
                <a:solidFill>
                  <a:srgbClr val="3333CC"/>
                </a:solidFill>
              </a:rPr>
              <a:t> DB / XML / OWL </a:t>
            </a:r>
            <a:r>
              <a:rPr lang="de-DE" dirty="0" err="1" smtClean="0">
                <a:solidFill>
                  <a:srgbClr val="3333CC"/>
                </a:solidFill>
              </a:rPr>
              <a:t>schemas</a:t>
            </a:r>
            <a:endParaRPr lang="de-DE" dirty="0" smtClean="0">
              <a:solidFill>
                <a:srgbClr val="33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5086345"/>
            <a:ext cx="72251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3333CC"/>
                </a:solidFill>
              </a:rPr>
              <a:t> Ontologies </a:t>
            </a:r>
            <a:r>
              <a:rPr lang="de-DE" dirty="0">
                <a:solidFill>
                  <a:srgbClr val="3333CC"/>
                </a:solidFill>
              </a:rPr>
              <a:t>with non-isomorphic structures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7821" y="-1"/>
            <a:ext cx="9171821" cy="764705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8" name="Rectangle 25"/>
          <p:cNvSpPr/>
          <p:nvPr/>
        </p:nvSpPr>
        <p:spPr bwMode="auto">
          <a:xfrm>
            <a:off x="-14140" y="692696"/>
            <a:ext cx="9144000" cy="165618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13273" y="764704"/>
            <a:ext cx="429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Web  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Linked</a:t>
            </a:r>
            <a:r>
              <a:rPr lang="de-DE" sz="2400" dirty="0" smtClean="0">
                <a:solidFill>
                  <a:srgbClr val="0000FF"/>
                </a:solidFill>
              </a:rPr>
              <a:t> Data </a:t>
            </a:r>
            <a:r>
              <a:rPr lang="de-DE" sz="2400" dirty="0" err="1" smtClean="0">
                <a:solidFill>
                  <a:srgbClr val="0000FF"/>
                </a:solidFill>
              </a:rPr>
              <a:t>is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great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913273" y="1193332"/>
            <a:ext cx="7289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100‘s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KB‘s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30 Bio. </a:t>
            </a:r>
            <a:r>
              <a:rPr lang="de-DE" sz="2000" dirty="0" err="1" smtClean="0"/>
              <a:t>triples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500 Mio. links</a:t>
            </a:r>
          </a:p>
          <a:p>
            <a:r>
              <a:rPr lang="de-DE" sz="2000" dirty="0" err="1"/>
              <a:t>m</a:t>
            </a:r>
            <a:r>
              <a:rPr lang="de-DE" sz="2000" dirty="0" err="1" smtClean="0"/>
              <a:t>ostly</a:t>
            </a:r>
            <a:r>
              <a:rPr lang="de-DE" sz="2000" dirty="0" smtClean="0"/>
              <a:t> </a:t>
            </a:r>
            <a:r>
              <a:rPr lang="de-DE" sz="2000" dirty="0" err="1" smtClean="0"/>
              <a:t>reference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, </a:t>
            </a:r>
            <a:r>
              <a:rPr lang="de-DE" sz="2000" dirty="0" err="1" smtClean="0"/>
              <a:t>dynamic</a:t>
            </a:r>
            <a:r>
              <a:rPr lang="de-DE" sz="2000" dirty="0" smtClean="0"/>
              <a:t> </a:t>
            </a:r>
            <a:r>
              <a:rPr lang="de-DE" sz="2000" dirty="0" err="1" smtClean="0"/>
              <a:t>maintenance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bottleneck</a:t>
            </a:r>
            <a:endParaRPr lang="de-DE" sz="2000" dirty="0" smtClean="0"/>
          </a:p>
          <a:p>
            <a:r>
              <a:rPr lang="de-DE" sz="2000" dirty="0" err="1"/>
              <a:t>c</a:t>
            </a:r>
            <a:r>
              <a:rPr lang="de-DE" sz="2000" dirty="0" err="1" smtClean="0"/>
              <a:t>onnection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Web </a:t>
            </a:r>
            <a:r>
              <a:rPr lang="de-DE" sz="2000" dirty="0" err="1" smtClean="0"/>
              <a:t>of</a:t>
            </a:r>
            <a:r>
              <a:rPr lang="de-DE" sz="2000" dirty="0" smtClean="0"/>
              <a:t> Contents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</a:t>
            </a:r>
            <a:endParaRPr lang="de-DE" sz="2000" dirty="0" smtClean="0"/>
          </a:p>
        </p:txBody>
      </p:sp>
      <p:pic>
        <p:nvPicPr>
          <p:cNvPr id="78854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" y="692696"/>
            <a:ext cx="876240" cy="1215430"/>
          </a:xfrm>
          <a:prstGeom prst="rect">
            <a:avLst/>
          </a:prstGeom>
          <a:noFill/>
        </p:spPr>
      </p:pic>
      <p:sp>
        <p:nvSpPr>
          <p:cNvPr id="12" name="Rectangle 25"/>
          <p:cNvSpPr/>
          <p:nvPr/>
        </p:nvSpPr>
        <p:spPr bwMode="auto">
          <a:xfrm>
            <a:off x="13681" y="2439032"/>
            <a:ext cx="9130319" cy="149402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3273" y="2511040"/>
            <a:ext cx="500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Entity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resolution</a:t>
            </a:r>
            <a:r>
              <a:rPr lang="de-DE" sz="2400" dirty="0" smtClean="0">
                <a:solidFill>
                  <a:srgbClr val="0000FF"/>
                </a:solidFill>
              </a:rPr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linkage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key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913273" y="2939668"/>
            <a:ext cx="6404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creating</a:t>
            </a:r>
            <a:r>
              <a:rPr lang="de-DE" sz="2000" dirty="0" smtClean="0"/>
              <a:t> </a:t>
            </a:r>
            <a:r>
              <a:rPr lang="de-DE" sz="2000" dirty="0" err="1" smtClean="0"/>
              <a:t>sameAs</a:t>
            </a:r>
            <a:r>
              <a:rPr lang="de-DE" sz="2000" dirty="0" smtClean="0"/>
              <a:t> links in </a:t>
            </a:r>
            <a:r>
              <a:rPr lang="de-DE" sz="2000" dirty="0" err="1" smtClean="0"/>
              <a:t>text</a:t>
            </a:r>
            <a:r>
              <a:rPr lang="de-DE" sz="2000" dirty="0" smtClean="0"/>
              <a:t> (</a:t>
            </a:r>
            <a:r>
              <a:rPr lang="de-DE" sz="2000" dirty="0" err="1" smtClean="0"/>
              <a:t>RDFa</a:t>
            </a:r>
            <a:r>
              <a:rPr lang="de-DE" sz="2000" dirty="0" smtClean="0"/>
              <a:t>, </a:t>
            </a:r>
            <a:r>
              <a:rPr lang="de-DE" sz="2000" dirty="0" err="1" smtClean="0"/>
              <a:t>microdata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reading</a:t>
            </a:r>
            <a:r>
              <a:rPr lang="de-DE" sz="2000" dirty="0" smtClean="0"/>
              <a:t>, </a:t>
            </a:r>
            <a:r>
              <a:rPr lang="de-DE" sz="2000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authoring</a:t>
            </a:r>
            <a:r>
              <a:rPr lang="de-DE" sz="2000" dirty="0" smtClean="0"/>
              <a:t>, </a:t>
            </a:r>
          </a:p>
          <a:p>
            <a:r>
              <a:rPr lang="de-DE" sz="2000" dirty="0" err="1" smtClean="0"/>
              <a:t>knowledge</a:t>
            </a:r>
            <a:r>
              <a:rPr lang="de-DE" sz="2000" dirty="0" smtClean="0"/>
              <a:t> </a:t>
            </a:r>
            <a:r>
              <a:rPr lang="de-DE" sz="2000" dirty="0" err="1" smtClean="0"/>
              <a:t>base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acceleration</a:t>
            </a:r>
            <a:r>
              <a:rPr lang="de-DE" sz="2000" dirty="0" smtClean="0"/>
              <a:t>, …</a:t>
            </a:r>
          </a:p>
        </p:txBody>
      </p:sp>
      <p:pic>
        <p:nvPicPr>
          <p:cNvPr id="15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" y="2439032"/>
            <a:ext cx="876240" cy="1215430"/>
          </a:xfrm>
          <a:prstGeom prst="rect">
            <a:avLst/>
          </a:prstGeom>
          <a:noFill/>
        </p:spPr>
      </p:pic>
      <p:sp>
        <p:nvSpPr>
          <p:cNvPr id="16" name="Rectangle 25"/>
          <p:cNvSpPr/>
          <p:nvPr/>
        </p:nvSpPr>
        <p:spPr bwMode="auto">
          <a:xfrm>
            <a:off x="-4341" y="4075457"/>
            <a:ext cx="9144000" cy="129614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6753" y="4779676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Integrated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aligning</a:t>
            </a:r>
            <a:r>
              <a:rPr lang="de-DE" sz="2000" dirty="0" smtClean="0"/>
              <a:t>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, </a:t>
            </a:r>
            <a:r>
              <a:rPr lang="de-DE" sz="2000" dirty="0" err="1" smtClean="0"/>
              <a:t>classes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relations</a:t>
            </a:r>
            <a:endParaRPr lang="de-DE" sz="1800" dirty="0" smtClean="0"/>
          </a:p>
        </p:txBody>
      </p:sp>
      <p:pic>
        <p:nvPicPr>
          <p:cNvPr id="19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41" y="4075457"/>
            <a:ext cx="876240" cy="1215430"/>
          </a:xfrm>
          <a:prstGeom prst="rect">
            <a:avLst/>
          </a:prstGeom>
          <a:noFill/>
        </p:spPr>
      </p:pic>
      <p:sp>
        <p:nvSpPr>
          <p:cNvPr id="21" name="TextBox 13"/>
          <p:cNvSpPr txBox="1"/>
          <p:nvPr/>
        </p:nvSpPr>
        <p:spPr>
          <a:xfrm>
            <a:off x="936753" y="4282065"/>
            <a:ext cx="625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Linking </a:t>
            </a:r>
            <a:r>
              <a:rPr lang="de-DE" sz="2400" dirty="0" err="1" smtClean="0">
                <a:solidFill>
                  <a:srgbClr val="0000FF"/>
                </a:solidFill>
              </a:rPr>
              <a:t>entities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across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KB‘s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advancing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159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290889" y="371838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94945" y="3718386"/>
            <a:ext cx="3644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509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90889" y="292629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94945" y="2926298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940152" y="1268760"/>
            <a:ext cx="2743599" cy="4680520"/>
            <a:chOff x="5940152" y="1268760"/>
            <a:chExt cx="2743599" cy="4680520"/>
          </a:xfrm>
        </p:grpSpPr>
        <p:sp>
          <p:nvSpPr>
            <p:cNvPr id="31" name="Geschweifte Klammer rechts 30"/>
            <p:cNvSpPr/>
            <p:nvPr/>
          </p:nvSpPr>
          <p:spPr bwMode="auto">
            <a:xfrm>
              <a:off x="5940152" y="1268760"/>
              <a:ext cx="792088" cy="3096344"/>
            </a:xfrm>
            <a:prstGeom prst="rightBrace">
              <a:avLst>
                <a:gd name="adj1" fmla="val 23026"/>
                <a:gd name="adj2" fmla="val 50000"/>
              </a:avLst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Geschweifte Klammer rechts 31"/>
            <p:cNvSpPr/>
            <p:nvPr/>
          </p:nvSpPr>
          <p:spPr bwMode="auto">
            <a:xfrm>
              <a:off x="5940152" y="4437112"/>
              <a:ext cx="792088" cy="1512168"/>
            </a:xfrm>
            <a:prstGeom prst="rightBrace">
              <a:avLst>
                <a:gd name="adj1" fmla="val 23026"/>
                <a:gd name="adj2" fmla="val 50000"/>
              </a:avLst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880052" y="2203023"/>
              <a:ext cx="180369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i="1" dirty="0" smtClean="0">
                  <a:latin typeface="+mj-lt"/>
                </a:rPr>
                <a:t>Big Data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Methods</a:t>
              </a:r>
              <a:r>
                <a:rPr lang="de-DE" i="1" dirty="0" smtClean="0">
                  <a:latin typeface="+mj-lt"/>
                </a:rPr>
                <a:t> </a:t>
              </a:r>
              <a:r>
                <a:rPr lang="de-DE" i="1" dirty="0" err="1" smtClean="0">
                  <a:latin typeface="+mj-lt"/>
                </a:rPr>
                <a:t>for</a:t>
              </a:r>
              <a:endParaRPr lang="de-DE" i="1" dirty="0" smtClean="0">
                <a:latin typeface="+mj-lt"/>
              </a:endParaRPr>
            </a:p>
            <a:p>
              <a:pPr marL="0"/>
              <a:r>
                <a:rPr lang="de-DE" i="1" dirty="0" err="1" smtClean="0">
                  <a:latin typeface="+mj-lt"/>
                </a:rPr>
                <a:t>Knowledge</a:t>
              </a:r>
              <a:endParaRPr lang="de-DE" i="1" dirty="0" smtClean="0">
                <a:latin typeface="+mj-lt"/>
              </a:endParaRPr>
            </a:p>
            <a:p>
              <a:pPr marL="0"/>
              <a:r>
                <a:rPr lang="de-DE" i="1" dirty="0" err="1" smtClean="0">
                  <a:latin typeface="+mj-lt"/>
                </a:rPr>
                <a:t>Harvesting</a:t>
              </a:r>
              <a:endParaRPr lang="de-DE" i="1" dirty="0" smtClean="0">
                <a:latin typeface="+mj-lt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6876256" y="4437112"/>
              <a:ext cx="178606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i="1" dirty="0" err="1" smtClean="0">
                  <a:latin typeface="+mj-lt"/>
                </a:rPr>
                <a:t>Knowledge</a:t>
              </a:r>
              <a:r>
                <a:rPr lang="de-DE" i="1" dirty="0" smtClean="0">
                  <a:latin typeface="+mj-lt"/>
                </a:rPr>
                <a:t> 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for</a:t>
              </a:r>
              <a:r>
                <a:rPr lang="de-DE" i="1" dirty="0" smtClean="0">
                  <a:latin typeface="+mj-lt"/>
                </a:rPr>
                <a:t> Big Data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Analytics</a:t>
              </a:r>
              <a:endParaRPr lang="de-DE" i="1" dirty="0" smtClean="0">
                <a:latin typeface="+mj-lt"/>
              </a:endParaRPr>
            </a:p>
          </p:txBody>
        </p:sp>
      </p:grpSp>
      <p:cxnSp>
        <p:nvCxnSpPr>
          <p:cNvPr id="35" name="Gerade Verbindung 34"/>
          <p:cNvCxnSpPr/>
          <p:nvPr/>
        </p:nvCxnSpPr>
        <p:spPr bwMode="auto">
          <a:xfrm>
            <a:off x="22383" y="2888235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-1"/>
            <a:ext cx="10009112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6" name="Rectangle 27"/>
          <p:cNvSpPr/>
          <p:nvPr/>
        </p:nvSpPr>
        <p:spPr bwMode="auto">
          <a:xfrm>
            <a:off x="0" y="2449581"/>
            <a:ext cx="9144000" cy="100013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8"/>
          <p:cNvSpPr/>
          <p:nvPr/>
        </p:nvSpPr>
        <p:spPr bwMode="auto">
          <a:xfrm>
            <a:off x="0" y="3521151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57225" y="3592589"/>
            <a:ext cx="8211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Automatic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continuously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maintained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sameAs</a:t>
            </a:r>
            <a:r>
              <a:rPr lang="de-DE" sz="2400" dirty="0" smtClean="0">
                <a:solidFill>
                  <a:srgbClr val="0000FF"/>
                </a:solidFill>
              </a:rPr>
              <a:t> links</a:t>
            </a:r>
          </a:p>
          <a:p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Web 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Linked</a:t>
            </a:r>
            <a:r>
              <a:rPr lang="de-DE" sz="2400" dirty="0" smtClean="0">
                <a:solidFill>
                  <a:srgbClr val="0000FF"/>
                </a:solidFill>
              </a:rPr>
              <a:t> Data </a:t>
            </a:r>
            <a:r>
              <a:rPr lang="de-DE" sz="2400" dirty="0" err="1" smtClean="0">
                <a:solidFill>
                  <a:srgbClr val="0000FF"/>
                </a:solidFill>
              </a:rPr>
              <a:t>with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high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accuracy</a:t>
            </a:r>
            <a:r>
              <a:rPr lang="de-DE" sz="2400" dirty="0" smtClean="0">
                <a:solidFill>
                  <a:srgbClr val="0000FF"/>
                </a:solidFill>
              </a:rPr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coverage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99592" y="2542109"/>
            <a:ext cx="626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Combine </a:t>
            </a:r>
            <a:r>
              <a:rPr lang="de-DE" sz="2400" dirty="0" err="1" smtClean="0">
                <a:solidFill>
                  <a:srgbClr val="0000FF"/>
                </a:solidFill>
              </a:rPr>
              <a:t>algorithms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crowdsourcing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899592" y="2974157"/>
            <a:ext cx="778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active</a:t>
            </a:r>
            <a:r>
              <a:rPr lang="de-DE" sz="2000" dirty="0" smtClean="0"/>
              <a:t>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, </a:t>
            </a:r>
            <a:r>
              <a:rPr lang="de-DE" sz="2000" dirty="0" err="1" smtClean="0"/>
              <a:t>minimizing</a:t>
            </a:r>
            <a:r>
              <a:rPr lang="de-DE" sz="2000" dirty="0" smtClean="0"/>
              <a:t> human </a:t>
            </a:r>
            <a:r>
              <a:rPr lang="de-DE" sz="2000" dirty="0" err="1" smtClean="0"/>
              <a:t>effort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cost</a:t>
            </a:r>
            <a:r>
              <a:rPr lang="de-DE" sz="2000" dirty="0" smtClean="0"/>
              <a:t>/</a:t>
            </a:r>
            <a:r>
              <a:rPr lang="de-DE" sz="2000" dirty="0" err="1" smtClean="0"/>
              <a:t>accuracy</a:t>
            </a:r>
            <a:endParaRPr lang="de-DE" sz="2000" dirty="0" smtClean="0"/>
          </a:p>
        </p:txBody>
      </p:sp>
      <p:pic>
        <p:nvPicPr>
          <p:cNvPr id="7680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22229"/>
            <a:ext cx="827584" cy="812537"/>
          </a:xfrm>
          <a:prstGeom prst="rect">
            <a:avLst/>
          </a:prstGeom>
          <a:noFill/>
        </p:spPr>
      </p:pic>
      <p:pic>
        <p:nvPicPr>
          <p:cNvPr id="21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2109"/>
            <a:ext cx="899592" cy="899592"/>
          </a:xfrm>
          <a:prstGeom prst="rect">
            <a:avLst/>
          </a:prstGeom>
          <a:noFill/>
        </p:spPr>
      </p:pic>
      <p:sp>
        <p:nvSpPr>
          <p:cNvPr id="18" name="Rectangle 26"/>
          <p:cNvSpPr/>
          <p:nvPr/>
        </p:nvSpPr>
        <p:spPr bwMode="auto">
          <a:xfrm>
            <a:off x="0" y="1412776"/>
            <a:ext cx="9144000" cy="93610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57224" y="1484214"/>
            <a:ext cx="584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Web-</a:t>
            </a:r>
            <a:r>
              <a:rPr lang="de-DE" sz="2400" dirty="0" err="1" smtClean="0">
                <a:solidFill>
                  <a:srgbClr val="0000FF"/>
                </a:solidFill>
              </a:rPr>
              <a:t>scale</a:t>
            </a:r>
            <a:r>
              <a:rPr lang="de-DE" sz="2400" dirty="0" smtClean="0">
                <a:solidFill>
                  <a:srgbClr val="0000FF"/>
                </a:solidFill>
              </a:rPr>
              <a:t>, robust ER </a:t>
            </a:r>
            <a:r>
              <a:rPr lang="de-DE" sz="2400" dirty="0" err="1" smtClean="0">
                <a:solidFill>
                  <a:srgbClr val="0000FF"/>
                </a:solidFill>
              </a:rPr>
              <a:t>with</a:t>
            </a:r>
            <a:r>
              <a:rPr lang="de-DE" sz="2400" dirty="0" smtClean="0">
                <a:solidFill>
                  <a:srgbClr val="0000FF"/>
                </a:solidFill>
              </a:rPr>
              <a:t> high </a:t>
            </a:r>
            <a:r>
              <a:rPr lang="de-DE" sz="2400" dirty="0" err="1" smtClean="0">
                <a:solidFill>
                  <a:srgbClr val="0000FF"/>
                </a:solidFill>
              </a:rPr>
              <a:t>quality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857224" y="1912842"/>
            <a:ext cx="754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Handle </a:t>
            </a:r>
            <a:r>
              <a:rPr lang="de-DE" sz="2000" dirty="0" err="1" smtClean="0"/>
              <a:t>huge</a:t>
            </a:r>
            <a:r>
              <a:rPr lang="de-DE" sz="2000" dirty="0" smtClean="0"/>
              <a:t> </a:t>
            </a:r>
            <a:r>
              <a:rPr lang="de-DE" sz="2000" dirty="0" err="1" smtClean="0"/>
              <a:t>amounts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linked-data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, Web </a:t>
            </a:r>
            <a:r>
              <a:rPr lang="de-DE" sz="2000" dirty="0" err="1" smtClean="0"/>
              <a:t>tables</a:t>
            </a:r>
            <a:r>
              <a:rPr lang="de-DE" sz="2000" dirty="0" smtClean="0"/>
              <a:t>, …</a:t>
            </a:r>
          </a:p>
        </p:txBody>
      </p:sp>
      <p:pic>
        <p:nvPicPr>
          <p:cNvPr id="24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7052"/>
            <a:ext cx="899592" cy="899592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160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5877272"/>
            <a:ext cx="8496944" cy="5400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92696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6448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 lvl="0">
              <a:lnSpc>
                <a:spcPts val="2400"/>
              </a:lnSpc>
            </a:pPr>
            <a:r>
              <a:rPr lang="de-DE" dirty="0" err="1">
                <a:solidFill>
                  <a:srgbClr val="000000"/>
                </a:solidFill>
              </a:rPr>
              <a:t>Validity</a:t>
            </a:r>
            <a:r>
              <a:rPr lang="de-DE" dirty="0">
                <a:solidFill>
                  <a:srgbClr val="000000"/>
                </a:solidFill>
              </a:rPr>
              <a:t> Times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Facts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6396335"/>
            <a:ext cx="87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88794" y="2840742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14"/>
          <p:cNvSpPr txBox="1">
            <a:spLocks noChangeArrowheads="1"/>
          </p:cNvSpPr>
          <p:nvPr/>
        </p:nvSpPr>
        <p:spPr bwMode="auto">
          <a:xfrm>
            <a:off x="251520" y="1268760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32" name="Textfeld 14"/>
          <p:cNvSpPr txBox="1">
            <a:spLocks noChangeArrowheads="1"/>
          </p:cNvSpPr>
          <p:nvPr/>
        </p:nvSpPr>
        <p:spPr bwMode="auto">
          <a:xfrm>
            <a:off x="251520" y="1988840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33" name="Textfeld 14"/>
          <p:cNvSpPr txBox="1">
            <a:spLocks noChangeArrowheads="1"/>
          </p:cNvSpPr>
          <p:nvPr/>
        </p:nvSpPr>
        <p:spPr bwMode="auto">
          <a:xfrm>
            <a:off x="251520" y="278092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34" name="Textfeld 14"/>
          <p:cNvSpPr txBox="1">
            <a:spLocks noChangeArrowheads="1"/>
          </p:cNvSpPr>
          <p:nvPr/>
        </p:nvSpPr>
        <p:spPr bwMode="auto">
          <a:xfrm>
            <a:off x="251520" y="3573016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36" name="Textfeld 14"/>
          <p:cNvSpPr txBox="1">
            <a:spLocks noChangeArrowheads="1"/>
          </p:cNvSpPr>
          <p:nvPr/>
        </p:nvSpPr>
        <p:spPr bwMode="auto">
          <a:xfrm>
            <a:off x="251520" y="443711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37" name="Textfeld 14"/>
          <p:cNvSpPr txBox="1">
            <a:spLocks noChangeArrowheads="1"/>
          </p:cNvSpPr>
          <p:nvPr/>
        </p:nvSpPr>
        <p:spPr bwMode="auto">
          <a:xfrm>
            <a:off x="251520" y="515719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8"/>
          <p:cNvSpPr>
            <a:spLocks noChangeArrowheads="1"/>
          </p:cNvSpPr>
          <p:nvPr/>
        </p:nvSpPr>
        <p:spPr bwMode="auto">
          <a:xfrm>
            <a:off x="-5950" y="4581127"/>
            <a:ext cx="9138051" cy="2276873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Rectangle 8"/>
          <p:cNvSpPr>
            <a:spLocks noChangeArrowheads="1"/>
          </p:cNvSpPr>
          <p:nvPr/>
        </p:nvSpPr>
        <p:spPr bwMode="auto">
          <a:xfrm>
            <a:off x="-5949" y="2852936"/>
            <a:ext cx="9149949" cy="1728191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Rectangle 8"/>
          <p:cNvSpPr>
            <a:spLocks noChangeArrowheads="1"/>
          </p:cNvSpPr>
          <p:nvPr/>
        </p:nvSpPr>
        <p:spPr bwMode="auto">
          <a:xfrm>
            <a:off x="881" y="771669"/>
            <a:ext cx="9144000" cy="2081267"/>
          </a:xfrm>
          <a:prstGeom prst="rect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Summary</a:t>
            </a:r>
            <a:endParaRPr lang="en-GB" sz="2000" dirty="0" smtClean="0"/>
          </a:p>
        </p:txBody>
      </p:sp>
      <p:sp>
        <p:nvSpPr>
          <p:cNvPr id="63499" name="TextBox 18"/>
          <p:cNvSpPr txBox="1">
            <a:spLocks noChangeArrowheads="1"/>
          </p:cNvSpPr>
          <p:nvPr/>
        </p:nvSpPr>
        <p:spPr bwMode="auto">
          <a:xfrm>
            <a:off x="107504" y="764704"/>
            <a:ext cx="914562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Bases </a:t>
            </a:r>
            <a:r>
              <a:rPr lang="de-DE" sz="2400" dirty="0" err="1" smtClean="0"/>
              <a:t>from</a:t>
            </a:r>
            <a:r>
              <a:rPr lang="de-DE" sz="2400" dirty="0" smtClean="0"/>
              <a:t> Web </a:t>
            </a:r>
            <a:r>
              <a:rPr lang="de-DE" sz="2400" dirty="0" err="1" smtClean="0"/>
              <a:t>are</a:t>
            </a:r>
            <a:r>
              <a:rPr lang="de-DE" sz="2400" dirty="0" smtClean="0"/>
              <a:t> Real, Big &amp; </a:t>
            </a:r>
            <a:r>
              <a:rPr lang="de-DE" sz="2400" dirty="0" err="1" smtClean="0"/>
              <a:t>Useful</a:t>
            </a:r>
            <a:r>
              <a:rPr lang="de-DE" sz="2400" dirty="0" smtClean="0"/>
              <a:t>:</a:t>
            </a:r>
          </a:p>
          <a:p>
            <a:pPr>
              <a:lnSpc>
                <a:spcPts val="32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dirty="0" err="1" smtClean="0">
                <a:solidFill>
                  <a:srgbClr val="3333CC"/>
                </a:solidFill>
              </a:rPr>
              <a:t>Entities</a:t>
            </a:r>
            <a:r>
              <a:rPr lang="de-DE" sz="2400" dirty="0" smtClean="0">
                <a:solidFill>
                  <a:srgbClr val="3333CC"/>
                </a:solidFill>
              </a:rPr>
              <a:t>, </a:t>
            </a:r>
            <a:r>
              <a:rPr lang="de-DE" sz="2400" dirty="0" err="1">
                <a:solidFill>
                  <a:srgbClr val="3333CC"/>
                </a:solidFill>
              </a:rPr>
              <a:t>C</a:t>
            </a:r>
            <a:r>
              <a:rPr lang="de-DE" sz="2400" dirty="0" err="1" smtClean="0">
                <a:solidFill>
                  <a:srgbClr val="3333CC"/>
                </a:solidFill>
              </a:rPr>
              <a:t>lasses</a:t>
            </a:r>
            <a:r>
              <a:rPr lang="de-DE" sz="2400" dirty="0" smtClean="0">
                <a:solidFill>
                  <a:srgbClr val="3333CC"/>
                </a:solidFill>
              </a:rPr>
              <a:t> &amp; </a:t>
            </a:r>
            <a:r>
              <a:rPr lang="de-DE" sz="2400" dirty="0">
                <a:solidFill>
                  <a:srgbClr val="3333CC"/>
                </a:solidFill>
              </a:rPr>
              <a:t>R</a:t>
            </a:r>
            <a:r>
              <a:rPr lang="de-DE" sz="2400" dirty="0" smtClean="0">
                <a:solidFill>
                  <a:srgbClr val="3333CC"/>
                </a:solidFill>
              </a:rPr>
              <a:t>elations </a:t>
            </a:r>
            <a:endParaRPr lang="de-DE" dirty="0">
              <a:solidFill>
                <a:srgbClr val="3333CC"/>
              </a:solidFill>
            </a:endParaRPr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Key </a:t>
            </a:r>
            <a:r>
              <a:rPr lang="de-DE" sz="2400" dirty="0"/>
              <a:t>A</a:t>
            </a:r>
            <a:r>
              <a:rPr lang="de-DE" sz="2400" dirty="0" smtClean="0"/>
              <a:t>sset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333CC"/>
                </a:solidFill>
              </a:rPr>
              <a:t>Intelligent </a:t>
            </a:r>
            <a:r>
              <a:rPr lang="de-DE" sz="2400" dirty="0" err="1" smtClean="0">
                <a:solidFill>
                  <a:srgbClr val="3333CC"/>
                </a:solidFill>
              </a:rPr>
              <a:t>Applications</a:t>
            </a:r>
            <a:r>
              <a:rPr lang="de-DE" sz="2400" dirty="0" smtClean="0"/>
              <a:t>: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1800" dirty="0" err="1" smtClean="0"/>
              <a:t>Semantic</a:t>
            </a:r>
            <a:r>
              <a:rPr lang="de-DE" sz="1800" dirty="0" smtClean="0"/>
              <a:t> Search, </a:t>
            </a:r>
            <a:r>
              <a:rPr lang="de-DE" sz="1800" dirty="0" err="1" smtClean="0"/>
              <a:t>Question</a:t>
            </a:r>
            <a:r>
              <a:rPr lang="de-DE" sz="1800" dirty="0" smtClean="0"/>
              <a:t> </a:t>
            </a:r>
            <a:r>
              <a:rPr lang="de-DE" sz="1800" dirty="0" err="1" smtClean="0"/>
              <a:t>Answering</a:t>
            </a:r>
            <a:r>
              <a:rPr lang="de-DE" sz="1800" dirty="0" smtClean="0"/>
              <a:t>, </a:t>
            </a:r>
            <a:r>
              <a:rPr lang="de-DE" sz="1800" dirty="0" err="1" smtClean="0"/>
              <a:t>Machine</a:t>
            </a:r>
            <a:r>
              <a:rPr lang="de-DE" sz="1800" dirty="0" smtClean="0"/>
              <a:t> Reading, Digital </a:t>
            </a:r>
            <a:r>
              <a:rPr lang="de-DE" sz="1800" dirty="0" err="1" smtClean="0"/>
              <a:t>Humanities</a:t>
            </a:r>
            <a:r>
              <a:rPr lang="de-DE" sz="1800" dirty="0" smtClean="0"/>
              <a:t>,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sz="1800" dirty="0"/>
              <a:t> </a:t>
            </a:r>
            <a:r>
              <a:rPr lang="de-DE" sz="1800" dirty="0" smtClean="0"/>
              <a:t>  </a:t>
            </a:r>
            <a:r>
              <a:rPr lang="de-DE" sz="1800" dirty="0" err="1" smtClean="0"/>
              <a:t>Text&amp;Data</a:t>
            </a:r>
            <a:r>
              <a:rPr lang="de-DE" sz="1800" dirty="0" smtClean="0"/>
              <a:t> </a:t>
            </a:r>
            <a:r>
              <a:rPr lang="de-DE" sz="1800" dirty="0" err="1" smtClean="0"/>
              <a:t>Analytics</a:t>
            </a:r>
            <a:r>
              <a:rPr lang="de-DE" sz="1800" dirty="0" smtClean="0"/>
              <a:t>, </a:t>
            </a:r>
            <a:r>
              <a:rPr lang="de-DE" sz="1800" dirty="0" err="1" smtClean="0"/>
              <a:t>Summarization</a:t>
            </a:r>
            <a:r>
              <a:rPr lang="de-DE" sz="1800" dirty="0" smtClean="0"/>
              <a:t>, </a:t>
            </a:r>
            <a:r>
              <a:rPr lang="de-DE" sz="1800" dirty="0" err="1" smtClean="0"/>
              <a:t>Reasoning</a:t>
            </a:r>
            <a:r>
              <a:rPr lang="de-DE" sz="1800" dirty="0" smtClean="0"/>
              <a:t>, Smart </a:t>
            </a:r>
            <a:r>
              <a:rPr lang="de-DE" sz="1800" dirty="0" err="1" smtClean="0"/>
              <a:t>Recommendations</a:t>
            </a:r>
            <a:r>
              <a:rPr lang="de-DE" sz="1800" dirty="0" smtClean="0"/>
              <a:t>, …</a:t>
            </a:r>
            <a:endParaRPr lang="de-DE" sz="1800" dirty="0"/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Harvesting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Methods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Entities</a:t>
            </a:r>
            <a:r>
              <a:rPr lang="de-DE" sz="2400" dirty="0" smtClean="0"/>
              <a:t> &amp; </a:t>
            </a:r>
            <a:r>
              <a:rPr lang="de-DE" sz="2400" dirty="0" err="1" smtClean="0"/>
              <a:t>Classes</a:t>
            </a:r>
            <a:r>
              <a:rPr lang="de-DE" sz="2400" dirty="0" smtClean="0"/>
              <a:t> </a:t>
            </a:r>
            <a:r>
              <a:rPr lang="de-DE" sz="2400" dirty="0" err="1" smtClean="0"/>
              <a:t>Taxonomies</a:t>
            </a:r>
            <a:r>
              <a:rPr lang="de-DE" sz="2400" dirty="0" smtClean="0"/>
              <a:t>  </a:t>
            </a:r>
            <a:endParaRPr lang="de-DE" sz="2400" dirty="0" smtClean="0">
              <a:solidFill>
                <a:srgbClr val="3333CC"/>
              </a:solidFill>
            </a:endParaRPr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Methods for extracting </a:t>
            </a:r>
            <a:r>
              <a:rPr lang="de-DE" sz="2400" dirty="0" smtClean="0">
                <a:solidFill>
                  <a:srgbClr val="3333CC"/>
                </a:solidFill>
              </a:rPr>
              <a:t>Relational Facts</a:t>
            </a:r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333CC"/>
                </a:solidFill>
              </a:rPr>
              <a:t>NERD &amp; ER</a:t>
            </a:r>
            <a:r>
              <a:rPr lang="de-DE" sz="2400" dirty="0" smtClean="0"/>
              <a:t>: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Contextual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Linked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endParaRPr lang="de-DE" sz="2400" dirty="0" smtClean="0"/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Rich </a:t>
            </a:r>
            <a:r>
              <a:rPr lang="de-DE" sz="2400" dirty="0"/>
              <a:t>R</a:t>
            </a:r>
            <a:r>
              <a:rPr lang="de-DE" sz="2400" dirty="0" smtClean="0"/>
              <a:t>esearch </a:t>
            </a:r>
            <a:r>
              <a:rPr lang="de-DE" sz="2400" dirty="0" err="1">
                <a:solidFill>
                  <a:srgbClr val="3333CC"/>
                </a:solidFill>
              </a:rPr>
              <a:t>C</a:t>
            </a:r>
            <a:r>
              <a:rPr lang="de-DE" sz="2400" dirty="0" err="1" smtClean="0">
                <a:solidFill>
                  <a:srgbClr val="3333CC"/>
                </a:solidFill>
              </a:rPr>
              <a:t>hallenges</a:t>
            </a:r>
            <a:r>
              <a:rPr lang="de-DE" sz="2400" dirty="0" smtClean="0">
                <a:solidFill>
                  <a:srgbClr val="3333CC"/>
                </a:solidFill>
              </a:rPr>
              <a:t> &amp; </a:t>
            </a:r>
            <a:r>
              <a:rPr lang="de-DE" sz="2400" dirty="0" err="1">
                <a:solidFill>
                  <a:srgbClr val="3333CC"/>
                </a:solidFill>
              </a:rPr>
              <a:t>O</a:t>
            </a:r>
            <a:r>
              <a:rPr lang="de-DE" sz="2400" dirty="0" err="1" smtClean="0">
                <a:solidFill>
                  <a:srgbClr val="3333CC"/>
                </a:solidFill>
              </a:rPr>
              <a:t>pportunities</a:t>
            </a:r>
            <a:r>
              <a:rPr lang="de-DE" sz="2400" dirty="0" smtClean="0"/>
              <a:t>:</a:t>
            </a:r>
          </a:p>
          <a:p>
            <a:pPr eaLnBrk="1" hangingPunct="1">
              <a:lnSpc>
                <a:spcPts val="2400"/>
              </a:lnSpc>
            </a:pPr>
            <a:r>
              <a:rPr lang="de-DE" sz="2400" dirty="0">
                <a:solidFill>
                  <a:srgbClr val="3333CC"/>
                </a:solidFill>
              </a:rPr>
              <a:t> </a:t>
            </a:r>
            <a:r>
              <a:rPr lang="de-DE" sz="2400" dirty="0" smtClean="0">
                <a:solidFill>
                  <a:srgbClr val="3333CC"/>
                </a:solidFill>
              </a:rPr>
              <a:t>  </a:t>
            </a:r>
            <a:r>
              <a:rPr lang="de-DE" sz="1800" dirty="0" err="1" smtClean="0"/>
              <a:t>scale</a:t>
            </a:r>
            <a:r>
              <a:rPr lang="de-DE" sz="1800" dirty="0" smtClean="0"/>
              <a:t> </a:t>
            </a:r>
            <a:r>
              <a:rPr lang="de-DE" sz="1800" dirty="0"/>
              <a:t>&amp; </a:t>
            </a:r>
            <a:r>
              <a:rPr lang="de-DE" sz="1800" dirty="0" err="1" smtClean="0"/>
              <a:t>robustness</a:t>
            </a:r>
            <a:r>
              <a:rPr lang="de-DE" sz="1800" dirty="0" smtClean="0"/>
              <a:t>; </a:t>
            </a:r>
            <a:r>
              <a:rPr lang="de-DE" sz="1800" dirty="0"/>
              <a:t>temporal, </a:t>
            </a:r>
            <a:r>
              <a:rPr lang="de-DE" sz="1800" dirty="0" smtClean="0"/>
              <a:t>multimodal, </a:t>
            </a:r>
            <a:r>
              <a:rPr lang="de-DE" sz="1800" dirty="0" err="1" smtClean="0"/>
              <a:t>commonsense</a:t>
            </a:r>
            <a:r>
              <a:rPr lang="de-DE" sz="1800" dirty="0"/>
              <a:t>;</a:t>
            </a:r>
            <a:endParaRPr lang="de-DE" sz="1800" dirty="0" smtClean="0"/>
          </a:p>
          <a:p>
            <a:pPr eaLnBrk="1" hangingPunct="1">
              <a:lnSpc>
                <a:spcPts val="2400"/>
              </a:lnSpc>
            </a:pPr>
            <a:r>
              <a:rPr lang="de-DE" sz="1800" dirty="0"/>
              <a:t> </a:t>
            </a:r>
            <a:r>
              <a:rPr lang="de-DE" sz="1800" dirty="0" smtClean="0"/>
              <a:t>   open </a:t>
            </a:r>
            <a:r>
              <a:rPr lang="de-DE" sz="1800" dirty="0"/>
              <a:t>&amp; real-time </a:t>
            </a:r>
            <a:r>
              <a:rPr lang="de-DE" sz="1800" dirty="0" err="1"/>
              <a:t>knowledge</a:t>
            </a:r>
            <a:r>
              <a:rPr lang="de-DE" sz="1800" dirty="0"/>
              <a:t> </a:t>
            </a:r>
            <a:r>
              <a:rPr lang="de-DE" sz="1800" dirty="0" err="1" smtClean="0"/>
              <a:t>discovery</a:t>
            </a:r>
            <a:r>
              <a:rPr lang="de-DE" sz="1800" dirty="0" smtClean="0"/>
              <a:t>; …</a:t>
            </a:r>
          </a:p>
          <a:p>
            <a:pPr>
              <a:lnSpc>
                <a:spcPts val="3200"/>
              </a:lnSpc>
              <a:spcBef>
                <a:spcPts val="1200"/>
              </a:spcBef>
              <a:buFont typeface="Arial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Models &amp;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333CC"/>
                </a:solidFill>
              </a:rPr>
              <a:t>Different Communities</a:t>
            </a:r>
            <a:r>
              <a:rPr lang="de-DE" sz="2400" dirty="0" smtClean="0"/>
              <a:t>: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1800" dirty="0" smtClean="0"/>
              <a:t>DB, Web, AI, IR, NLP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162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2" grpId="0" animBg="1"/>
      <p:bldP spid="162" grpId="1" animBg="1"/>
      <p:bldP spid="155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10009112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Knowledge Bases in the Big Data Era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43608" y="3645024"/>
            <a:ext cx="405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Tapping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unstructured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data</a:t>
            </a:r>
            <a:endParaRPr lang="de-DE" sz="2400" dirty="0" smtClean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43608" y="4293096"/>
            <a:ext cx="4152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2400"/>
              </a:lnSpc>
            </a:pPr>
            <a:r>
              <a:rPr lang="de-DE" sz="2400" dirty="0" err="1" smtClean="0">
                <a:latin typeface="+mj-lt"/>
              </a:rPr>
              <a:t>Connecting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structured</a:t>
            </a:r>
            <a:r>
              <a:rPr lang="de-DE" sz="2400" dirty="0" smtClean="0">
                <a:latin typeface="+mj-lt"/>
              </a:rPr>
              <a:t> &amp;</a:t>
            </a:r>
          </a:p>
          <a:p>
            <a:pPr marL="0">
              <a:lnSpc>
                <a:spcPts val="2400"/>
              </a:lnSpc>
            </a:pPr>
            <a:r>
              <a:rPr lang="de-DE" sz="2400" dirty="0" err="1" smtClean="0">
                <a:latin typeface="+mj-lt"/>
              </a:rPr>
              <a:t>unstructured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data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sources</a:t>
            </a:r>
            <a:endParaRPr lang="de-DE" sz="2400" dirty="0" smtClean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43608" y="2924944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Discovering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data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sources</a:t>
            </a:r>
            <a:endParaRPr lang="de-DE" sz="2400" dirty="0" smtClean="0"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43608" y="1772816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Scalable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algorithms</a:t>
            </a:r>
            <a:endParaRPr lang="de-DE" sz="2400" dirty="0" smtClean="0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43608" y="2348880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400" dirty="0" smtClean="0">
                <a:latin typeface="+mj-lt"/>
              </a:rPr>
              <a:t>Distributed </a:t>
            </a:r>
            <a:r>
              <a:rPr lang="de-DE" sz="2400" dirty="0" err="1" smtClean="0">
                <a:latin typeface="+mj-lt"/>
              </a:rPr>
              <a:t>platforms</a:t>
            </a:r>
            <a:endParaRPr lang="de-DE" sz="2400" dirty="0" smtClean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043608" y="5085184"/>
            <a:ext cx="3481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2400"/>
              </a:lnSpc>
            </a:pPr>
            <a:r>
              <a:rPr lang="de-DE" sz="2400" dirty="0" smtClean="0">
                <a:latin typeface="+mj-lt"/>
              </a:rPr>
              <a:t>Making sense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</a:p>
          <a:p>
            <a:pPr marL="0">
              <a:lnSpc>
                <a:spcPts val="2400"/>
              </a:lnSpc>
            </a:pPr>
            <a:r>
              <a:rPr lang="de-DE" sz="2400" dirty="0" err="1" smtClean="0">
                <a:latin typeface="+mj-lt"/>
              </a:rPr>
              <a:t>heterogeneous</a:t>
            </a:r>
            <a:r>
              <a:rPr lang="de-DE" sz="2400" dirty="0" smtClean="0">
                <a:latin typeface="+mj-lt"/>
              </a:rPr>
              <a:t>, </a:t>
            </a:r>
            <a:r>
              <a:rPr lang="de-DE" sz="2400" dirty="0" err="1" smtClean="0">
                <a:latin typeface="+mj-lt"/>
              </a:rPr>
              <a:t>dirty</a:t>
            </a:r>
            <a:r>
              <a:rPr lang="de-DE" sz="2400" dirty="0" smtClean="0">
                <a:latin typeface="+mj-lt"/>
              </a:rPr>
              <a:t>, </a:t>
            </a:r>
          </a:p>
          <a:p>
            <a:pPr marL="0">
              <a:lnSpc>
                <a:spcPts val="2400"/>
              </a:lnSpc>
            </a:pPr>
            <a:r>
              <a:rPr lang="de-DE" sz="2400" dirty="0" err="1" smtClean="0">
                <a:latin typeface="+mj-lt"/>
              </a:rPr>
              <a:t>or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uncertain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data</a:t>
            </a:r>
            <a:endParaRPr lang="de-DE" sz="2400" dirty="0" smtClean="0">
              <a:latin typeface="+mj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3528" y="980728"/>
            <a:ext cx="332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2800" dirty="0" smtClean="0">
                <a:latin typeface="+mj-lt"/>
              </a:rPr>
              <a:t>Big Data </a:t>
            </a:r>
            <a:r>
              <a:rPr lang="de-DE" sz="2800" dirty="0" err="1" smtClean="0">
                <a:latin typeface="+mj-lt"/>
              </a:rPr>
              <a:t>Analytics</a:t>
            </a:r>
            <a:endParaRPr lang="de-DE" sz="2800" dirty="0" smtClean="0">
              <a:latin typeface="+mj-lt"/>
            </a:endParaRPr>
          </a:p>
        </p:txBody>
      </p:sp>
      <p:sp>
        <p:nvSpPr>
          <p:cNvPr id="28" name="Stern mit 5 Zacken 27"/>
          <p:cNvSpPr/>
          <p:nvPr/>
        </p:nvSpPr>
        <p:spPr bwMode="auto">
          <a:xfrm>
            <a:off x="432048" y="1772816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tern mit 5 Zacken 28"/>
          <p:cNvSpPr/>
          <p:nvPr/>
        </p:nvSpPr>
        <p:spPr bwMode="auto">
          <a:xfrm>
            <a:off x="432048" y="2348880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tern mit 5 Zacken 29"/>
          <p:cNvSpPr/>
          <p:nvPr/>
        </p:nvSpPr>
        <p:spPr bwMode="auto">
          <a:xfrm>
            <a:off x="432048" y="2924944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Stern mit 5 Zacken 30"/>
          <p:cNvSpPr/>
          <p:nvPr/>
        </p:nvSpPr>
        <p:spPr bwMode="auto">
          <a:xfrm>
            <a:off x="432048" y="3645024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Stern mit 5 Zacken 31"/>
          <p:cNvSpPr/>
          <p:nvPr/>
        </p:nvSpPr>
        <p:spPr bwMode="auto">
          <a:xfrm>
            <a:off x="432048" y="4293096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Stern mit 5 Zacken 32"/>
          <p:cNvSpPr/>
          <p:nvPr/>
        </p:nvSpPr>
        <p:spPr bwMode="auto">
          <a:xfrm>
            <a:off x="432048" y="5013176"/>
            <a:ext cx="432048" cy="410344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732240" y="3068960"/>
            <a:ext cx="2101857" cy="243143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sz="2800" dirty="0" err="1" smtClean="0">
                <a:latin typeface="+mj-lt"/>
              </a:rPr>
              <a:t>Knowledge</a:t>
            </a:r>
            <a:endParaRPr lang="de-DE" sz="2800" dirty="0" smtClean="0">
              <a:latin typeface="+mj-lt"/>
            </a:endParaRPr>
          </a:p>
          <a:p>
            <a:pPr marL="0"/>
            <a:r>
              <a:rPr lang="de-DE" sz="2800" dirty="0" smtClean="0">
                <a:latin typeface="+mj-lt"/>
              </a:rPr>
              <a:t>Bases:</a:t>
            </a:r>
          </a:p>
          <a:p>
            <a:pPr marL="0"/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entities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relations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smtClean="0">
                <a:latin typeface="+mj-lt"/>
              </a:rPr>
              <a:t>time, </a:t>
            </a:r>
            <a:r>
              <a:rPr lang="de-DE" sz="2400" dirty="0" err="1" smtClean="0">
                <a:latin typeface="+mj-lt"/>
              </a:rPr>
              <a:t>space</a:t>
            </a:r>
            <a:r>
              <a:rPr lang="de-DE" sz="2400" dirty="0" smtClean="0">
                <a:latin typeface="+mj-lt"/>
              </a:rPr>
              <a:t>,</a:t>
            </a:r>
          </a:p>
          <a:p>
            <a:pPr marL="0"/>
            <a:r>
              <a:rPr lang="de-DE" sz="2400" dirty="0" smtClean="0">
                <a:latin typeface="+mj-lt"/>
              </a:rPr>
              <a:t> …</a:t>
            </a:r>
          </a:p>
        </p:txBody>
      </p:sp>
      <p:cxnSp>
        <p:nvCxnSpPr>
          <p:cNvPr id="36" name="Form 35"/>
          <p:cNvCxnSpPr>
            <a:stCxn id="24" idx="3"/>
            <a:endCxn id="34" idx="0"/>
          </p:cNvCxnSpPr>
          <p:nvPr/>
        </p:nvCxnSpPr>
        <p:spPr bwMode="auto">
          <a:xfrm>
            <a:off x="4134519" y="2003649"/>
            <a:ext cx="3648650" cy="106531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Form 37"/>
          <p:cNvCxnSpPr>
            <a:stCxn id="25" idx="3"/>
            <a:endCxn id="34" idx="0"/>
          </p:cNvCxnSpPr>
          <p:nvPr/>
        </p:nvCxnSpPr>
        <p:spPr bwMode="auto">
          <a:xfrm>
            <a:off x="4339703" y="2579713"/>
            <a:ext cx="3443466" cy="48924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krümmte Verbindung 42"/>
          <p:cNvCxnSpPr>
            <a:stCxn id="34" idx="1"/>
            <a:endCxn id="23" idx="3"/>
          </p:cNvCxnSpPr>
          <p:nvPr/>
        </p:nvCxnSpPr>
        <p:spPr bwMode="auto">
          <a:xfrm rot="10800000">
            <a:off x="4974492" y="3155778"/>
            <a:ext cx="1757748" cy="11289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krümmte Verbindung 44"/>
          <p:cNvCxnSpPr>
            <a:stCxn id="34" idx="1"/>
            <a:endCxn id="18" idx="3"/>
          </p:cNvCxnSpPr>
          <p:nvPr/>
        </p:nvCxnSpPr>
        <p:spPr bwMode="auto">
          <a:xfrm rot="10800000">
            <a:off x="5100744" y="3875858"/>
            <a:ext cx="1631496" cy="4088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krümmte Verbindung 46"/>
          <p:cNvCxnSpPr>
            <a:stCxn id="34" idx="1"/>
            <a:endCxn id="22" idx="3"/>
          </p:cNvCxnSpPr>
          <p:nvPr/>
        </p:nvCxnSpPr>
        <p:spPr bwMode="auto">
          <a:xfrm rot="10800000" flipV="1">
            <a:off x="5195708" y="4284677"/>
            <a:ext cx="1536533" cy="3623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krümmte Verbindung 48"/>
          <p:cNvCxnSpPr>
            <a:stCxn id="34" idx="1"/>
          </p:cNvCxnSpPr>
          <p:nvPr/>
        </p:nvCxnSpPr>
        <p:spPr bwMode="auto">
          <a:xfrm rot="10800000" flipV="1">
            <a:off x="4427984" y="4284678"/>
            <a:ext cx="2304256" cy="1232554"/>
          </a:xfrm>
          <a:prstGeom prst="curvedConnector3">
            <a:avLst>
              <a:gd name="adj1" fmla="val 34127"/>
            </a:avLst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Slide Number Placeholder 6"/>
          <p:cNvSpPr txBox="1">
            <a:spLocks/>
          </p:cNvSpPr>
          <p:nvPr/>
        </p:nvSpPr>
        <p:spPr bwMode="auto">
          <a:xfrm>
            <a:off x="8388424" y="6453188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163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780928"/>
            <a:ext cx="9204570" cy="980728"/>
          </a:xfrm>
        </p:spPr>
        <p:txBody>
          <a:bodyPr/>
          <a:lstStyle/>
          <a:p>
            <a:pPr algn="l" defTabSz="893763" eaLnBrk="1" hangingPunct="1">
              <a:spcBef>
                <a:spcPts val="24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see comprehensive list in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/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err="1" smtClean="0">
                <a:solidFill>
                  <a:schemeClr val="tx1"/>
                </a:solidFill>
              </a:rPr>
              <a:t>Fabian</a:t>
            </a:r>
            <a:r>
              <a:rPr lang="en-GB" sz="2400" i="1" dirty="0" smtClean="0">
                <a:solidFill>
                  <a:schemeClr val="tx1"/>
                </a:solidFill>
              </a:rPr>
              <a:t> </a:t>
            </a:r>
            <a:r>
              <a:rPr lang="en-GB" sz="2400" i="1" dirty="0" err="1" smtClean="0">
                <a:solidFill>
                  <a:schemeClr val="tx1"/>
                </a:solidFill>
              </a:rPr>
              <a:t>Suchanek</a:t>
            </a:r>
            <a:r>
              <a:rPr lang="en-GB" sz="2400" i="1" dirty="0" smtClean="0">
                <a:solidFill>
                  <a:schemeClr val="tx1"/>
                </a:solidFill>
              </a:rPr>
              <a:t> and Gerhard Weikum:</a:t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Knowledge Harvesting in the Big-Data Era,</a:t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Proceedings of the ACM SIGMOD</a:t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International Conference on Management of Data, </a:t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New York, USA, June 22-27, 2013,</a:t>
            </a:r>
            <a:br>
              <a:rPr lang="en-GB" sz="2400" i="1" dirty="0" smtClean="0">
                <a:solidFill>
                  <a:schemeClr val="tx1"/>
                </a:solidFill>
              </a:rPr>
            </a:br>
            <a:r>
              <a:rPr lang="en-GB" sz="2400" i="1" dirty="0" smtClean="0">
                <a:solidFill>
                  <a:schemeClr val="tx1"/>
                </a:solidFill>
              </a:rPr>
              <a:t>Association for Computing Machinery, 2013.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/>
            <a:r>
              <a:rPr lang="en-GB" kern="0" dirty="0" smtClean="0"/>
              <a:t>References</a:t>
            </a:r>
            <a:endParaRPr lang="en-GB" sz="2000" kern="0" dirty="0" smtClean="0"/>
          </a:p>
        </p:txBody>
      </p:sp>
      <p:sp>
        <p:nvSpPr>
          <p:cNvPr id="4" name="TextBox 20"/>
          <p:cNvSpPr txBox="1"/>
          <p:nvPr/>
        </p:nvSpPr>
        <p:spPr>
          <a:xfrm>
            <a:off x="0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423151" y="6472325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164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04570" cy="98072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Take-Home Message: </a:t>
            </a:r>
            <a:br>
              <a:rPr lang="en-GB" dirty="0" smtClean="0"/>
            </a:br>
            <a:r>
              <a:rPr lang="en-GB" dirty="0" smtClean="0"/>
              <a:t>From Web &amp; Text to Knowledge</a:t>
            </a:r>
            <a:endParaRPr lang="en-GB" sz="2000" dirty="0" smtClean="0"/>
          </a:p>
        </p:txBody>
      </p:sp>
      <p:grpSp>
        <p:nvGrpSpPr>
          <p:cNvPr id="2" name="Gruppieren 157"/>
          <p:cNvGrpSpPr>
            <a:grpSpLocks/>
          </p:cNvGrpSpPr>
          <p:nvPr/>
        </p:nvGrpSpPr>
        <p:grpSpPr bwMode="auto">
          <a:xfrm>
            <a:off x="114300" y="4005263"/>
            <a:ext cx="2406541" cy="2273300"/>
            <a:chOff x="5575182" y="637228"/>
            <a:chExt cx="2508842" cy="2508842"/>
          </a:xfrm>
        </p:grpSpPr>
        <p:pic>
          <p:nvPicPr>
            <p:cNvPr id="16467" name="Picture 5" descr="glob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182" y="637228"/>
              <a:ext cx="2508842" cy="250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669"/>
            <p:cNvGrpSpPr>
              <a:grpSpLocks/>
            </p:cNvGrpSpPr>
            <p:nvPr/>
          </p:nvGrpSpPr>
          <p:grpSpPr bwMode="auto">
            <a:xfrm>
              <a:off x="6876256" y="1340768"/>
              <a:ext cx="360040" cy="432048"/>
              <a:chOff x="838200" y="1371600"/>
              <a:chExt cx="381000" cy="533400"/>
            </a:xfrm>
            <a:solidFill>
              <a:srgbClr val="CCFF66"/>
            </a:solidFill>
          </p:grpSpPr>
          <p:sp>
            <p:nvSpPr>
              <p:cNvPr id="97" name="Folded Corner 670"/>
              <p:cNvSpPr/>
              <p:nvPr/>
            </p:nvSpPr>
            <p:spPr>
              <a:xfrm>
                <a:off x="838164" y="1370587"/>
                <a:ext cx="381036" cy="533999"/>
              </a:xfrm>
              <a:prstGeom prst="foldedCorner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98" name="Straight Connector 671"/>
              <p:cNvCxnSpPr/>
              <p:nvPr/>
            </p:nvCxnSpPr>
            <p:spPr>
              <a:xfrm>
                <a:off x="914371" y="1446873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672"/>
              <p:cNvCxnSpPr/>
              <p:nvPr/>
            </p:nvCxnSpPr>
            <p:spPr>
              <a:xfrm>
                <a:off x="914371" y="1490465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0" name="Straight Connector 673"/>
              <p:cNvCxnSpPr/>
              <p:nvPr/>
            </p:nvCxnSpPr>
            <p:spPr>
              <a:xfrm>
                <a:off x="914371" y="1536235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1" name="Straight Connector 674"/>
              <p:cNvCxnSpPr/>
              <p:nvPr/>
            </p:nvCxnSpPr>
            <p:spPr>
              <a:xfrm>
                <a:off x="914371" y="1586366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2" name="Straight Connector 675"/>
              <p:cNvCxnSpPr/>
              <p:nvPr/>
            </p:nvCxnSpPr>
            <p:spPr>
              <a:xfrm>
                <a:off x="914371" y="1632137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676"/>
              <p:cNvCxnSpPr/>
              <p:nvPr/>
            </p:nvCxnSpPr>
            <p:spPr>
              <a:xfrm>
                <a:off x="921299" y="1675728"/>
                <a:ext cx="228622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677"/>
              <p:cNvCxnSpPr/>
              <p:nvPr/>
            </p:nvCxnSpPr>
            <p:spPr>
              <a:xfrm>
                <a:off x="914371" y="171932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678"/>
              <p:cNvCxnSpPr/>
              <p:nvPr/>
            </p:nvCxnSpPr>
            <p:spPr>
              <a:xfrm>
                <a:off x="914371" y="177163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6" name="Straight Connector 679"/>
              <p:cNvCxnSpPr/>
              <p:nvPr/>
            </p:nvCxnSpPr>
            <p:spPr>
              <a:xfrm>
                <a:off x="914371" y="1815222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" name="Group 669"/>
            <p:cNvGrpSpPr>
              <a:grpSpLocks/>
            </p:cNvGrpSpPr>
            <p:nvPr/>
          </p:nvGrpSpPr>
          <p:grpSpPr bwMode="auto">
            <a:xfrm>
              <a:off x="6516216" y="2636912"/>
              <a:ext cx="288031" cy="432048"/>
              <a:chOff x="838200" y="1371600"/>
              <a:chExt cx="381000" cy="533400"/>
            </a:xfrm>
            <a:solidFill>
              <a:srgbClr val="CCFF66"/>
            </a:solidFill>
          </p:grpSpPr>
          <p:sp>
            <p:nvSpPr>
              <p:cNvPr id="87" name="Folded Corner 670"/>
              <p:cNvSpPr/>
              <p:nvPr/>
            </p:nvSpPr>
            <p:spPr>
              <a:xfrm>
                <a:off x="838164" y="1370587"/>
                <a:ext cx="381036" cy="533999"/>
              </a:xfrm>
              <a:prstGeom prst="foldedCorner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8" name="Straight Connector 671"/>
              <p:cNvCxnSpPr/>
              <p:nvPr/>
            </p:nvCxnSpPr>
            <p:spPr>
              <a:xfrm>
                <a:off x="914371" y="1446873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672"/>
              <p:cNvCxnSpPr/>
              <p:nvPr/>
            </p:nvCxnSpPr>
            <p:spPr>
              <a:xfrm>
                <a:off x="914371" y="1490465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673"/>
              <p:cNvCxnSpPr/>
              <p:nvPr/>
            </p:nvCxnSpPr>
            <p:spPr>
              <a:xfrm>
                <a:off x="914371" y="1536235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674"/>
              <p:cNvCxnSpPr/>
              <p:nvPr/>
            </p:nvCxnSpPr>
            <p:spPr>
              <a:xfrm>
                <a:off x="914371" y="1586366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675"/>
              <p:cNvCxnSpPr/>
              <p:nvPr/>
            </p:nvCxnSpPr>
            <p:spPr>
              <a:xfrm>
                <a:off x="914371" y="1632137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676"/>
              <p:cNvCxnSpPr/>
              <p:nvPr/>
            </p:nvCxnSpPr>
            <p:spPr>
              <a:xfrm>
                <a:off x="921299" y="1675728"/>
                <a:ext cx="228622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677"/>
              <p:cNvCxnSpPr/>
              <p:nvPr/>
            </p:nvCxnSpPr>
            <p:spPr>
              <a:xfrm>
                <a:off x="914371" y="171932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5" name="Straight Connector 678"/>
              <p:cNvCxnSpPr/>
              <p:nvPr/>
            </p:nvCxnSpPr>
            <p:spPr>
              <a:xfrm>
                <a:off x="914371" y="177163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6" name="Straight Connector 679"/>
              <p:cNvCxnSpPr/>
              <p:nvPr/>
            </p:nvCxnSpPr>
            <p:spPr>
              <a:xfrm>
                <a:off x="914371" y="1815222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" name="Group 669"/>
            <p:cNvGrpSpPr>
              <a:grpSpLocks/>
            </p:cNvGrpSpPr>
            <p:nvPr/>
          </p:nvGrpSpPr>
          <p:grpSpPr bwMode="auto">
            <a:xfrm>
              <a:off x="7524329" y="2276872"/>
              <a:ext cx="360040" cy="432048"/>
              <a:chOff x="838200" y="1371600"/>
              <a:chExt cx="381000" cy="533400"/>
            </a:xfrm>
            <a:solidFill>
              <a:srgbClr val="CCFF66"/>
            </a:solidFill>
          </p:grpSpPr>
          <p:sp>
            <p:nvSpPr>
              <p:cNvPr id="77" name="Folded Corner 670"/>
              <p:cNvSpPr/>
              <p:nvPr/>
            </p:nvSpPr>
            <p:spPr>
              <a:xfrm>
                <a:off x="838164" y="1370587"/>
                <a:ext cx="381036" cy="533999"/>
              </a:xfrm>
              <a:prstGeom prst="foldedCorner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8" name="Straight Connector 671"/>
              <p:cNvCxnSpPr/>
              <p:nvPr/>
            </p:nvCxnSpPr>
            <p:spPr>
              <a:xfrm>
                <a:off x="914371" y="1446873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" name="Straight Connector 672"/>
              <p:cNvCxnSpPr/>
              <p:nvPr/>
            </p:nvCxnSpPr>
            <p:spPr>
              <a:xfrm>
                <a:off x="914371" y="1490465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Connector 673"/>
              <p:cNvCxnSpPr/>
              <p:nvPr/>
            </p:nvCxnSpPr>
            <p:spPr>
              <a:xfrm>
                <a:off x="914371" y="1536235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674"/>
              <p:cNvCxnSpPr/>
              <p:nvPr/>
            </p:nvCxnSpPr>
            <p:spPr>
              <a:xfrm>
                <a:off x="914371" y="1586366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675"/>
              <p:cNvCxnSpPr/>
              <p:nvPr/>
            </p:nvCxnSpPr>
            <p:spPr>
              <a:xfrm>
                <a:off x="914371" y="1632137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676"/>
              <p:cNvCxnSpPr/>
              <p:nvPr/>
            </p:nvCxnSpPr>
            <p:spPr>
              <a:xfrm>
                <a:off x="921299" y="1675728"/>
                <a:ext cx="228622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677"/>
              <p:cNvCxnSpPr/>
              <p:nvPr/>
            </p:nvCxnSpPr>
            <p:spPr>
              <a:xfrm>
                <a:off x="914371" y="171932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678"/>
              <p:cNvCxnSpPr/>
              <p:nvPr/>
            </p:nvCxnSpPr>
            <p:spPr>
              <a:xfrm>
                <a:off x="914371" y="177163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679"/>
              <p:cNvCxnSpPr/>
              <p:nvPr/>
            </p:nvCxnSpPr>
            <p:spPr>
              <a:xfrm>
                <a:off x="914371" y="1815222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" name="Group 669"/>
            <p:cNvGrpSpPr>
              <a:grpSpLocks/>
            </p:cNvGrpSpPr>
            <p:nvPr/>
          </p:nvGrpSpPr>
          <p:grpSpPr bwMode="auto">
            <a:xfrm>
              <a:off x="5796136" y="1124744"/>
              <a:ext cx="360040" cy="432048"/>
              <a:chOff x="838200" y="1371600"/>
              <a:chExt cx="381000" cy="533400"/>
            </a:xfrm>
            <a:solidFill>
              <a:srgbClr val="CCFF66"/>
            </a:solidFill>
          </p:grpSpPr>
          <p:sp>
            <p:nvSpPr>
              <p:cNvPr id="67" name="Folded Corner 670"/>
              <p:cNvSpPr/>
              <p:nvPr/>
            </p:nvSpPr>
            <p:spPr>
              <a:xfrm>
                <a:off x="838164" y="1370587"/>
                <a:ext cx="381036" cy="533999"/>
              </a:xfrm>
              <a:prstGeom prst="foldedCorner">
                <a:avLst/>
              </a:prstGeom>
              <a:solidFill>
                <a:srgbClr val="CC66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8" name="Straight Connector 671"/>
              <p:cNvCxnSpPr/>
              <p:nvPr/>
            </p:nvCxnSpPr>
            <p:spPr>
              <a:xfrm>
                <a:off x="914371" y="1446873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72"/>
              <p:cNvCxnSpPr/>
              <p:nvPr/>
            </p:nvCxnSpPr>
            <p:spPr>
              <a:xfrm>
                <a:off x="914371" y="1490465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73"/>
              <p:cNvCxnSpPr/>
              <p:nvPr/>
            </p:nvCxnSpPr>
            <p:spPr>
              <a:xfrm>
                <a:off x="914371" y="1536235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674"/>
              <p:cNvCxnSpPr/>
              <p:nvPr/>
            </p:nvCxnSpPr>
            <p:spPr>
              <a:xfrm>
                <a:off x="914371" y="1586366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675"/>
              <p:cNvCxnSpPr/>
              <p:nvPr/>
            </p:nvCxnSpPr>
            <p:spPr>
              <a:xfrm>
                <a:off x="914371" y="1632137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" name="Straight Connector 676"/>
              <p:cNvCxnSpPr/>
              <p:nvPr/>
            </p:nvCxnSpPr>
            <p:spPr>
              <a:xfrm>
                <a:off x="921299" y="1675728"/>
                <a:ext cx="228622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" name="Straight Connector 677"/>
              <p:cNvCxnSpPr/>
              <p:nvPr/>
            </p:nvCxnSpPr>
            <p:spPr>
              <a:xfrm>
                <a:off x="914371" y="171932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" name="Straight Connector 678"/>
              <p:cNvCxnSpPr/>
              <p:nvPr/>
            </p:nvCxnSpPr>
            <p:spPr>
              <a:xfrm>
                <a:off x="914371" y="177163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" name="Straight Connector 679"/>
              <p:cNvCxnSpPr/>
              <p:nvPr/>
            </p:nvCxnSpPr>
            <p:spPr>
              <a:xfrm>
                <a:off x="914371" y="1815222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6472" name="Gekrümmte Verbindung 163"/>
            <p:cNvCxnSpPr>
              <a:cxnSpLocks noChangeShapeType="1"/>
            </p:cNvCxnSpPr>
            <p:nvPr/>
          </p:nvCxnSpPr>
          <p:spPr bwMode="auto">
            <a:xfrm rot="16200000" flipH="1">
              <a:off x="6480438" y="1052156"/>
              <a:ext cx="719595" cy="1728193"/>
            </a:xfrm>
            <a:prstGeom prst="curvedConnector3">
              <a:avLst>
                <a:gd name="adj1" fmla="val 72944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3" name="Gekrümmte Verbindung 164"/>
            <p:cNvCxnSpPr>
              <a:cxnSpLocks noChangeShapeType="1"/>
            </p:cNvCxnSpPr>
            <p:nvPr/>
          </p:nvCxnSpPr>
          <p:spPr bwMode="auto">
            <a:xfrm>
              <a:off x="6156176" y="1340190"/>
              <a:ext cx="720046" cy="216024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4" name="Gekrümmte Verbindung 165"/>
            <p:cNvCxnSpPr>
              <a:cxnSpLocks noChangeShapeType="1"/>
            </p:cNvCxnSpPr>
            <p:nvPr/>
          </p:nvCxnSpPr>
          <p:spPr bwMode="auto">
            <a:xfrm flipV="1">
              <a:off x="6804247" y="2492318"/>
              <a:ext cx="720048" cy="360040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5" name="Gekrümmte Verbindung 166"/>
            <p:cNvCxnSpPr>
              <a:cxnSpLocks noChangeShapeType="1"/>
            </p:cNvCxnSpPr>
            <p:nvPr/>
          </p:nvCxnSpPr>
          <p:spPr bwMode="auto">
            <a:xfrm rot="16200000" flipV="1">
              <a:off x="7128511" y="1700229"/>
              <a:ext cx="503571" cy="648073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Group 669"/>
            <p:cNvGrpSpPr>
              <a:grpSpLocks/>
            </p:cNvGrpSpPr>
            <p:nvPr/>
          </p:nvGrpSpPr>
          <p:grpSpPr bwMode="auto">
            <a:xfrm>
              <a:off x="6228184" y="2060848"/>
              <a:ext cx="288031" cy="432048"/>
              <a:chOff x="838200" y="1371600"/>
              <a:chExt cx="381000" cy="533400"/>
            </a:xfrm>
            <a:solidFill>
              <a:srgbClr val="CCFF66"/>
            </a:solidFill>
          </p:grpSpPr>
          <p:sp>
            <p:nvSpPr>
              <p:cNvPr id="57" name="Folded Corner 670"/>
              <p:cNvSpPr/>
              <p:nvPr/>
            </p:nvSpPr>
            <p:spPr>
              <a:xfrm>
                <a:off x="838164" y="1370587"/>
                <a:ext cx="381036" cy="533999"/>
              </a:xfrm>
              <a:prstGeom prst="foldedCorner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8" name="Straight Connector 671"/>
              <p:cNvCxnSpPr/>
              <p:nvPr/>
            </p:nvCxnSpPr>
            <p:spPr>
              <a:xfrm>
                <a:off x="914371" y="1446873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672"/>
              <p:cNvCxnSpPr/>
              <p:nvPr/>
            </p:nvCxnSpPr>
            <p:spPr>
              <a:xfrm>
                <a:off x="914371" y="1490465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Straight Connector 673"/>
              <p:cNvCxnSpPr/>
              <p:nvPr/>
            </p:nvCxnSpPr>
            <p:spPr>
              <a:xfrm>
                <a:off x="914371" y="1536235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74"/>
              <p:cNvCxnSpPr/>
              <p:nvPr/>
            </p:nvCxnSpPr>
            <p:spPr>
              <a:xfrm>
                <a:off x="914371" y="1586366"/>
                <a:ext cx="228621" cy="2179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75"/>
              <p:cNvCxnSpPr/>
              <p:nvPr/>
            </p:nvCxnSpPr>
            <p:spPr>
              <a:xfrm>
                <a:off x="914371" y="1632137"/>
                <a:ext cx="228621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Straight Connector 676"/>
              <p:cNvCxnSpPr/>
              <p:nvPr/>
            </p:nvCxnSpPr>
            <p:spPr>
              <a:xfrm>
                <a:off x="921299" y="1675728"/>
                <a:ext cx="228622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" name="Straight Connector 677"/>
              <p:cNvCxnSpPr/>
              <p:nvPr/>
            </p:nvCxnSpPr>
            <p:spPr>
              <a:xfrm>
                <a:off x="914371" y="171932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" name="Straight Connector 678"/>
              <p:cNvCxnSpPr/>
              <p:nvPr/>
            </p:nvCxnSpPr>
            <p:spPr>
              <a:xfrm>
                <a:off x="914371" y="1771630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" name="Straight Connector 679"/>
              <p:cNvCxnSpPr/>
              <p:nvPr/>
            </p:nvCxnSpPr>
            <p:spPr>
              <a:xfrm>
                <a:off x="914371" y="1815222"/>
                <a:ext cx="228621" cy="2180"/>
              </a:xfrm>
              <a:prstGeom prst="line">
                <a:avLst/>
              </a:prstGeom>
              <a:grp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pic>
          <p:nvPicPr>
            <p:cNvPr id="16477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0112" y="1700808"/>
              <a:ext cx="326744" cy="466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980728"/>
              <a:ext cx="311889" cy="41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7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628800"/>
              <a:ext cx="302010" cy="44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80" name="Gekrümmte Verbindung 171"/>
            <p:cNvCxnSpPr>
              <a:cxnSpLocks noChangeShapeType="1"/>
            </p:cNvCxnSpPr>
            <p:nvPr/>
          </p:nvCxnSpPr>
          <p:spPr bwMode="auto">
            <a:xfrm rot="10800000" flipV="1">
              <a:off x="7236296" y="1189986"/>
              <a:ext cx="288032" cy="366227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1" name="Form 172"/>
            <p:cNvCxnSpPr>
              <a:cxnSpLocks noChangeShapeType="1"/>
            </p:cNvCxnSpPr>
            <p:nvPr/>
          </p:nvCxnSpPr>
          <p:spPr bwMode="auto">
            <a:xfrm rot="16200000" flipH="1">
              <a:off x="5931266" y="1979403"/>
              <a:ext cx="109108" cy="484673"/>
            </a:xfrm>
            <a:prstGeom prst="curvedConnector2">
              <a:avLst/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2" name="Gekrümmte Verbindung 173"/>
            <p:cNvCxnSpPr>
              <a:cxnSpLocks noChangeShapeType="1"/>
            </p:cNvCxnSpPr>
            <p:nvPr/>
          </p:nvCxnSpPr>
          <p:spPr bwMode="auto">
            <a:xfrm rot="5400000">
              <a:off x="7695788" y="2080481"/>
              <a:ext cx="204115" cy="187025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3" name="Form 174"/>
            <p:cNvCxnSpPr>
              <a:cxnSpLocks noChangeShapeType="1"/>
            </p:cNvCxnSpPr>
            <p:nvPr/>
          </p:nvCxnSpPr>
          <p:spPr bwMode="auto">
            <a:xfrm rot="16200000" flipH="1">
              <a:off x="5787250" y="2123419"/>
              <a:ext cx="685172" cy="772705"/>
            </a:xfrm>
            <a:prstGeom prst="curvedConnector2">
              <a:avLst/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84" name="Gekrümmte Verbindung 175"/>
            <p:cNvCxnSpPr>
              <a:cxnSpLocks noChangeShapeType="1"/>
            </p:cNvCxnSpPr>
            <p:nvPr/>
          </p:nvCxnSpPr>
          <p:spPr bwMode="auto">
            <a:xfrm flipV="1">
              <a:off x="5906856" y="1189987"/>
              <a:ext cx="1617472" cy="744010"/>
            </a:xfrm>
            <a:prstGeom prst="curvedConnector3">
              <a:avLst>
                <a:gd name="adj1" fmla="val 38222"/>
              </a:avLst>
            </a:prstGeom>
            <a:noFill/>
            <a:ln w="28575" algn="ctr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Ellipse 31"/>
          <p:cNvSpPr/>
          <p:nvPr/>
        </p:nvSpPr>
        <p:spPr bwMode="auto">
          <a:xfrm>
            <a:off x="1159706" y="2818082"/>
            <a:ext cx="2438400" cy="981075"/>
          </a:xfrm>
          <a:prstGeom prst="ellipse">
            <a:avLst/>
          </a:prstGeom>
          <a:solidFill>
            <a:srgbClr val="00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Textfeld 34"/>
          <p:cNvSpPr txBox="1"/>
          <p:nvPr/>
        </p:nvSpPr>
        <p:spPr bwMode="auto">
          <a:xfrm>
            <a:off x="1213735" y="2988675"/>
            <a:ext cx="24160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Web &amp; Text</a:t>
            </a:r>
            <a:endParaRPr lang="de-DE" sz="3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llipse 35"/>
          <p:cNvSpPr/>
          <p:nvPr/>
        </p:nvSpPr>
        <p:spPr bwMode="auto">
          <a:xfrm>
            <a:off x="4410906" y="2818082"/>
            <a:ext cx="2438400" cy="895350"/>
          </a:xfrm>
          <a:prstGeom prst="ellipse">
            <a:avLst/>
          </a:prstGeom>
          <a:solidFill>
            <a:srgbClr val="00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Textfeld 36"/>
          <p:cNvSpPr txBox="1"/>
          <p:nvPr/>
        </p:nvSpPr>
        <p:spPr bwMode="auto">
          <a:xfrm>
            <a:off x="4525206" y="3006995"/>
            <a:ext cx="23701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Knowledge</a:t>
            </a:r>
            <a:endParaRPr lang="de-DE" sz="32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1"/>
          <p:cNvGrpSpPr>
            <a:grpSpLocks/>
          </p:cNvGrpSpPr>
          <p:nvPr/>
        </p:nvGrpSpPr>
        <p:grpSpPr bwMode="auto">
          <a:xfrm>
            <a:off x="2480506" y="1497282"/>
            <a:ext cx="3454400" cy="1320800"/>
            <a:chOff x="3084513" y="1412875"/>
            <a:chExt cx="3454401" cy="1320799"/>
          </a:xfrm>
        </p:grpSpPr>
        <p:sp>
          <p:nvSpPr>
            <p:cNvPr id="25" name="Nach unten gekrümmter Pfeil 38"/>
            <p:cNvSpPr/>
            <p:nvPr/>
          </p:nvSpPr>
          <p:spPr bwMode="auto">
            <a:xfrm>
              <a:off x="3084513" y="1852613"/>
              <a:ext cx="3454401" cy="881061"/>
            </a:xfrm>
            <a:prstGeom prst="curved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" name="Textfeld 56"/>
            <p:cNvSpPr txBox="1"/>
            <p:nvPr/>
          </p:nvSpPr>
          <p:spPr bwMode="auto">
            <a:xfrm>
              <a:off x="3924300" y="1412875"/>
              <a:ext cx="1520825" cy="5095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kern="0" dirty="0" err="1">
                  <a:solidFill>
                    <a:sysClr val="windowText" lastClr="000000"/>
                  </a:solidFill>
                </a:rPr>
                <a:t>analysis</a:t>
              </a:r>
              <a:endParaRPr lang="de-DE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Textfeld 57"/>
            <p:cNvSpPr txBox="1"/>
            <p:nvPr/>
          </p:nvSpPr>
          <p:spPr bwMode="auto">
            <a:xfrm>
              <a:off x="3779838" y="1917700"/>
              <a:ext cx="1963738" cy="508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kern="0" dirty="0" err="1">
                  <a:solidFill>
                    <a:sysClr val="windowText" lastClr="000000"/>
                  </a:solidFill>
                </a:rPr>
                <a:t>acquisition</a:t>
              </a:r>
              <a:endParaRPr lang="de-DE" sz="2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2378906" y="3751532"/>
            <a:ext cx="3454400" cy="1274763"/>
            <a:chOff x="2982913" y="3667126"/>
            <a:chExt cx="3454401" cy="1274762"/>
          </a:xfrm>
        </p:grpSpPr>
        <p:sp>
          <p:nvSpPr>
            <p:cNvPr id="26" name="Nach unten gekrümmter Pfeil 45"/>
            <p:cNvSpPr/>
            <p:nvPr/>
          </p:nvSpPr>
          <p:spPr bwMode="auto">
            <a:xfrm rot="10800000">
              <a:off x="2982913" y="3667126"/>
              <a:ext cx="3454401" cy="881062"/>
            </a:xfrm>
            <a:prstGeom prst="curved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5" name="Textfeld 58"/>
            <p:cNvSpPr txBox="1"/>
            <p:nvPr/>
          </p:nvSpPr>
          <p:spPr bwMode="auto">
            <a:xfrm>
              <a:off x="3924300" y="4005264"/>
              <a:ext cx="1744664" cy="5095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kern="0" dirty="0" err="1">
                  <a:solidFill>
                    <a:sysClr val="windowText" lastClr="000000"/>
                  </a:solidFill>
                </a:rPr>
                <a:t>synthesis</a:t>
              </a:r>
              <a:endParaRPr lang="de-DE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feld 59"/>
            <p:cNvSpPr txBox="1"/>
            <p:nvPr/>
          </p:nvSpPr>
          <p:spPr bwMode="auto">
            <a:xfrm>
              <a:off x="3563938" y="4432300"/>
              <a:ext cx="2355851" cy="5095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kern="0" dirty="0" err="1">
                  <a:solidFill>
                    <a:sysClr val="windowText" lastClr="000000"/>
                  </a:solidFill>
                </a:rPr>
                <a:t>interpretation</a:t>
              </a:r>
              <a:endParaRPr lang="de-DE" sz="2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3381" y="2668847"/>
            <a:ext cx="3243049" cy="1336675"/>
            <a:chOff x="6909523" y="1585913"/>
            <a:chExt cx="2552318" cy="895350"/>
          </a:xfrm>
        </p:grpSpPr>
        <p:sp>
          <p:nvSpPr>
            <p:cNvPr id="151" name="Ellipse 35"/>
            <p:cNvSpPr/>
            <p:nvPr/>
          </p:nvSpPr>
          <p:spPr bwMode="auto">
            <a:xfrm>
              <a:off x="6909523" y="1585913"/>
              <a:ext cx="2438400" cy="895350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2" name="Textfeld 36"/>
            <p:cNvSpPr txBox="1"/>
            <p:nvPr/>
          </p:nvSpPr>
          <p:spPr bwMode="auto">
            <a:xfrm>
              <a:off x="7041252" y="1749344"/>
              <a:ext cx="2420589" cy="4741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kern="0" dirty="0" err="1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Knowledge</a:t>
              </a:r>
              <a:endParaRPr lang="de-DE" sz="4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1" name="Nach unten gekrümmter Pfeil 38"/>
          <p:cNvSpPr/>
          <p:nvPr/>
        </p:nvSpPr>
        <p:spPr bwMode="auto">
          <a:xfrm>
            <a:off x="2096331" y="1425845"/>
            <a:ext cx="4248150" cy="1384300"/>
          </a:xfrm>
          <a:prstGeom prst="curvedDownArrow">
            <a:avLst>
              <a:gd name="adj1" fmla="val 35835"/>
              <a:gd name="adj2" fmla="val 84394"/>
              <a:gd name="adj3" fmla="val 25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54" name="Gruppieren 747"/>
          <p:cNvGrpSpPr/>
          <p:nvPr/>
        </p:nvGrpSpPr>
        <p:grpSpPr>
          <a:xfrm>
            <a:off x="4666391" y="3629025"/>
            <a:ext cx="4068689" cy="3701242"/>
            <a:chOff x="2627784" y="620688"/>
            <a:chExt cx="3513603" cy="3384082"/>
          </a:xfrm>
        </p:grpSpPr>
        <p:grpSp>
          <p:nvGrpSpPr>
            <p:cNvPr id="155" name="Gruppieren 409"/>
            <p:cNvGrpSpPr/>
            <p:nvPr/>
          </p:nvGrpSpPr>
          <p:grpSpPr>
            <a:xfrm>
              <a:off x="3203848" y="1052736"/>
              <a:ext cx="2937539" cy="2952034"/>
              <a:chOff x="3131840" y="891446"/>
              <a:chExt cx="2937539" cy="2952034"/>
            </a:xfrm>
          </p:grpSpPr>
          <p:pic>
            <p:nvPicPr>
              <p:cNvPr id="157" name="Picture 5" descr="glob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47864" y="908720"/>
                <a:ext cx="2084590" cy="1993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Document"/>
              <p:cNvSpPr>
                <a:spLocks noEditPoints="1" noChangeArrowheads="1"/>
              </p:cNvSpPr>
              <p:nvPr/>
            </p:nvSpPr>
            <p:spPr bwMode="auto">
              <a:xfrm>
                <a:off x="3601481" y="1028854"/>
                <a:ext cx="404848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9" name="Document"/>
              <p:cNvSpPr>
                <a:spLocks noEditPoints="1" noChangeArrowheads="1"/>
              </p:cNvSpPr>
              <p:nvPr/>
            </p:nvSpPr>
            <p:spPr bwMode="auto">
              <a:xfrm>
                <a:off x="4659184" y="891446"/>
                <a:ext cx="404848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Document"/>
              <p:cNvSpPr>
                <a:spLocks noEditPoints="1" noChangeArrowheads="1"/>
              </p:cNvSpPr>
              <p:nvPr/>
            </p:nvSpPr>
            <p:spPr bwMode="auto">
              <a:xfrm>
                <a:off x="3819721" y="2459567"/>
                <a:ext cx="404848" cy="51541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61" name="Picture 87" descr="MCj03085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07904" y="1052736"/>
                <a:ext cx="192245" cy="4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2" name="Gruppieren 362"/>
              <p:cNvGrpSpPr/>
              <p:nvPr/>
            </p:nvGrpSpPr>
            <p:grpSpPr>
              <a:xfrm>
                <a:off x="3635896" y="1052736"/>
                <a:ext cx="360040" cy="504056"/>
                <a:chOff x="2555777" y="3051848"/>
                <a:chExt cx="1008111" cy="1055733"/>
              </a:xfrm>
            </p:grpSpPr>
            <p:pic>
              <p:nvPicPr>
                <p:cNvPr id="235" name="Picture 2" descr="Film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55777" y="3051848"/>
                  <a:ext cx="1008111" cy="10557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6" name="Picture 4" descr="http://postercabaret.com/media/catalog/product/a/l/alamogoodbadugly_8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699792" y="3212976"/>
                  <a:ext cx="720079" cy="73854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3" name="Picture 19" descr="http://upload.wikimedia.org/wikipedia/commons/thumb/5/5f/Ennio_Morricone_Cannes_2007.jpg/220px-Ennio_Morricone_Cannes_2007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88024" y="908720"/>
                <a:ext cx="260742" cy="393483"/>
              </a:xfrm>
              <a:prstGeom prst="rect">
                <a:avLst/>
              </a:prstGeom>
              <a:noFill/>
            </p:spPr>
          </p:pic>
          <p:pic>
            <p:nvPicPr>
              <p:cNvPr id="164" name="Picture 23" descr="http://2.bp.blogspot.com/-rCD8lSJpIqY/T8cCuaVt0qI/AAAAAAAADf8/BZvUJ-qJERo/s640/5a82d470790920f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779912" y="2492896"/>
                <a:ext cx="504056" cy="336391"/>
              </a:xfrm>
              <a:prstGeom prst="rect">
                <a:avLst/>
              </a:prstGeom>
              <a:noFill/>
            </p:spPr>
          </p:pic>
          <p:sp>
            <p:nvSpPr>
              <p:cNvPr id="165" name="Document"/>
              <p:cNvSpPr>
                <a:spLocks noEditPoints="1" noChangeArrowheads="1"/>
              </p:cNvSpPr>
              <p:nvPr/>
            </p:nvSpPr>
            <p:spPr bwMode="auto">
              <a:xfrm>
                <a:off x="3131840" y="1772816"/>
                <a:ext cx="548864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6" name="Gruppieren 371"/>
              <p:cNvGrpSpPr/>
              <p:nvPr/>
            </p:nvGrpSpPr>
            <p:grpSpPr>
              <a:xfrm>
                <a:off x="3203848" y="1772816"/>
                <a:ext cx="504055" cy="398562"/>
                <a:chOff x="144463" y="144463"/>
                <a:chExt cx="3238500" cy="1666875"/>
              </a:xfrm>
            </p:grpSpPr>
            <p:pic>
              <p:nvPicPr>
                <p:cNvPr id="233" name="Picture 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44463" y="144463"/>
                  <a:ext cx="3238500" cy="166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4" name="Picture 17" descr="http://www.clipartguide.com/_small/0808-0801-1116-0545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79512" y="188640"/>
                  <a:ext cx="1043608" cy="158417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7" name="Group 14"/>
              <p:cNvGrpSpPr>
                <a:grpSpLocks/>
              </p:cNvGrpSpPr>
              <p:nvPr/>
            </p:nvGrpSpPr>
            <p:grpSpPr bwMode="auto">
              <a:xfrm rot="19856098" flipH="1">
                <a:off x="4625557" y="1470021"/>
                <a:ext cx="1443822" cy="2373459"/>
                <a:chOff x="3368" y="1832"/>
                <a:chExt cx="813" cy="876"/>
              </a:xfrm>
            </p:grpSpPr>
            <p:grpSp>
              <p:nvGrpSpPr>
                <p:cNvPr id="183" name="Group 15"/>
                <p:cNvGrpSpPr>
                  <a:grpSpLocks/>
                </p:cNvGrpSpPr>
                <p:nvPr/>
              </p:nvGrpSpPr>
              <p:grpSpPr bwMode="auto">
                <a:xfrm rot="21103525" flipH="1">
                  <a:off x="3443" y="1841"/>
                  <a:ext cx="728" cy="499"/>
                  <a:chOff x="1466" y="2371"/>
                  <a:chExt cx="590" cy="590"/>
                </a:xfrm>
              </p:grpSpPr>
              <p:grpSp>
                <p:nvGrpSpPr>
                  <p:cNvPr id="22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66" y="2371"/>
                    <a:ext cx="590" cy="590"/>
                    <a:chOff x="1466" y="2371"/>
                    <a:chExt cx="590" cy="590"/>
                  </a:xfrm>
                </p:grpSpPr>
                <p:sp>
                  <p:nvSpPr>
                    <p:cNvPr id="2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466" y="2371"/>
                      <a:ext cx="501" cy="343"/>
                    </a:xfrm>
                    <a:custGeom>
                      <a:avLst/>
                      <a:gdLst>
                        <a:gd name="T0" fmla="*/ 0 w 1004"/>
                        <a:gd name="T1" fmla="*/ 1 h 685"/>
                        <a:gd name="T2" fmla="*/ 0 w 1004"/>
                        <a:gd name="T3" fmla="*/ 1 h 685"/>
                        <a:gd name="T4" fmla="*/ 0 w 1004"/>
                        <a:gd name="T5" fmla="*/ 1 h 685"/>
                        <a:gd name="T6" fmla="*/ 0 w 1004"/>
                        <a:gd name="T7" fmla="*/ 1 h 685"/>
                        <a:gd name="T8" fmla="*/ 0 w 1004"/>
                        <a:gd name="T9" fmla="*/ 1 h 685"/>
                        <a:gd name="T10" fmla="*/ 0 w 1004"/>
                        <a:gd name="T11" fmla="*/ 1 h 685"/>
                        <a:gd name="T12" fmla="*/ 0 w 1004"/>
                        <a:gd name="T13" fmla="*/ 1 h 685"/>
                        <a:gd name="T14" fmla="*/ 0 w 1004"/>
                        <a:gd name="T15" fmla="*/ 1 h 685"/>
                        <a:gd name="T16" fmla="*/ 0 w 1004"/>
                        <a:gd name="T17" fmla="*/ 1 h 685"/>
                        <a:gd name="T18" fmla="*/ 0 w 1004"/>
                        <a:gd name="T19" fmla="*/ 1 h 685"/>
                        <a:gd name="T20" fmla="*/ 0 w 1004"/>
                        <a:gd name="T21" fmla="*/ 1 h 685"/>
                        <a:gd name="T22" fmla="*/ 0 w 1004"/>
                        <a:gd name="T23" fmla="*/ 1 h 685"/>
                        <a:gd name="T24" fmla="*/ 0 w 1004"/>
                        <a:gd name="T25" fmla="*/ 1 h 685"/>
                        <a:gd name="T26" fmla="*/ 0 w 1004"/>
                        <a:gd name="T27" fmla="*/ 1 h 685"/>
                        <a:gd name="T28" fmla="*/ 0 w 1004"/>
                        <a:gd name="T29" fmla="*/ 1 h 685"/>
                        <a:gd name="T30" fmla="*/ 0 w 1004"/>
                        <a:gd name="T31" fmla="*/ 1 h 685"/>
                        <a:gd name="T32" fmla="*/ 0 w 1004"/>
                        <a:gd name="T33" fmla="*/ 0 h 685"/>
                        <a:gd name="T34" fmla="*/ 0 w 1004"/>
                        <a:gd name="T35" fmla="*/ 0 h 685"/>
                        <a:gd name="T36" fmla="*/ 0 w 1004"/>
                        <a:gd name="T37" fmla="*/ 1 h 685"/>
                        <a:gd name="T38" fmla="*/ 0 w 1004"/>
                        <a:gd name="T39" fmla="*/ 1 h 685"/>
                        <a:gd name="T40" fmla="*/ 0 w 1004"/>
                        <a:gd name="T41" fmla="*/ 1 h 685"/>
                        <a:gd name="T42" fmla="*/ 0 w 1004"/>
                        <a:gd name="T43" fmla="*/ 1 h 685"/>
                        <a:gd name="T44" fmla="*/ 0 w 1004"/>
                        <a:gd name="T45" fmla="*/ 1 h 685"/>
                        <a:gd name="T46" fmla="*/ 0 w 1004"/>
                        <a:gd name="T47" fmla="*/ 1 h 685"/>
                        <a:gd name="T48" fmla="*/ 0 w 1004"/>
                        <a:gd name="T49" fmla="*/ 1 h 685"/>
                        <a:gd name="T50" fmla="*/ 0 w 1004"/>
                        <a:gd name="T51" fmla="*/ 1 h 685"/>
                        <a:gd name="T52" fmla="*/ 0 w 1004"/>
                        <a:gd name="T53" fmla="*/ 1 h 685"/>
                        <a:gd name="T54" fmla="*/ 0 w 1004"/>
                        <a:gd name="T55" fmla="*/ 1 h 685"/>
                        <a:gd name="T56" fmla="*/ 0 w 1004"/>
                        <a:gd name="T57" fmla="*/ 1 h 685"/>
                        <a:gd name="T58" fmla="*/ 0 w 1004"/>
                        <a:gd name="T59" fmla="*/ 1 h 685"/>
                        <a:gd name="T60" fmla="*/ 0 w 1004"/>
                        <a:gd name="T61" fmla="*/ 1 h 685"/>
                        <a:gd name="T62" fmla="*/ 0 w 1004"/>
                        <a:gd name="T63" fmla="*/ 1 h 685"/>
                        <a:gd name="T64" fmla="*/ 0 w 1004"/>
                        <a:gd name="T65" fmla="*/ 1 h 685"/>
                        <a:gd name="T66" fmla="*/ 0 w 1004"/>
                        <a:gd name="T67" fmla="*/ 1 h 685"/>
                        <a:gd name="T68" fmla="*/ 0 w 1004"/>
                        <a:gd name="T69" fmla="*/ 1 h 685"/>
                        <a:gd name="T70" fmla="*/ 0 w 1004"/>
                        <a:gd name="T71" fmla="*/ 1 h 685"/>
                        <a:gd name="T72" fmla="*/ 0 w 1004"/>
                        <a:gd name="T73" fmla="*/ 1 h 685"/>
                        <a:gd name="T74" fmla="*/ 0 w 1004"/>
                        <a:gd name="T75" fmla="*/ 1 h 685"/>
                        <a:gd name="T76" fmla="*/ 0 w 1004"/>
                        <a:gd name="T77" fmla="*/ 1 h 685"/>
                        <a:gd name="T78" fmla="*/ 0 w 1004"/>
                        <a:gd name="T79" fmla="*/ 1 h 685"/>
                        <a:gd name="T80" fmla="*/ 0 w 1004"/>
                        <a:gd name="T81" fmla="*/ 1 h 685"/>
                        <a:gd name="T82" fmla="*/ 0 w 1004"/>
                        <a:gd name="T83" fmla="*/ 1 h 685"/>
                        <a:gd name="T84" fmla="*/ 0 w 1004"/>
                        <a:gd name="T85" fmla="*/ 1 h 685"/>
                        <a:gd name="T86" fmla="*/ 0 w 1004"/>
                        <a:gd name="T87" fmla="*/ 1 h 685"/>
                        <a:gd name="T88" fmla="*/ 0 w 1004"/>
                        <a:gd name="T89" fmla="*/ 1 h 685"/>
                        <a:gd name="T90" fmla="*/ 0 w 1004"/>
                        <a:gd name="T91" fmla="*/ 1 h 68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04"/>
                        <a:gd name="T139" fmla="*/ 0 h 685"/>
                        <a:gd name="T140" fmla="*/ 1004 w 1004"/>
                        <a:gd name="T141" fmla="*/ 685 h 68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04" h="685">
                          <a:moveTo>
                            <a:pt x="21" y="685"/>
                          </a:moveTo>
                          <a:lnTo>
                            <a:pt x="6" y="604"/>
                          </a:lnTo>
                          <a:lnTo>
                            <a:pt x="0" y="526"/>
                          </a:lnTo>
                          <a:lnTo>
                            <a:pt x="3" y="472"/>
                          </a:lnTo>
                          <a:lnTo>
                            <a:pt x="12" y="423"/>
                          </a:lnTo>
                          <a:lnTo>
                            <a:pt x="27" y="369"/>
                          </a:lnTo>
                          <a:lnTo>
                            <a:pt x="51" y="315"/>
                          </a:lnTo>
                          <a:lnTo>
                            <a:pt x="81" y="258"/>
                          </a:lnTo>
                          <a:lnTo>
                            <a:pt x="111" y="213"/>
                          </a:lnTo>
                          <a:lnTo>
                            <a:pt x="147" y="168"/>
                          </a:lnTo>
                          <a:lnTo>
                            <a:pt x="189" y="129"/>
                          </a:lnTo>
                          <a:lnTo>
                            <a:pt x="231" y="96"/>
                          </a:lnTo>
                          <a:lnTo>
                            <a:pt x="276" y="69"/>
                          </a:lnTo>
                          <a:lnTo>
                            <a:pt x="331" y="45"/>
                          </a:lnTo>
                          <a:lnTo>
                            <a:pt x="394" y="24"/>
                          </a:lnTo>
                          <a:lnTo>
                            <a:pt x="448" y="9"/>
                          </a:lnTo>
                          <a:lnTo>
                            <a:pt x="514" y="0"/>
                          </a:lnTo>
                          <a:lnTo>
                            <a:pt x="598" y="0"/>
                          </a:lnTo>
                          <a:lnTo>
                            <a:pt x="661" y="12"/>
                          </a:lnTo>
                          <a:lnTo>
                            <a:pt x="737" y="30"/>
                          </a:lnTo>
                          <a:lnTo>
                            <a:pt x="812" y="63"/>
                          </a:lnTo>
                          <a:lnTo>
                            <a:pt x="878" y="102"/>
                          </a:lnTo>
                          <a:lnTo>
                            <a:pt x="923" y="141"/>
                          </a:lnTo>
                          <a:lnTo>
                            <a:pt x="968" y="186"/>
                          </a:lnTo>
                          <a:lnTo>
                            <a:pt x="1004" y="231"/>
                          </a:lnTo>
                          <a:lnTo>
                            <a:pt x="908" y="159"/>
                          </a:lnTo>
                          <a:lnTo>
                            <a:pt x="857" y="129"/>
                          </a:lnTo>
                          <a:lnTo>
                            <a:pt x="803" y="108"/>
                          </a:lnTo>
                          <a:lnTo>
                            <a:pt x="734" y="87"/>
                          </a:lnTo>
                          <a:lnTo>
                            <a:pt x="667" y="78"/>
                          </a:lnTo>
                          <a:lnTo>
                            <a:pt x="595" y="75"/>
                          </a:lnTo>
                          <a:lnTo>
                            <a:pt x="541" y="78"/>
                          </a:lnTo>
                          <a:lnTo>
                            <a:pt x="484" y="87"/>
                          </a:lnTo>
                          <a:lnTo>
                            <a:pt x="427" y="102"/>
                          </a:lnTo>
                          <a:lnTo>
                            <a:pt x="373" y="120"/>
                          </a:lnTo>
                          <a:lnTo>
                            <a:pt x="313" y="150"/>
                          </a:lnTo>
                          <a:lnTo>
                            <a:pt x="267" y="177"/>
                          </a:lnTo>
                          <a:lnTo>
                            <a:pt x="228" y="210"/>
                          </a:lnTo>
                          <a:lnTo>
                            <a:pt x="183" y="246"/>
                          </a:lnTo>
                          <a:lnTo>
                            <a:pt x="147" y="285"/>
                          </a:lnTo>
                          <a:lnTo>
                            <a:pt x="111" y="339"/>
                          </a:lnTo>
                          <a:lnTo>
                            <a:pt x="78" y="396"/>
                          </a:lnTo>
                          <a:lnTo>
                            <a:pt x="57" y="450"/>
                          </a:lnTo>
                          <a:lnTo>
                            <a:pt x="39" y="514"/>
                          </a:lnTo>
                          <a:lnTo>
                            <a:pt x="27" y="592"/>
                          </a:lnTo>
                          <a:lnTo>
                            <a:pt x="21" y="6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503" y="2541"/>
                      <a:ext cx="553" cy="420"/>
                    </a:xfrm>
                    <a:custGeom>
                      <a:avLst/>
                      <a:gdLst>
                        <a:gd name="T0" fmla="*/ 0 w 1107"/>
                        <a:gd name="T1" fmla="*/ 0 h 842"/>
                        <a:gd name="T2" fmla="*/ 0 w 1107"/>
                        <a:gd name="T3" fmla="*/ 0 h 842"/>
                        <a:gd name="T4" fmla="*/ 0 w 1107"/>
                        <a:gd name="T5" fmla="*/ 0 h 842"/>
                        <a:gd name="T6" fmla="*/ 0 w 1107"/>
                        <a:gd name="T7" fmla="*/ 0 h 842"/>
                        <a:gd name="T8" fmla="*/ 0 w 1107"/>
                        <a:gd name="T9" fmla="*/ 0 h 842"/>
                        <a:gd name="T10" fmla="*/ 0 w 1107"/>
                        <a:gd name="T11" fmla="*/ 0 h 842"/>
                        <a:gd name="T12" fmla="*/ 0 w 1107"/>
                        <a:gd name="T13" fmla="*/ 0 h 842"/>
                        <a:gd name="T14" fmla="*/ 0 w 1107"/>
                        <a:gd name="T15" fmla="*/ 0 h 842"/>
                        <a:gd name="T16" fmla="*/ 0 w 1107"/>
                        <a:gd name="T17" fmla="*/ 0 h 842"/>
                        <a:gd name="T18" fmla="*/ 0 w 1107"/>
                        <a:gd name="T19" fmla="*/ 0 h 842"/>
                        <a:gd name="T20" fmla="*/ 0 w 1107"/>
                        <a:gd name="T21" fmla="*/ 0 h 842"/>
                        <a:gd name="T22" fmla="*/ 0 w 1107"/>
                        <a:gd name="T23" fmla="*/ 0 h 842"/>
                        <a:gd name="T24" fmla="*/ 0 w 1107"/>
                        <a:gd name="T25" fmla="*/ 0 h 842"/>
                        <a:gd name="T26" fmla="*/ 0 w 1107"/>
                        <a:gd name="T27" fmla="*/ 0 h 842"/>
                        <a:gd name="T28" fmla="*/ 0 w 1107"/>
                        <a:gd name="T29" fmla="*/ 0 h 842"/>
                        <a:gd name="T30" fmla="*/ 0 w 1107"/>
                        <a:gd name="T31" fmla="*/ 0 h 842"/>
                        <a:gd name="T32" fmla="*/ 0 w 1107"/>
                        <a:gd name="T33" fmla="*/ 0 h 842"/>
                        <a:gd name="T34" fmla="*/ 0 w 1107"/>
                        <a:gd name="T35" fmla="*/ 0 h 842"/>
                        <a:gd name="T36" fmla="*/ 0 w 1107"/>
                        <a:gd name="T37" fmla="*/ 0 h 842"/>
                        <a:gd name="T38" fmla="*/ 0 w 1107"/>
                        <a:gd name="T39" fmla="*/ 0 h 842"/>
                        <a:gd name="T40" fmla="*/ 0 w 1107"/>
                        <a:gd name="T41" fmla="*/ 0 h 842"/>
                        <a:gd name="T42" fmla="*/ 0 w 1107"/>
                        <a:gd name="T43" fmla="*/ 0 h 842"/>
                        <a:gd name="T44" fmla="*/ 0 w 1107"/>
                        <a:gd name="T45" fmla="*/ 0 h 842"/>
                        <a:gd name="T46" fmla="*/ 0 w 1107"/>
                        <a:gd name="T47" fmla="*/ 0 h 842"/>
                        <a:gd name="T48" fmla="*/ 0 w 1107"/>
                        <a:gd name="T49" fmla="*/ 0 h 842"/>
                        <a:gd name="T50" fmla="*/ 0 w 1107"/>
                        <a:gd name="T51" fmla="*/ 0 h 842"/>
                        <a:gd name="T52" fmla="*/ 0 w 1107"/>
                        <a:gd name="T53" fmla="*/ 0 h 842"/>
                        <a:gd name="T54" fmla="*/ 0 w 1107"/>
                        <a:gd name="T55" fmla="*/ 0 h 842"/>
                        <a:gd name="T56" fmla="*/ 0 w 1107"/>
                        <a:gd name="T57" fmla="*/ 0 h 842"/>
                        <a:gd name="T58" fmla="*/ 0 w 1107"/>
                        <a:gd name="T59" fmla="*/ 0 h 842"/>
                        <a:gd name="T60" fmla="*/ 0 w 1107"/>
                        <a:gd name="T61" fmla="*/ 0 h 842"/>
                        <a:gd name="T62" fmla="*/ 0 w 1107"/>
                        <a:gd name="T63" fmla="*/ 0 h 842"/>
                        <a:gd name="T64" fmla="*/ 0 w 1107"/>
                        <a:gd name="T65" fmla="*/ 0 h 842"/>
                        <a:gd name="T66" fmla="*/ 0 w 1107"/>
                        <a:gd name="T67" fmla="*/ 0 h 842"/>
                        <a:gd name="T68" fmla="*/ 0 w 1107"/>
                        <a:gd name="T69" fmla="*/ 0 h 842"/>
                        <a:gd name="T70" fmla="*/ 0 w 1107"/>
                        <a:gd name="T71" fmla="*/ 0 h 842"/>
                        <a:gd name="T72" fmla="*/ 0 w 1107"/>
                        <a:gd name="T73" fmla="*/ 0 h 842"/>
                        <a:gd name="T74" fmla="*/ 0 w 1107"/>
                        <a:gd name="T75" fmla="*/ 0 h 842"/>
                        <a:gd name="T76" fmla="*/ 0 w 1107"/>
                        <a:gd name="T77" fmla="*/ 0 h 842"/>
                        <a:gd name="T78" fmla="*/ 0 w 1107"/>
                        <a:gd name="T79" fmla="*/ 0 h 842"/>
                        <a:gd name="T80" fmla="*/ 0 w 1107"/>
                        <a:gd name="T81" fmla="*/ 0 h 842"/>
                        <a:gd name="T82" fmla="*/ 0 w 1107"/>
                        <a:gd name="T83" fmla="*/ 0 h 842"/>
                        <a:gd name="T84" fmla="*/ 0 w 1107"/>
                        <a:gd name="T85" fmla="*/ 0 h 842"/>
                        <a:gd name="T86" fmla="*/ 0 w 1107"/>
                        <a:gd name="T87" fmla="*/ 0 h 842"/>
                        <a:gd name="T88" fmla="*/ 0 w 1107"/>
                        <a:gd name="T89" fmla="*/ 0 h 842"/>
                        <a:gd name="T90" fmla="*/ 0 w 1107"/>
                        <a:gd name="T91" fmla="*/ 0 h 842"/>
                        <a:gd name="T92" fmla="*/ 0 w 1107"/>
                        <a:gd name="T93" fmla="*/ 0 h 842"/>
                        <a:gd name="T94" fmla="*/ 0 w 1107"/>
                        <a:gd name="T95" fmla="*/ 0 h 842"/>
                        <a:gd name="T96" fmla="*/ 0 w 1107"/>
                        <a:gd name="T97" fmla="*/ 0 h 84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107"/>
                        <a:gd name="T148" fmla="*/ 0 h 842"/>
                        <a:gd name="T149" fmla="*/ 1107 w 1107"/>
                        <a:gd name="T150" fmla="*/ 842 h 84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107" h="842">
                          <a:moveTo>
                            <a:pt x="0" y="511"/>
                          </a:moveTo>
                          <a:lnTo>
                            <a:pt x="63" y="583"/>
                          </a:lnTo>
                          <a:lnTo>
                            <a:pt x="132" y="647"/>
                          </a:lnTo>
                          <a:lnTo>
                            <a:pt x="195" y="683"/>
                          </a:lnTo>
                          <a:lnTo>
                            <a:pt x="286" y="722"/>
                          </a:lnTo>
                          <a:lnTo>
                            <a:pt x="358" y="743"/>
                          </a:lnTo>
                          <a:lnTo>
                            <a:pt x="424" y="752"/>
                          </a:lnTo>
                          <a:lnTo>
                            <a:pt x="502" y="752"/>
                          </a:lnTo>
                          <a:lnTo>
                            <a:pt x="559" y="746"/>
                          </a:lnTo>
                          <a:lnTo>
                            <a:pt x="629" y="734"/>
                          </a:lnTo>
                          <a:lnTo>
                            <a:pt x="698" y="713"/>
                          </a:lnTo>
                          <a:lnTo>
                            <a:pt x="755" y="683"/>
                          </a:lnTo>
                          <a:lnTo>
                            <a:pt x="809" y="650"/>
                          </a:lnTo>
                          <a:lnTo>
                            <a:pt x="857" y="616"/>
                          </a:lnTo>
                          <a:lnTo>
                            <a:pt x="905" y="568"/>
                          </a:lnTo>
                          <a:lnTo>
                            <a:pt x="953" y="514"/>
                          </a:lnTo>
                          <a:lnTo>
                            <a:pt x="990" y="463"/>
                          </a:lnTo>
                          <a:lnTo>
                            <a:pt x="1011" y="412"/>
                          </a:lnTo>
                          <a:lnTo>
                            <a:pt x="1038" y="331"/>
                          </a:lnTo>
                          <a:lnTo>
                            <a:pt x="1056" y="247"/>
                          </a:lnTo>
                          <a:lnTo>
                            <a:pt x="1059" y="172"/>
                          </a:lnTo>
                          <a:lnTo>
                            <a:pt x="1047" y="90"/>
                          </a:lnTo>
                          <a:lnTo>
                            <a:pt x="1020" y="0"/>
                          </a:lnTo>
                          <a:lnTo>
                            <a:pt x="1047" y="48"/>
                          </a:lnTo>
                          <a:lnTo>
                            <a:pt x="1077" y="117"/>
                          </a:lnTo>
                          <a:lnTo>
                            <a:pt x="1092" y="181"/>
                          </a:lnTo>
                          <a:lnTo>
                            <a:pt x="1107" y="241"/>
                          </a:lnTo>
                          <a:lnTo>
                            <a:pt x="1104" y="292"/>
                          </a:lnTo>
                          <a:lnTo>
                            <a:pt x="1101" y="361"/>
                          </a:lnTo>
                          <a:lnTo>
                            <a:pt x="1065" y="493"/>
                          </a:lnTo>
                          <a:lnTo>
                            <a:pt x="1029" y="565"/>
                          </a:lnTo>
                          <a:lnTo>
                            <a:pt x="984" y="629"/>
                          </a:lnTo>
                          <a:lnTo>
                            <a:pt x="935" y="683"/>
                          </a:lnTo>
                          <a:lnTo>
                            <a:pt x="887" y="722"/>
                          </a:lnTo>
                          <a:lnTo>
                            <a:pt x="821" y="767"/>
                          </a:lnTo>
                          <a:lnTo>
                            <a:pt x="755" y="797"/>
                          </a:lnTo>
                          <a:lnTo>
                            <a:pt x="692" y="818"/>
                          </a:lnTo>
                          <a:lnTo>
                            <a:pt x="611" y="839"/>
                          </a:lnTo>
                          <a:lnTo>
                            <a:pt x="550" y="842"/>
                          </a:lnTo>
                          <a:lnTo>
                            <a:pt x="484" y="842"/>
                          </a:lnTo>
                          <a:lnTo>
                            <a:pt x="418" y="830"/>
                          </a:lnTo>
                          <a:lnTo>
                            <a:pt x="346" y="815"/>
                          </a:lnTo>
                          <a:lnTo>
                            <a:pt x="298" y="797"/>
                          </a:lnTo>
                          <a:lnTo>
                            <a:pt x="234" y="764"/>
                          </a:lnTo>
                          <a:lnTo>
                            <a:pt x="180" y="734"/>
                          </a:lnTo>
                          <a:lnTo>
                            <a:pt x="129" y="692"/>
                          </a:lnTo>
                          <a:lnTo>
                            <a:pt x="75" y="635"/>
                          </a:lnTo>
                          <a:lnTo>
                            <a:pt x="24" y="562"/>
                          </a:lnTo>
                          <a:lnTo>
                            <a:pt x="0" y="51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469" y="2379"/>
                    <a:ext cx="586" cy="557"/>
                    <a:chOff x="1469" y="2379"/>
                    <a:chExt cx="586" cy="557"/>
                  </a:xfrm>
                </p:grpSpPr>
                <p:sp>
                  <p:nvSpPr>
                    <p:cNvPr id="22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502" y="2797"/>
                      <a:ext cx="144" cy="139"/>
                    </a:xfrm>
                    <a:custGeom>
                      <a:avLst/>
                      <a:gdLst>
                        <a:gd name="T0" fmla="*/ 0 w 287"/>
                        <a:gd name="T1" fmla="*/ 0 h 279"/>
                        <a:gd name="T2" fmla="*/ 1 w 287"/>
                        <a:gd name="T3" fmla="*/ 0 h 279"/>
                        <a:gd name="T4" fmla="*/ 1 w 287"/>
                        <a:gd name="T5" fmla="*/ 0 h 279"/>
                        <a:gd name="T6" fmla="*/ 1 w 287"/>
                        <a:gd name="T7" fmla="*/ 0 h 279"/>
                        <a:gd name="T8" fmla="*/ 1 w 287"/>
                        <a:gd name="T9" fmla="*/ 0 h 279"/>
                        <a:gd name="T10" fmla="*/ 1 w 287"/>
                        <a:gd name="T11" fmla="*/ 0 h 279"/>
                        <a:gd name="T12" fmla="*/ 1 w 287"/>
                        <a:gd name="T13" fmla="*/ 0 h 279"/>
                        <a:gd name="T14" fmla="*/ 1 w 287"/>
                        <a:gd name="T15" fmla="*/ 0 h 279"/>
                        <a:gd name="T16" fmla="*/ 1 w 287"/>
                        <a:gd name="T17" fmla="*/ 0 h 279"/>
                        <a:gd name="T18" fmla="*/ 1 w 287"/>
                        <a:gd name="T19" fmla="*/ 0 h 279"/>
                        <a:gd name="T20" fmla="*/ 1 w 287"/>
                        <a:gd name="T21" fmla="*/ 0 h 279"/>
                        <a:gd name="T22" fmla="*/ 1 w 287"/>
                        <a:gd name="T23" fmla="*/ 0 h 279"/>
                        <a:gd name="T24" fmla="*/ 1 w 287"/>
                        <a:gd name="T25" fmla="*/ 0 h 279"/>
                        <a:gd name="T26" fmla="*/ 1 w 287"/>
                        <a:gd name="T27" fmla="*/ 0 h 279"/>
                        <a:gd name="T28" fmla="*/ 0 w 287"/>
                        <a:gd name="T29" fmla="*/ 0 h 27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87"/>
                        <a:gd name="T46" fmla="*/ 0 h 279"/>
                        <a:gd name="T47" fmla="*/ 287 w 287"/>
                        <a:gd name="T48" fmla="*/ 279 h 27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87" h="279">
                          <a:moveTo>
                            <a:pt x="0" y="0"/>
                          </a:moveTo>
                          <a:lnTo>
                            <a:pt x="30" y="56"/>
                          </a:lnTo>
                          <a:lnTo>
                            <a:pt x="59" y="99"/>
                          </a:lnTo>
                          <a:lnTo>
                            <a:pt x="90" y="139"/>
                          </a:lnTo>
                          <a:lnTo>
                            <a:pt x="138" y="186"/>
                          </a:lnTo>
                          <a:lnTo>
                            <a:pt x="174" y="216"/>
                          </a:lnTo>
                          <a:lnTo>
                            <a:pt x="220" y="245"/>
                          </a:lnTo>
                          <a:lnTo>
                            <a:pt x="287" y="279"/>
                          </a:lnTo>
                          <a:lnTo>
                            <a:pt x="212" y="177"/>
                          </a:lnTo>
                          <a:lnTo>
                            <a:pt x="170" y="153"/>
                          </a:lnTo>
                          <a:lnTo>
                            <a:pt x="140" y="132"/>
                          </a:lnTo>
                          <a:lnTo>
                            <a:pt x="96" y="101"/>
                          </a:lnTo>
                          <a:lnTo>
                            <a:pt x="62" y="69"/>
                          </a:lnTo>
                          <a:lnTo>
                            <a:pt x="35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004" y="2538"/>
                      <a:ext cx="51" cy="273"/>
                    </a:xfrm>
                    <a:custGeom>
                      <a:avLst/>
                      <a:gdLst>
                        <a:gd name="T0" fmla="*/ 0 w 103"/>
                        <a:gd name="T1" fmla="*/ 0 h 546"/>
                        <a:gd name="T2" fmla="*/ 0 w 103"/>
                        <a:gd name="T3" fmla="*/ 1 h 546"/>
                        <a:gd name="T4" fmla="*/ 0 w 103"/>
                        <a:gd name="T5" fmla="*/ 1 h 546"/>
                        <a:gd name="T6" fmla="*/ 0 w 103"/>
                        <a:gd name="T7" fmla="*/ 1 h 546"/>
                        <a:gd name="T8" fmla="*/ 0 w 103"/>
                        <a:gd name="T9" fmla="*/ 1 h 546"/>
                        <a:gd name="T10" fmla="*/ 0 w 103"/>
                        <a:gd name="T11" fmla="*/ 1 h 546"/>
                        <a:gd name="T12" fmla="*/ 0 w 103"/>
                        <a:gd name="T13" fmla="*/ 1 h 546"/>
                        <a:gd name="T14" fmla="*/ 0 w 103"/>
                        <a:gd name="T15" fmla="*/ 1 h 546"/>
                        <a:gd name="T16" fmla="*/ 0 w 103"/>
                        <a:gd name="T17" fmla="*/ 1 h 546"/>
                        <a:gd name="T18" fmla="*/ 0 w 103"/>
                        <a:gd name="T19" fmla="*/ 1 h 546"/>
                        <a:gd name="T20" fmla="*/ 0 w 103"/>
                        <a:gd name="T21" fmla="*/ 1 h 546"/>
                        <a:gd name="T22" fmla="*/ 0 w 103"/>
                        <a:gd name="T23" fmla="*/ 1 h 546"/>
                        <a:gd name="T24" fmla="*/ 0 w 103"/>
                        <a:gd name="T25" fmla="*/ 1 h 546"/>
                        <a:gd name="T26" fmla="*/ 0 w 103"/>
                        <a:gd name="T27" fmla="*/ 1 h 546"/>
                        <a:gd name="T28" fmla="*/ 0 w 103"/>
                        <a:gd name="T29" fmla="*/ 1 h 546"/>
                        <a:gd name="T30" fmla="*/ 0 w 103"/>
                        <a:gd name="T31" fmla="*/ 1 h 546"/>
                        <a:gd name="T32" fmla="*/ 0 w 103"/>
                        <a:gd name="T33" fmla="*/ 1 h 546"/>
                        <a:gd name="T34" fmla="*/ 0 w 103"/>
                        <a:gd name="T35" fmla="*/ 1 h 546"/>
                        <a:gd name="T36" fmla="*/ 0 w 103"/>
                        <a:gd name="T37" fmla="*/ 1 h 546"/>
                        <a:gd name="T38" fmla="*/ 0 w 103"/>
                        <a:gd name="T39" fmla="*/ 1 h 546"/>
                        <a:gd name="T40" fmla="*/ 0 w 103"/>
                        <a:gd name="T41" fmla="*/ 1 h 546"/>
                        <a:gd name="T42" fmla="*/ 0 w 103"/>
                        <a:gd name="T43" fmla="*/ 1 h 546"/>
                        <a:gd name="T44" fmla="*/ 0 w 103"/>
                        <a:gd name="T45" fmla="*/ 1 h 546"/>
                        <a:gd name="T46" fmla="*/ 0 w 103"/>
                        <a:gd name="T47" fmla="*/ 1 h 546"/>
                        <a:gd name="T48" fmla="*/ 0 w 103"/>
                        <a:gd name="T49" fmla="*/ 0 h 54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03"/>
                        <a:gd name="T76" fmla="*/ 0 h 546"/>
                        <a:gd name="T77" fmla="*/ 103 w 103"/>
                        <a:gd name="T78" fmla="*/ 546 h 54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03" h="546">
                          <a:moveTo>
                            <a:pt x="19" y="0"/>
                          </a:moveTo>
                          <a:lnTo>
                            <a:pt x="39" y="37"/>
                          </a:lnTo>
                          <a:lnTo>
                            <a:pt x="52" y="69"/>
                          </a:lnTo>
                          <a:lnTo>
                            <a:pt x="66" y="102"/>
                          </a:lnTo>
                          <a:lnTo>
                            <a:pt x="76" y="134"/>
                          </a:lnTo>
                          <a:lnTo>
                            <a:pt x="84" y="164"/>
                          </a:lnTo>
                          <a:lnTo>
                            <a:pt x="99" y="217"/>
                          </a:lnTo>
                          <a:lnTo>
                            <a:pt x="103" y="269"/>
                          </a:lnTo>
                          <a:lnTo>
                            <a:pt x="100" y="349"/>
                          </a:lnTo>
                          <a:lnTo>
                            <a:pt x="93" y="403"/>
                          </a:lnTo>
                          <a:lnTo>
                            <a:pt x="82" y="447"/>
                          </a:lnTo>
                          <a:lnTo>
                            <a:pt x="65" y="493"/>
                          </a:lnTo>
                          <a:lnTo>
                            <a:pt x="42" y="546"/>
                          </a:lnTo>
                          <a:lnTo>
                            <a:pt x="0" y="443"/>
                          </a:lnTo>
                          <a:lnTo>
                            <a:pt x="19" y="398"/>
                          </a:lnTo>
                          <a:lnTo>
                            <a:pt x="28" y="374"/>
                          </a:lnTo>
                          <a:lnTo>
                            <a:pt x="39" y="343"/>
                          </a:lnTo>
                          <a:lnTo>
                            <a:pt x="46" y="311"/>
                          </a:lnTo>
                          <a:lnTo>
                            <a:pt x="52" y="262"/>
                          </a:lnTo>
                          <a:lnTo>
                            <a:pt x="55" y="221"/>
                          </a:lnTo>
                          <a:lnTo>
                            <a:pt x="55" y="160"/>
                          </a:lnTo>
                          <a:lnTo>
                            <a:pt x="46" y="105"/>
                          </a:lnTo>
                          <a:lnTo>
                            <a:pt x="36" y="60"/>
                          </a:lnTo>
                          <a:lnTo>
                            <a:pt x="30" y="36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735" y="2379"/>
                      <a:ext cx="204" cy="83"/>
                    </a:xfrm>
                    <a:custGeom>
                      <a:avLst/>
                      <a:gdLst>
                        <a:gd name="T0" fmla="*/ 0 w 409"/>
                        <a:gd name="T1" fmla="*/ 0 h 165"/>
                        <a:gd name="T2" fmla="*/ 0 w 409"/>
                        <a:gd name="T3" fmla="*/ 1 h 165"/>
                        <a:gd name="T4" fmla="*/ 0 w 409"/>
                        <a:gd name="T5" fmla="*/ 1 h 165"/>
                        <a:gd name="T6" fmla="*/ 0 w 409"/>
                        <a:gd name="T7" fmla="*/ 1 h 165"/>
                        <a:gd name="T8" fmla="*/ 0 w 409"/>
                        <a:gd name="T9" fmla="*/ 1 h 165"/>
                        <a:gd name="T10" fmla="*/ 0 w 409"/>
                        <a:gd name="T11" fmla="*/ 1 h 165"/>
                        <a:gd name="T12" fmla="*/ 0 w 409"/>
                        <a:gd name="T13" fmla="*/ 1 h 165"/>
                        <a:gd name="T14" fmla="*/ 0 w 409"/>
                        <a:gd name="T15" fmla="*/ 1 h 165"/>
                        <a:gd name="T16" fmla="*/ 0 w 409"/>
                        <a:gd name="T17" fmla="*/ 1 h 165"/>
                        <a:gd name="T18" fmla="*/ 0 w 409"/>
                        <a:gd name="T19" fmla="*/ 1 h 165"/>
                        <a:gd name="T20" fmla="*/ 0 w 409"/>
                        <a:gd name="T21" fmla="*/ 1 h 165"/>
                        <a:gd name="T22" fmla="*/ 0 w 409"/>
                        <a:gd name="T23" fmla="*/ 1 h 165"/>
                        <a:gd name="T24" fmla="*/ 0 w 409"/>
                        <a:gd name="T25" fmla="*/ 1 h 165"/>
                        <a:gd name="T26" fmla="*/ 0 w 409"/>
                        <a:gd name="T27" fmla="*/ 1 h 165"/>
                        <a:gd name="T28" fmla="*/ 0 w 409"/>
                        <a:gd name="T29" fmla="*/ 1 h 165"/>
                        <a:gd name="T30" fmla="*/ 0 w 409"/>
                        <a:gd name="T31" fmla="*/ 1 h 165"/>
                        <a:gd name="T32" fmla="*/ 0 w 409"/>
                        <a:gd name="T33" fmla="*/ 1 h 165"/>
                        <a:gd name="T34" fmla="*/ 0 w 409"/>
                        <a:gd name="T35" fmla="*/ 1 h 165"/>
                        <a:gd name="T36" fmla="*/ 0 w 409"/>
                        <a:gd name="T37" fmla="*/ 1 h 165"/>
                        <a:gd name="T38" fmla="*/ 0 w 409"/>
                        <a:gd name="T39" fmla="*/ 1 h 165"/>
                        <a:gd name="T40" fmla="*/ 0 w 409"/>
                        <a:gd name="T41" fmla="*/ 1 h 165"/>
                        <a:gd name="T42" fmla="*/ 0 w 409"/>
                        <a:gd name="T43" fmla="*/ 0 h 165"/>
                        <a:gd name="T44" fmla="*/ 0 w 409"/>
                        <a:gd name="T45" fmla="*/ 0 h 16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409"/>
                        <a:gd name="T70" fmla="*/ 0 h 165"/>
                        <a:gd name="T71" fmla="*/ 409 w 409"/>
                        <a:gd name="T72" fmla="*/ 165 h 16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409" h="165">
                          <a:moveTo>
                            <a:pt x="0" y="0"/>
                          </a:moveTo>
                          <a:lnTo>
                            <a:pt x="31" y="60"/>
                          </a:lnTo>
                          <a:lnTo>
                            <a:pt x="79" y="57"/>
                          </a:lnTo>
                          <a:lnTo>
                            <a:pt x="123" y="60"/>
                          </a:lnTo>
                          <a:lnTo>
                            <a:pt x="165" y="66"/>
                          </a:lnTo>
                          <a:lnTo>
                            <a:pt x="203" y="73"/>
                          </a:lnTo>
                          <a:lnTo>
                            <a:pt x="241" y="83"/>
                          </a:lnTo>
                          <a:lnTo>
                            <a:pt x="267" y="91"/>
                          </a:lnTo>
                          <a:lnTo>
                            <a:pt x="301" y="105"/>
                          </a:lnTo>
                          <a:lnTo>
                            <a:pt x="340" y="124"/>
                          </a:lnTo>
                          <a:lnTo>
                            <a:pt x="409" y="165"/>
                          </a:lnTo>
                          <a:lnTo>
                            <a:pt x="369" y="123"/>
                          </a:lnTo>
                          <a:lnTo>
                            <a:pt x="341" y="102"/>
                          </a:lnTo>
                          <a:lnTo>
                            <a:pt x="304" y="78"/>
                          </a:lnTo>
                          <a:lnTo>
                            <a:pt x="281" y="64"/>
                          </a:lnTo>
                          <a:lnTo>
                            <a:pt x="230" y="40"/>
                          </a:lnTo>
                          <a:lnTo>
                            <a:pt x="197" y="28"/>
                          </a:lnTo>
                          <a:lnTo>
                            <a:pt x="170" y="19"/>
                          </a:lnTo>
                          <a:lnTo>
                            <a:pt x="145" y="13"/>
                          </a:lnTo>
                          <a:lnTo>
                            <a:pt x="105" y="6"/>
                          </a:lnTo>
                          <a:lnTo>
                            <a:pt x="64" y="1"/>
                          </a:lnTo>
                          <a:lnTo>
                            <a:pt x="1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469" y="2495"/>
                      <a:ext cx="65" cy="194"/>
                    </a:xfrm>
                    <a:custGeom>
                      <a:avLst/>
                      <a:gdLst>
                        <a:gd name="T0" fmla="*/ 0 w 130"/>
                        <a:gd name="T1" fmla="*/ 1 h 387"/>
                        <a:gd name="T2" fmla="*/ 1 w 130"/>
                        <a:gd name="T3" fmla="*/ 1 h 387"/>
                        <a:gd name="T4" fmla="*/ 1 w 130"/>
                        <a:gd name="T5" fmla="*/ 1 h 387"/>
                        <a:gd name="T6" fmla="*/ 1 w 130"/>
                        <a:gd name="T7" fmla="*/ 1 h 387"/>
                        <a:gd name="T8" fmla="*/ 1 w 130"/>
                        <a:gd name="T9" fmla="*/ 1 h 387"/>
                        <a:gd name="T10" fmla="*/ 1 w 130"/>
                        <a:gd name="T11" fmla="*/ 1 h 387"/>
                        <a:gd name="T12" fmla="*/ 1 w 130"/>
                        <a:gd name="T13" fmla="*/ 1 h 387"/>
                        <a:gd name="T14" fmla="*/ 1 w 130"/>
                        <a:gd name="T15" fmla="*/ 1 h 387"/>
                        <a:gd name="T16" fmla="*/ 1 w 130"/>
                        <a:gd name="T17" fmla="*/ 0 h 387"/>
                        <a:gd name="T18" fmla="*/ 1 w 130"/>
                        <a:gd name="T19" fmla="*/ 1 h 387"/>
                        <a:gd name="T20" fmla="*/ 1 w 130"/>
                        <a:gd name="T21" fmla="*/ 1 h 387"/>
                        <a:gd name="T22" fmla="*/ 1 w 130"/>
                        <a:gd name="T23" fmla="*/ 1 h 387"/>
                        <a:gd name="T24" fmla="*/ 1 w 130"/>
                        <a:gd name="T25" fmla="*/ 1 h 387"/>
                        <a:gd name="T26" fmla="*/ 1 w 130"/>
                        <a:gd name="T27" fmla="*/ 1 h 387"/>
                        <a:gd name="T28" fmla="*/ 1 w 130"/>
                        <a:gd name="T29" fmla="*/ 1 h 387"/>
                        <a:gd name="T30" fmla="*/ 1 w 130"/>
                        <a:gd name="T31" fmla="*/ 1 h 387"/>
                        <a:gd name="T32" fmla="*/ 1 w 130"/>
                        <a:gd name="T33" fmla="*/ 1 h 387"/>
                        <a:gd name="T34" fmla="*/ 1 w 130"/>
                        <a:gd name="T35" fmla="*/ 1 h 387"/>
                        <a:gd name="T36" fmla="*/ 1 w 130"/>
                        <a:gd name="T37" fmla="*/ 1 h 387"/>
                        <a:gd name="T38" fmla="*/ 1 w 130"/>
                        <a:gd name="T39" fmla="*/ 1 h 387"/>
                        <a:gd name="T40" fmla="*/ 1 w 130"/>
                        <a:gd name="T41" fmla="*/ 1 h 387"/>
                        <a:gd name="T42" fmla="*/ 0 w 130"/>
                        <a:gd name="T43" fmla="*/ 1 h 38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0"/>
                        <a:gd name="T67" fmla="*/ 0 h 387"/>
                        <a:gd name="T68" fmla="*/ 130 w 130"/>
                        <a:gd name="T69" fmla="*/ 387 h 387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0" h="387">
                          <a:moveTo>
                            <a:pt x="0" y="297"/>
                          </a:moveTo>
                          <a:lnTo>
                            <a:pt x="3" y="267"/>
                          </a:lnTo>
                          <a:lnTo>
                            <a:pt x="5" y="234"/>
                          </a:lnTo>
                          <a:lnTo>
                            <a:pt x="14" y="181"/>
                          </a:lnTo>
                          <a:lnTo>
                            <a:pt x="24" y="139"/>
                          </a:lnTo>
                          <a:lnTo>
                            <a:pt x="38" y="101"/>
                          </a:lnTo>
                          <a:lnTo>
                            <a:pt x="56" y="62"/>
                          </a:lnTo>
                          <a:lnTo>
                            <a:pt x="72" y="32"/>
                          </a:lnTo>
                          <a:lnTo>
                            <a:pt x="92" y="0"/>
                          </a:lnTo>
                          <a:lnTo>
                            <a:pt x="130" y="50"/>
                          </a:lnTo>
                          <a:lnTo>
                            <a:pt x="108" y="80"/>
                          </a:lnTo>
                          <a:lnTo>
                            <a:pt x="92" y="107"/>
                          </a:lnTo>
                          <a:lnTo>
                            <a:pt x="79" y="132"/>
                          </a:lnTo>
                          <a:lnTo>
                            <a:pt x="60" y="167"/>
                          </a:lnTo>
                          <a:lnTo>
                            <a:pt x="48" y="198"/>
                          </a:lnTo>
                          <a:lnTo>
                            <a:pt x="41" y="228"/>
                          </a:lnTo>
                          <a:lnTo>
                            <a:pt x="32" y="258"/>
                          </a:lnTo>
                          <a:lnTo>
                            <a:pt x="26" y="291"/>
                          </a:lnTo>
                          <a:lnTo>
                            <a:pt x="21" y="331"/>
                          </a:lnTo>
                          <a:lnTo>
                            <a:pt x="17" y="371"/>
                          </a:lnTo>
                          <a:lnTo>
                            <a:pt x="10" y="387"/>
                          </a:lnTo>
                          <a:lnTo>
                            <a:pt x="0" y="29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84" name="Group 24"/>
                <p:cNvGrpSpPr>
                  <a:grpSpLocks/>
                </p:cNvGrpSpPr>
                <p:nvPr/>
              </p:nvGrpSpPr>
              <p:grpSpPr bwMode="auto">
                <a:xfrm rot="21103525" flipH="1">
                  <a:off x="3469" y="1832"/>
                  <a:ext cx="712" cy="468"/>
                  <a:chOff x="1455" y="2364"/>
                  <a:chExt cx="577" cy="553"/>
                </a:xfrm>
              </p:grpSpPr>
              <p:sp>
                <p:nvSpPr>
                  <p:cNvPr id="22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461" y="2372"/>
                    <a:ext cx="564" cy="53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55" y="2364"/>
                    <a:ext cx="577" cy="5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71" y="2379"/>
                    <a:ext cx="545" cy="523"/>
                  </a:xfrm>
                  <a:prstGeom prst="ellipse">
                    <a:avLst/>
                  </a:prstGeom>
                  <a:solidFill>
                    <a:srgbClr val="CC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" name="Group 28"/>
                <p:cNvGrpSpPr>
                  <a:grpSpLocks/>
                </p:cNvGrpSpPr>
                <p:nvPr/>
              </p:nvGrpSpPr>
              <p:grpSpPr bwMode="auto">
                <a:xfrm rot="21103525" flipH="1">
                  <a:off x="3368" y="2317"/>
                  <a:ext cx="365" cy="391"/>
                  <a:chOff x="1868" y="2885"/>
                  <a:chExt cx="296" cy="462"/>
                </a:xfrm>
              </p:grpSpPr>
              <p:sp>
                <p:nvSpPr>
                  <p:cNvPr id="187" name="Freeform 29"/>
                  <p:cNvSpPr>
                    <a:spLocks/>
                  </p:cNvSpPr>
                  <p:nvPr/>
                </p:nvSpPr>
                <p:spPr bwMode="auto">
                  <a:xfrm>
                    <a:off x="1871" y="2909"/>
                    <a:ext cx="282" cy="404"/>
                  </a:xfrm>
                  <a:custGeom>
                    <a:avLst/>
                    <a:gdLst>
                      <a:gd name="T0" fmla="*/ 0 w 564"/>
                      <a:gd name="T1" fmla="*/ 1 h 808"/>
                      <a:gd name="T2" fmla="*/ 1 w 564"/>
                      <a:gd name="T3" fmla="*/ 1 h 808"/>
                      <a:gd name="T4" fmla="*/ 1 w 564"/>
                      <a:gd name="T5" fmla="*/ 1 h 808"/>
                      <a:gd name="T6" fmla="*/ 1 w 564"/>
                      <a:gd name="T7" fmla="*/ 0 h 808"/>
                      <a:gd name="T8" fmla="*/ 0 w 564"/>
                      <a:gd name="T9" fmla="*/ 1 h 8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808"/>
                      <a:gd name="T17" fmla="*/ 564 w 564"/>
                      <a:gd name="T18" fmla="*/ 808 h 8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808">
                        <a:moveTo>
                          <a:pt x="0" y="60"/>
                        </a:moveTo>
                        <a:lnTo>
                          <a:pt x="400" y="808"/>
                        </a:lnTo>
                        <a:lnTo>
                          <a:pt x="564" y="725"/>
                        </a:lnTo>
                        <a:lnTo>
                          <a:pt x="16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" name="Arc 30"/>
                  <p:cNvSpPr>
                    <a:spLocks/>
                  </p:cNvSpPr>
                  <p:nvPr/>
                </p:nvSpPr>
                <p:spPr bwMode="auto">
                  <a:xfrm>
                    <a:off x="1869" y="2885"/>
                    <a:ext cx="85" cy="53"/>
                  </a:xfrm>
                  <a:custGeom>
                    <a:avLst/>
                    <a:gdLst>
                      <a:gd name="T0" fmla="*/ 0 w 42228"/>
                      <a:gd name="T1" fmla="*/ 0 h 27866"/>
                      <a:gd name="T2" fmla="*/ 0 w 42228"/>
                      <a:gd name="T3" fmla="*/ 0 h 27866"/>
                      <a:gd name="T4" fmla="*/ 0 w 42228"/>
                      <a:gd name="T5" fmla="*/ 0 h 27866"/>
                      <a:gd name="T6" fmla="*/ 0 60000 65536"/>
                      <a:gd name="T7" fmla="*/ 0 60000 65536"/>
                      <a:gd name="T8" fmla="*/ 0 60000 65536"/>
                      <a:gd name="T9" fmla="*/ 0 w 42228"/>
                      <a:gd name="T10" fmla="*/ 0 h 27866"/>
                      <a:gd name="T11" fmla="*/ 42228 w 42228"/>
                      <a:gd name="T12" fmla="*/ 27866 h 278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28" h="27866" fill="none" extrusionOk="0">
                        <a:moveTo>
                          <a:pt x="928" y="27866"/>
                        </a:moveTo>
                        <a:cubicBezTo>
                          <a:pt x="312" y="25834"/>
                          <a:pt x="0" y="2372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61" y="-1"/>
                          <a:pt x="39422" y="6157"/>
                          <a:pt x="42228" y="15193"/>
                        </a:cubicBezTo>
                      </a:path>
                      <a:path w="42228" h="27866" stroke="0" extrusionOk="0">
                        <a:moveTo>
                          <a:pt x="928" y="27866"/>
                        </a:moveTo>
                        <a:cubicBezTo>
                          <a:pt x="312" y="25834"/>
                          <a:pt x="0" y="2372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61" y="-1"/>
                          <a:pt x="39422" y="6157"/>
                          <a:pt x="42228" y="15193"/>
                        </a:cubicBezTo>
                        <a:lnTo>
                          <a:pt x="21600" y="21600"/>
                        </a:lnTo>
                        <a:lnTo>
                          <a:pt x="928" y="27866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" name="Arc 31"/>
                  <p:cNvSpPr>
                    <a:spLocks/>
                  </p:cNvSpPr>
                  <p:nvPr/>
                </p:nvSpPr>
                <p:spPr bwMode="auto">
                  <a:xfrm>
                    <a:off x="1871" y="2891"/>
                    <a:ext cx="87" cy="50"/>
                  </a:xfrm>
                  <a:custGeom>
                    <a:avLst/>
                    <a:gdLst>
                      <a:gd name="T0" fmla="*/ 0 w 42041"/>
                      <a:gd name="T1" fmla="*/ 0 h 24039"/>
                      <a:gd name="T2" fmla="*/ 0 w 42041"/>
                      <a:gd name="T3" fmla="*/ 0 h 24039"/>
                      <a:gd name="T4" fmla="*/ 0 w 42041"/>
                      <a:gd name="T5" fmla="*/ 0 h 24039"/>
                      <a:gd name="T6" fmla="*/ 0 60000 65536"/>
                      <a:gd name="T7" fmla="*/ 0 60000 65536"/>
                      <a:gd name="T8" fmla="*/ 0 60000 65536"/>
                      <a:gd name="T9" fmla="*/ 0 w 42041"/>
                      <a:gd name="T10" fmla="*/ 0 h 24039"/>
                      <a:gd name="T11" fmla="*/ 42041 w 42041"/>
                      <a:gd name="T12" fmla="*/ 24039 h 240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041" h="24039" fill="none" extrusionOk="0">
                        <a:moveTo>
                          <a:pt x="138" y="24038"/>
                        </a:moveTo>
                        <a:cubicBezTo>
                          <a:pt x="46" y="23229"/>
                          <a:pt x="0" y="2241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839" y="-1"/>
                          <a:pt x="39055" y="5876"/>
                          <a:pt x="42041" y="14619"/>
                        </a:cubicBezTo>
                      </a:path>
                      <a:path w="42041" h="24039" stroke="0" extrusionOk="0">
                        <a:moveTo>
                          <a:pt x="138" y="24038"/>
                        </a:moveTo>
                        <a:cubicBezTo>
                          <a:pt x="46" y="23229"/>
                          <a:pt x="0" y="2241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839" y="-1"/>
                          <a:pt x="39055" y="5876"/>
                          <a:pt x="42041" y="14619"/>
                        </a:cubicBezTo>
                        <a:lnTo>
                          <a:pt x="21600" y="21600"/>
                        </a:lnTo>
                        <a:lnTo>
                          <a:pt x="138" y="24038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32"/>
                  <p:cNvSpPr>
                    <a:spLocks/>
                  </p:cNvSpPr>
                  <p:nvPr/>
                </p:nvSpPr>
                <p:spPr bwMode="auto">
                  <a:xfrm>
                    <a:off x="1868" y="2891"/>
                    <a:ext cx="54" cy="104"/>
                  </a:xfrm>
                  <a:custGeom>
                    <a:avLst/>
                    <a:gdLst>
                      <a:gd name="T0" fmla="*/ 1 w 107"/>
                      <a:gd name="T1" fmla="*/ 1 h 207"/>
                      <a:gd name="T2" fmla="*/ 0 w 107"/>
                      <a:gd name="T3" fmla="*/ 1 h 207"/>
                      <a:gd name="T4" fmla="*/ 0 w 107"/>
                      <a:gd name="T5" fmla="*/ 1 h 207"/>
                      <a:gd name="T6" fmla="*/ 1 w 107"/>
                      <a:gd name="T7" fmla="*/ 1 h 207"/>
                      <a:gd name="T8" fmla="*/ 1 w 107"/>
                      <a:gd name="T9" fmla="*/ 1 h 207"/>
                      <a:gd name="T10" fmla="*/ 1 w 107"/>
                      <a:gd name="T11" fmla="*/ 1 h 207"/>
                      <a:gd name="T12" fmla="*/ 1 w 107"/>
                      <a:gd name="T13" fmla="*/ 1 h 207"/>
                      <a:gd name="T14" fmla="*/ 1 w 107"/>
                      <a:gd name="T15" fmla="*/ 1 h 207"/>
                      <a:gd name="T16" fmla="*/ 1 w 107"/>
                      <a:gd name="T17" fmla="*/ 0 h 207"/>
                      <a:gd name="T18" fmla="*/ 1 w 107"/>
                      <a:gd name="T19" fmla="*/ 1 h 207"/>
                      <a:gd name="T20" fmla="*/ 1 w 107"/>
                      <a:gd name="T21" fmla="*/ 1 h 207"/>
                      <a:gd name="T22" fmla="*/ 1 w 107"/>
                      <a:gd name="T23" fmla="*/ 1 h 207"/>
                      <a:gd name="T24" fmla="*/ 1 w 107"/>
                      <a:gd name="T25" fmla="*/ 1 h 207"/>
                      <a:gd name="T26" fmla="*/ 1 w 107"/>
                      <a:gd name="T27" fmla="*/ 1 h 207"/>
                      <a:gd name="T28" fmla="*/ 1 w 107"/>
                      <a:gd name="T29" fmla="*/ 1 h 207"/>
                      <a:gd name="T30" fmla="*/ 1 w 107"/>
                      <a:gd name="T31" fmla="*/ 1 h 207"/>
                      <a:gd name="T32" fmla="*/ 1 w 107"/>
                      <a:gd name="T33" fmla="*/ 1 h 207"/>
                      <a:gd name="T34" fmla="*/ 1 w 107"/>
                      <a:gd name="T35" fmla="*/ 1 h 20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7"/>
                      <a:gd name="T55" fmla="*/ 0 h 207"/>
                      <a:gd name="T56" fmla="*/ 107 w 107"/>
                      <a:gd name="T57" fmla="*/ 207 h 20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7" h="207">
                        <a:moveTo>
                          <a:pt x="3" y="96"/>
                        </a:moveTo>
                        <a:lnTo>
                          <a:pt x="0" y="82"/>
                        </a:lnTo>
                        <a:lnTo>
                          <a:pt x="0" y="69"/>
                        </a:lnTo>
                        <a:lnTo>
                          <a:pt x="2" y="58"/>
                        </a:lnTo>
                        <a:lnTo>
                          <a:pt x="6" y="42"/>
                        </a:lnTo>
                        <a:lnTo>
                          <a:pt x="12" y="29"/>
                        </a:lnTo>
                        <a:lnTo>
                          <a:pt x="21" y="17"/>
                        </a:lnTo>
                        <a:lnTo>
                          <a:pt x="31" y="7"/>
                        </a:lnTo>
                        <a:lnTo>
                          <a:pt x="41" y="0"/>
                        </a:lnTo>
                        <a:lnTo>
                          <a:pt x="107" y="112"/>
                        </a:lnTo>
                        <a:lnTo>
                          <a:pt x="95" y="119"/>
                        </a:lnTo>
                        <a:lnTo>
                          <a:pt x="87" y="127"/>
                        </a:lnTo>
                        <a:lnTo>
                          <a:pt x="79" y="135"/>
                        </a:lnTo>
                        <a:lnTo>
                          <a:pt x="73" y="145"/>
                        </a:lnTo>
                        <a:lnTo>
                          <a:pt x="66" y="163"/>
                        </a:lnTo>
                        <a:lnTo>
                          <a:pt x="62" y="187"/>
                        </a:lnTo>
                        <a:lnTo>
                          <a:pt x="62" y="207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" name="Arc 33"/>
                  <p:cNvSpPr>
                    <a:spLocks/>
                  </p:cNvSpPr>
                  <p:nvPr/>
                </p:nvSpPr>
                <p:spPr bwMode="auto">
                  <a:xfrm>
                    <a:off x="1869" y="2888"/>
                    <a:ext cx="44" cy="49"/>
                  </a:xfrm>
                  <a:custGeom>
                    <a:avLst/>
                    <a:gdLst>
                      <a:gd name="T0" fmla="*/ 0 w 21600"/>
                      <a:gd name="T1" fmla="*/ 0 h 25860"/>
                      <a:gd name="T2" fmla="*/ 0 w 21600"/>
                      <a:gd name="T3" fmla="*/ 0 h 25860"/>
                      <a:gd name="T4" fmla="*/ 0 w 21600"/>
                      <a:gd name="T5" fmla="*/ 0 h 2586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860"/>
                      <a:gd name="T11" fmla="*/ 21600 w 21600"/>
                      <a:gd name="T12" fmla="*/ 25860 h 258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860" fill="none" extrusionOk="0">
                        <a:moveTo>
                          <a:pt x="788" y="25860"/>
                        </a:moveTo>
                        <a:cubicBezTo>
                          <a:pt x="265" y="23976"/>
                          <a:pt x="0" y="22031"/>
                          <a:pt x="0" y="20077"/>
                        </a:cubicBezTo>
                        <a:cubicBezTo>
                          <a:pt x="-1" y="11223"/>
                          <a:pt x="5402" y="3266"/>
                          <a:pt x="13632" y="0"/>
                        </a:cubicBezTo>
                      </a:path>
                      <a:path w="21600" h="25860" stroke="0" extrusionOk="0">
                        <a:moveTo>
                          <a:pt x="788" y="25860"/>
                        </a:moveTo>
                        <a:cubicBezTo>
                          <a:pt x="265" y="23976"/>
                          <a:pt x="0" y="22031"/>
                          <a:pt x="0" y="20077"/>
                        </a:cubicBezTo>
                        <a:cubicBezTo>
                          <a:pt x="-1" y="11223"/>
                          <a:pt x="5402" y="3266"/>
                          <a:pt x="13632" y="0"/>
                        </a:cubicBezTo>
                        <a:lnTo>
                          <a:pt x="21600" y="20077"/>
                        </a:lnTo>
                        <a:lnTo>
                          <a:pt x="788" y="2586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" name="Arc 34"/>
                  <p:cNvSpPr>
                    <a:spLocks/>
                  </p:cNvSpPr>
                  <p:nvPr/>
                </p:nvSpPr>
                <p:spPr bwMode="auto">
                  <a:xfrm>
                    <a:off x="1900" y="2942"/>
                    <a:ext cx="86" cy="51"/>
                  </a:xfrm>
                  <a:custGeom>
                    <a:avLst/>
                    <a:gdLst>
                      <a:gd name="T0" fmla="*/ 0 w 42207"/>
                      <a:gd name="T1" fmla="*/ 0 h 26947"/>
                      <a:gd name="T2" fmla="*/ 0 w 42207"/>
                      <a:gd name="T3" fmla="*/ 0 h 26947"/>
                      <a:gd name="T4" fmla="*/ 0 w 42207"/>
                      <a:gd name="T5" fmla="*/ 0 h 26947"/>
                      <a:gd name="T6" fmla="*/ 0 60000 65536"/>
                      <a:gd name="T7" fmla="*/ 0 60000 65536"/>
                      <a:gd name="T8" fmla="*/ 0 60000 65536"/>
                      <a:gd name="T9" fmla="*/ 0 w 42207"/>
                      <a:gd name="T10" fmla="*/ 0 h 26947"/>
                      <a:gd name="T11" fmla="*/ 42207 w 42207"/>
                      <a:gd name="T12" fmla="*/ 26947 h 2694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07" h="26947" fill="none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35" y="-1"/>
                          <a:pt x="39379" y="6124"/>
                          <a:pt x="42207" y="15126"/>
                        </a:cubicBezTo>
                      </a:path>
                      <a:path w="42207" h="26947" stroke="0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35" y="-1"/>
                          <a:pt x="39379" y="6124"/>
                          <a:pt x="42207" y="15126"/>
                        </a:cubicBezTo>
                        <a:lnTo>
                          <a:pt x="21600" y="21600"/>
                        </a:lnTo>
                        <a:lnTo>
                          <a:pt x="672" y="26946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9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903" y="2950"/>
                    <a:ext cx="91" cy="59"/>
                    <a:chOff x="1903" y="2950"/>
                    <a:chExt cx="91" cy="59"/>
                  </a:xfrm>
                </p:grpSpPr>
                <p:grpSp>
                  <p:nvGrpSpPr>
                    <p:cNvPr id="217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3" y="2950"/>
                      <a:ext cx="87" cy="50"/>
                      <a:chOff x="1903" y="2950"/>
                      <a:chExt cx="87" cy="50"/>
                    </a:xfrm>
                  </p:grpSpPr>
                  <p:sp>
                    <p:nvSpPr>
                      <p:cNvPr id="219" name="Arc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3" y="2950"/>
                        <a:ext cx="87" cy="50"/>
                      </a:xfrm>
                      <a:custGeom>
                        <a:avLst/>
                        <a:gdLst>
                          <a:gd name="T0" fmla="*/ 0 w 42528"/>
                          <a:gd name="T1" fmla="*/ 0 h 26441"/>
                          <a:gd name="T2" fmla="*/ 0 w 42528"/>
                          <a:gd name="T3" fmla="*/ 0 h 26441"/>
                          <a:gd name="T4" fmla="*/ 0 w 42528"/>
                          <a:gd name="T5" fmla="*/ 0 h 26441"/>
                          <a:gd name="T6" fmla="*/ 0 60000 65536"/>
                          <a:gd name="T7" fmla="*/ 0 60000 65536"/>
                          <a:gd name="T8" fmla="*/ 0 60000 65536"/>
                          <a:gd name="T9" fmla="*/ 0 w 42528"/>
                          <a:gd name="T10" fmla="*/ 0 h 26441"/>
                          <a:gd name="T11" fmla="*/ 42528 w 42528"/>
                          <a:gd name="T12" fmla="*/ 26441 h 2644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28" h="26441" fill="none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</a:path>
                          <a:path w="42528" h="26441" stroke="0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  <a:lnTo>
                              <a:pt x="21600" y="21600"/>
                            </a:lnTo>
                            <a:lnTo>
                              <a:pt x="549" y="26440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" name="Arc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3" y="2955"/>
                        <a:ext cx="44" cy="45"/>
                      </a:xfrm>
                      <a:custGeom>
                        <a:avLst/>
                        <a:gdLst>
                          <a:gd name="T0" fmla="*/ 0 w 21600"/>
                          <a:gd name="T1" fmla="*/ 0 h 23819"/>
                          <a:gd name="T2" fmla="*/ 0 w 21600"/>
                          <a:gd name="T3" fmla="*/ 0 h 23819"/>
                          <a:gd name="T4" fmla="*/ 0 w 21600"/>
                          <a:gd name="T5" fmla="*/ 0 h 23819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3819"/>
                          <a:gd name="T11" fmla="*/ 21600 w 21600"/>
                          <a:gd name="T12" fmla="*/ 23819 h 2381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3819" fill="none" extrusionOk="0">
                            <a:moveTo>
                              <a:pt x="549" y="23818"/>
                            </a:moveTo>
                            <a:cubicBezTo>
                              <a:pt x="184" y="22231"/>
                              <a:pt x="0" y="20607"/>
                              <a:pt x="0" y="18978"/>
                            </a:cubicBezTo>
                            <a:cubicBezTo>
                              <a:pt x="-1" y="11062"/>
                              <a:pt x="4330" y="3780"/>
                              <a:pt x="11285" y="0"/>
                            </a:cubicBezTo>
                          </a:path>
                          <a:path w="21600" h="23819" stroke="0" extrusionOk="0">
                            <a:moveTo>
                              <a:pt x="549" y="23818"/>
                            </a:moveTo>
                            <a:cubicBezTo>
                              <a:pt x="184" y="22231"/>
                              <a:pt x="0" y="20607"/>
                              <a:pt x="0" y="18978"/>
                            </a:cubicBezTo>
                            <a:cubicBezTo>
                              <a:pt x="-1" y="11062"/>
                              <a:pt x="4330" y="3780"/>
                              <a:pt x="11285" y="0"/>
                            </a:cubicBezTo>
                            <a:lnTo>
                              <a:pt x="21600" y="18978"/>
                            </a:lnTo>
                            <a:lnTo>
                              <a:pt x="549" y="23818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" name="Arc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2950"/>
                        <a:ext cx="85" cy="50"/>
                      </a:xfrm>
                      <a:custGeom>
                        <a:avLst/>
                        <a:gdLst>
                          <a:gd name="T0" fmla="*/ 0 w 42375"/>
                          <a:gd name="T1" fmla="*/ 0 h 26389"/>
                          <a:gd name="T2" fmla="*/ 0 w 42375"/>
                          <a:gd name="T3" fmla="*/ 0 h 26389"/>
                          <a:gd name="T4" fmla="*/ 0 w 42375"/>
                          <a:gd name="T5" fmla="*/ 0 h 26389"/>
                          <a:gd name="T6" fmla="*/ 0 60000 65536"/>
                          <a:gd name="T7" fmla="*/ 0 60000 65536"/>
                          <a:gd name="T8" fmla="*/ 0 60000 65536"/>
                          <a:gd name="T9" fmla="*/ 0 w 42375"/>
                          <a:gd name="T10" fmla="*/ 0 h 26389"/>
                          <a:gd name="T11" fmla="*/ 42375 w 42375"/>
                          <a:gd name="T12" fmla="*/ 26389 h 2638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375" h="26389" fill="none" extrusionOk="0">
                            <a:moveTo>
                              <a:pt x="537" y="26388"/>
                            </a:moveTo>
                            <a:cubicBezTo>
                              <a:pt x="180" y="24817"/>
                              <a:pt x="0" y="23211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251" y="-1"/>
                              <a:pt x="39732" y="6403"/>
                              <a:pt x="42374" y="15686"/>
                            </a:cubicBezTo>
                          </a:path>
                          <a:path w="42375" h="26389" stroke="0" extrusionOk="0">
                            <a:moveTo>
                              <a:pt x="537" y="26388"/>
                            </a:moveTo>
                            <a:cubicBezTo>
                              <a:pt x="180" y="24817"/>
                              <a:pt x="0" y="23211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251" y="-1"/>
                              <a:pt x="39732" y="6403"/>
                              <a:pt x="42374" y="15686"/>
                            </a:cubicBezTo>
                            <a:lnTo>
                              <a:pt x="21600" y="21600"/>
                            </a:lnTo>
                            <a:lnTo>
                              <a:pt x="537" y="26388"/>
                            </a:lnTo>
                            <a:close/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8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1908" y="2959"/>
                      <a:ext cx="86" cy="50"/>
                    </a:xfrm>
                    <a:custGeom>
                      <a:avLst/>
                      <a:gdLst>
                        <a:gd name="T0" fmla="*/ 0 w 42394"/>
                        <a:gd name="T1" fmla="*/ 0 h 26441"/>
                        <a:gd name="T2" fmla="*/ 0 w 42394"/>
                        <a:gd name="T3" fmla="*/ 0 h 26441"/>
                        <a:gd name="T4" fmla="*/ 0 w 42394"/>
                        <a:gd name="T5" fmla="*/ 0 h 26441"/>
                        <a:gd name="T6" fmla="*/ 0 60000 65536"/>
                        <a:gd name="T7" fmla="*/ 0 60000 65536"/>
                        <a:gd name="T8" fmla="*/ 0 60000 65536"/>
                        <a:gd name="T9" fmla="*/ 0 w 42394"/>
                        <a:gd name="T10" fmla="*/ 0 h 26441"/>
                        <a:gd name="T11" fmla="*/ 42394 w 42394"/>
                        <a:gd name="T12" fmla="*/ 26441 h 264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94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78" y="-1"/>
                            <a:pt x="39775" y="6437"/>
                            <a:pt x="42394" y="15754"/>
                          </a:cubicBezTo>
                        </a:path>
                        <a:path w="42394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78" y="-1"/>
                            <a:pt x="39775" y="6437"/>
                            <a:pt x="42394" y="15754"/>
                          </a:cubicBezTo>
                          <a:lnTo>
                            <a:pt x="21600" y="21600"/>
                          </a:lnTo>
                          <a:lnTo>
                            <a:pt x="549" y="2644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4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912" y="2967"/>
                    <a:ext cx="91" cy="59"/>
                    <a:chOff x="1912" y="2967"/>
                    <a:chExt cx="91" cy="59"/>
                  </a:xfrm>
                </p:grpSpPr>
                <p:grpSp>
                  <p:nvGrpSpPr>
                    <p:cNvPr id="21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2" y="2967"/>
                      <a:ext cx="87" cy="50"/>
                      <a:chOff x="1912" y="2967"/>
                      <a:chExt cx="87" cy="50"/>
                    </a:xfrm>
                  </p:grpSpPr>
                  <p:sp>
                    <p:nvSpPr>
                      <p:cNvPr id="214" name="Arc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67"/>
                        <a:ext cx="86" cy="49"/>
                      </a:xfrm>
                      <a:custGeom>
                        <a:avLst/>
                        <a:gdLst>
                          <a:gd name="T0" fmla="*/ 0 w 42511"/>
                          <a:gd name="T1" fmla="*/ 0 h 25783"/>
                          <a:gd name="T2" fmla="*/ 0 w 42511"/>
                          <a:gd name="T3" fmla="*/ 0 h 25783"/>
                          <a:gd name="T4" fmla="*/ 0 w 42511"/>
                          <a:gd name="T5" fmla="*/ 0 h 25783"/>
                          <a:gd name="T6" fmla="*/ 0 60000 65536"/>
                          <a:gd name="T7" fmla="*/ 0 60000 65536"/>
                          <a:gd name="T8" fmla="*/ 0 60000 65536"/>
                          <a:gd name="T9" fmla="*/ 0 w 42511"/>
                          <a:gd name="T10" fmla="*/ 0 h 25783"/>
                          <a:gd name="T11" fmla="*/ 42511 w 42511"/>
                          <a:gd name="T12" fmla="*/ 25783 h 2578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11" h="25783" fill="none" extrusionOk="0">
                            <a:moveTo>
                              <a:pt x="408" y="25783"/>
                            </a:moveTo>
                            <a:cubicBezTo>
                              <a:pt x="136" y="24405"/>
                              <a:pt x="0" y="23004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45" y="-1"/>
                              <a:pt x="40044" y="6657"/>
                              <a:pt x="42511" y="16188"/>
                            </a:cubicBezTo>
                          </a:path>
                          <a:path w="42511" h="25783" stroke="0" extrusionOk="0">
                            <a:moveTo>
                              <a:pt x="408" y="25783"/>
                            </a:moveTo>
                            <a:cubicBezTo>
                              <a:pt x="136" y="24405"/>
                              <a:pt x="0" y="23004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45" y="-1"/>
                              <a:pt x="40044" y="6657"/>
                              <a:pt x="42511" y="16188"/>
                            </a:cubicBezTo>
                            <a:lnTo>
                              <a:pt x="21600" y="21600"/>
                            </a:lnTo>
                            <a:lnTo>
                              <a:pt x="408" y="25783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" name="Arc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72"/>
                        <a:ext cx="44" cy="44"/>
                      </a:xfrm>
                      <a:custGeom>
                        <a:avLst/>
                        <a:gdLst>
                          <a:gd name="T0" fmla="*/ 0 w 21600"/>
                          <a:gd name="T1" fmla="*/ 0 h 23111"/>
                          <a:gd name="T2" fmla="*/ 0 w 21600"/>
                          <a:gd name="T3" fmla="*/ 0 h 23111"/>
                          <a:gd name="T4" fmla="*/ 0 w 21600"/>
                          <a:gd name="T5" fmla="*/ 0 h 23111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3111"/>
                          <a:gd name="T11" fmla="*/ 21600 w 21600"/>
                          <a:gd name="T12" fmla="*/ 23111 h 2311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3111" fill="none" extrusionOk="0">
                            <a:moveTo>
                              <a:pt x="408" y="23111"/>
                            </a:moveTo>
                            <a:cubicBezTo>
                              <a:pt x="136" y="21733"/>
                              <a:pt x="0" y="20332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</a:path>
                          <a:path w="21600" h="23111" stroke="0" extrusionOk="0">
                            <a:moveTo>
                              <a:pt x="408" y="23111"/>
                            </a:moveTo>
                            <a:cubicBezTo>
                              <a:pt x="136" y="21733"/>
                              <a:pt x="0" y="20332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  <a:lnTo>
                              <a:pt x="21600" y="18928"/>
                            </a:lnTo>
                            <a:lnTo>
                              <a:pt x="408" y="23111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" name="Arc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67"/>
                        <a:ext cx="87" cy="50"/>
                      </a:xfrm>
                      <a:custGeom>
                        <a:avLst/>
                        <a:gdLst>
                          <a:gd name="T0" fmla="*/ 0 w 42528"/>
                          <a:gd name="T1" fmla="*/ 0 h 26441"/>
                          <a:gd name="T2" fmla="*/ 0 w 42528"/>
                          <a:gd name="T3" fmla="*/ 0 h 26441"/>
                          <a:gd name="T4" fmla="*/ 0 w 42528"/>
                          <a:gd name="T5" fmla="*/ 0 h 26441"/>
                          <a:gd name="T6" fmla="*/ 0 60000 65536"/>
                          <a:gd name="T7" fmla="*/ 0 60000 65536"/>
                          <a:gd name="T8" fmla="*/ 0 60000 65536"/>
                          <a:gd name="T9" fmla="*/ 0 w 42528"/>
                          <a:gd name="T10" fmla="*/ 0 h 26441"/>
                          <a:gd name="T11" fmla="*/ 42528 w 42528"/>
                          <a:gd name="T12" fmla="*/ 26441 h 2644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28" h="26441" fill="none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</a:path>
                          <a:path w="42528" h="26441" stroke="0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  <a:lnTo>
                              <a:pt x="21600" y="21600"/>
                            </a:lnTo>
                            <a:lnTo>
                              <a:pt x="549" y="26440"/>
                            </a:lnTo>
                            <a:close/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3" name="Arc 46"/>
                    <p:cNvSpPr>
                      <a:spLocks/>
                    </p:cNvSpPr>
                    <p:nvPr/>
                  </p:nvSpPr>
                  <p:spPr bwMode="auto">
                    <a:xfrm>
                      <a:off x="1917" y="2976"/>
                      <a:ext cx="86" cy="50"/>
                    </a:xfrm>
                    <a:custGeom>
                      <a:avLst/>
                      <a:gdLst>
                        <a:gd name="T0" fmla="*/ 0 w 42511"/>
                        <a:gd name="T1" fmla="*/ 0 h 26283"/>
                        <a:gd name="T2" fmla="*/ 0 w 42511"/>
                        <a:gd name="T3" fmla="*/ 0 h 26283"/>
                        <a:gd name="T4" fmla="*/ 0 w 42511"/>
                        <a:gd name="T5" fmla="*/ 0 h 26283"/>
                        <a:gd name="T6" fmla="*/ 0 60000 65536"/>
                        <a:gd name="T7" fmla="*/ 0 60000 65536"/>
                        <a:gd name="T8" fmla="*/ 0 60000 65536"/>
                        <a:gd name="T9" fmla="*/ 0 w 42511"/>
                        <a:gd name="T10" fmla="*/ 0 h 26283"/>
                        <a:gd name="T11" fmla="*/ 42511 w 42511"/>
                        <a:gd name="T12" fmla="*/ 26283 h 262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1" h="26283" fill="none" extrusionOk="0">
                          <a:moveTo>
                            <a:pt x="513" y="26283"/>
                          </a:moveTo>
                          <a:cubicBezTo>
                            <a:pt x="172" y="24745"/>
                            <a:pt x="0" y="2317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6283" stroke="0" extrusionOk="0">
                          <a:moveTo>
                            <a:pt x="513" y="26283"/>
                          </a:moveTo>
                          <a:cubicBezTo>
                            <a:pt x="172" y="24745"/>
                            <a:pt x="0" y="2317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lnTo>
                            <a:pt x="513" y="26283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921" y="2983"/>
                    <a:ext cx="86" cy="49"/>
                    <a:chOff x="1921" y="2983"/>
                    <a:chExt cx="86" cy="49"/>
                  </a:xfrm>
                </p:grpSpPr>
                <p:sp>
                  <p:nvSpPr>
                    <p:cNvPr id="210" name="Arc 48"/>
                    <p:cNvSpPr>
                      <a:spLocks/>
                    </p:cNvSpPr>
                    <p:nvPr/>
                  </p:nvSpPr>
                  <p:spPr bwMode="auto">
                    <a:xfrm>
                      <a:off x="1921" y="2983"/>
                      <a:ext cx="86" cy="49"/>
                    </a:xfrm>
                    <a:custGeom>
                      <a:avLst/>
                      <a:gdLst>
                        <a:gd name="T0" fmla="*/ 0 w 42663"/>
                        <a:gd name="T1" fmla="*/ 0 h 25783"/>
                        <a:gd name="T2" fmla="*/ 0 w 42663"/>
                        <a:gd name="T3" fmla="*/ 0 h 25783"/>
                        <a:gd name="T4" fmla="*/ 0 w 42663"/>
                        <a:gd name="T5" fmla="*/ 0 h 25783"/>
                        <a:gd name="T6" fmla="*/ 0 60000 65536"/>
                        <a:gd name="T7" fmla="*/ 0 60000 65536"/>
                        <a:gd name="T8" fmla="*/ 0 60000 65536"/>
                        <a:gd name="T9" fmla="*/ 0 w 42663"/>
                        <a:gd name="T10" fmla="*/ 0 h 25783"/>
                        <a:gd name="T11" fmla="*/ 42663 w 42663"/>
                        <a:gd name="T12" fmla="*/ 25783 h 257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663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</a:path>
                        <a:path w="42663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  <a:lnTo>
                            <a:pt x="21600" y="21600"/>
                          </a:lnTo>
                          <a:lnTo>
                            <a:pt x="408" y="25783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" name="Arc 49"/>
                    <p:cNvSpPr>
                      <a:spLocks/>
                    </p:cNvSpPr>
                    <p:nvPr/>
                  </p:nvSpPr>
                  <p:spPr bwMode="auto">
                    <a:xfrm>
                      <a:off x="1921" y="2988"/>
                      <a:ext cx="44" cy="44"/>
                    </a:xfrm>
                    <a:custGeom>
                      <a:avLst/>
                      <a:gdLst>
                        <a:gd name="T0" fmla="*/ 0 w 21600"/>
                        <a:gd name="T1" fmla="*/ 0 h 23111"/>
                        <a:gd name="T2" fmla="*/ 0 w 21600"/>
                        <a:gd name="T3" fmla="*/ 0 h 23111"/>
                        <a:gd name="T4" fmla="*/ 0 w 21600"/>
                        <a:gd name="T5" fmla="*/ 0 h 2311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3111"/>
                        <a:gd name="T11" fmla="*/ 21600 w 21600"/>
                        <a:gd name="T12" fmla="*/ 23111 h 2311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3111" fill="none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3111" stroke="0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lnTo>
                            <a:pt x="408" y="2311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921" y="2983"/>
                    <a:ext cx="91" cy="58"/>
                    <a:chOff x="1921" y="2983"/>
                    <a:chExt cx="91" cy="58"/>
                  </a:xfrm>
                </p:grpSpPr>
                <p:sp>
                  <p:nvSpPr>
                    <p:cNvPr id="208" name="Arc 51"/>
                    <p:cNvSpPr>
                      <a:spLocks/>
                    </p:cNvSpPr>
                    <p:nvPr/>
                  </p:nvSpPr>
                  <p:spPr bwMode="auto">
                    <a:xfrm>
                      <a:off x="1921" y="2983"/>
                      <a:ext cx="87" cy="49"/>
                    </a:xfrm>
                    <a:custGeom>
                      <a:avLst/>
                      <a:gdLst>
                        <a:gd name="T0" fmla="*/ 0 w 42528"/>
                        <a:gd name="T1" fmla="*/ 0 h 25926"/>
                        <a:gd name="T2" fmla="*/ 0 w 42528"/>
                        <a:gd name="T3" fmla="*/ 0 h 25926"/>
                        <a:gd name="T4" fmla="*/ 0 w 42528"/>
                        <a:gd name="T5" fmla="*/ 0 h 25926"/>
                        <a:gd name="T6" fmla="*/ 0 60000 65536"/>
                        <a:gd name="T7" fmla="*/ 0 60000 65536"/>
                        <a:gd name="T8" fmla="*/ 0 60000 65536"/>
                        <a:gd name="T9" fmla="*/ 0 w 42528"/>
                        <a:gd name="T10" fmla="*/ 0 h 25926"/>
                        <a:gd name="T11" fmla="*/ 42528 w 42528"/>
                        <a:gd name="T12" fmla="*/ 25926 h 259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28" h="25926" fill="none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5926" stroke="0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lnTo>
                            <a:pt x="437" y="25926"/>
                          </a:lnTo>
                          <a:close/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" name="Arc 52"/>
                    <p:cNvSpPr>
                      <a:spLocks/>
                    </p:cNvSpPr>
                    <p:nvPr/>
                  </p:nvSpPr>
                  <p:spPr bwMode="auto">
                    <a:xfrm>
                      <a:off x="1926" y="2992"/>
                      <a:ext cx="86" cy="49"/>
                    </a:xfrm>
                    <a:custGeom>
                      <a:avLst/>
                      <a:gdLst>
                        <a:gd name="T0" fmla="*/ 0 w 42511"/>
                        <a:gd name="T1" fmla="*/ 0 h 25783"/>
                        <a:gd name="T2" fmla="*/ 0 w 42511"/>
                        <a:gd name="T3" fmla="*/ 0 h 25783"/>
                        <a:gd name="T4" fmla="*/ 0 w 42511"/>
                        <a:gd name="T5" fmla="*/ 0 h 25783"/>
                        <a:gd name="T6" fmla="*/ 0 60000 65536"/>
                        <a:gd name="T7" fmla="*/ 0 60000 65536"/>
                        <a:gd name="T8" fmla="*/ 0 60000 65536"/>
                        <a:gd name="T9" fmla="*/ 0 w 42511"/>
                        <a:gd name="T10" fmla="*/ 0 h 25783"/>
                        <a:gd name="T11" fmla="*/ 42511 w 42511"/>
                        <a:gd name="T12" fmla="*/ 25783 h 257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1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lnTo>
                            <a:pt x="408" y="25783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871" y="2910"/>
                    <a:ext cx="283" cy="406"/>
                    <a:chOff x="1871" y="2910"/>
                    <a:chExt cx="283" cy="406"/>
                  </a:xfrm>
                </p:grpSpPr>
                <p:sp>
                  <p:nvSpPr>
                    <p:cNvPr id="206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3" y="2910"/>
                      <a:ext cx="201" cy="3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1" y="2939"/>
                      <a:ext cx="201" cy="3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930" y="2999"/>
                    <a:ext cx="91" cy="58"/>
                    <a:chOff x="1930" y="2999"/>
                    <a:chExt cx="91" cy="58"/>
                  </a:xfrm>
                </p:grpSpPr>
                <p:grpSp>
                  <p:nvGrpSpPr>
                    <p:cNvPr id="201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0" y="2999"/>
                      <a:ext cx="86" cy="48"/>
                      <a:chOff x="1930" y="2999"/>
                      <a:chExt cx="86" cy="48"/>
                    </a:xfrm>
                  </p:grpSpPr>
                  <p:sp>
                    <p:nvSpPr>
                      <p:cNvPr id="204" name="Arc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2999"/>
                        <a:ext cx="86" cy="48"/>
                      </a:xfrm>
                      <a:custGeom>
                        <a:avLst/>
                        <a:gdLst>
                          <a:gd name="T0" fmla="*/ 0 w 42663"/>
                          <a:gd name="T1" fmla="*/ 0 h 25276"/>
                          <a:gd name="T2" fmla="*/ 0 w 42663"/>
                          <a:gd name="T3" fmla="*/ 0 h 25276"/>
                          <a:gd name="T4" fmla="*/ 0 w 42663"/>
                          <a:gd name="T5" fmla="*/ 0 h 25276"/>
                          <a:gd name="T6" fmla="*/ 0 60000 65536"/>
                          <a:gd name="T7" fmla="*/ 0 60000 65536"/>
                          <a:gd name="T8" fmla="*/ 0 60000 65536"/>
                          <a:gd name="T9" fmla="*/ 0 w 42663"/>
                          <a:gd name="T10" fmla="*/ 0 h 25276"/>
                          <a:gd name="T11" fmla="*/ 42663 w 42663"/>
                          <a:gd name="T12" fmla="*/ 25276 h 2527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663" h="25276" fill="none" extrusionOk="0">
                            <a:moveTo>
                              <a:pt x="315" y="25275"/>
                            </a:moveTo>
                            <a:cubicBezTo>
                              <a:pt x="105" y="24061"/>
                              <a:pt x="0" y="22832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684" y="-1"/>
                              <a:pt x="40426" y="6977"/>
                              <a:pt x="42662" y="16811"/>
                            </a:cubicBezTo>
                          </a:path>
                          <a:path w="42663" h="25276" stroke="0" extrusionOk="0">
                            <a:moveTo>
                              <a:pt x="315" y="25275"/>
                            </a:moveTo>
                            <a:cubicBezTo>
                              <a:pt x="105" y="24061"/>
                              <a:pt x="0" y="22832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684" y="-1"/>
                              <a:pt x="40426" y="6977"/>
                              <a:pt x="42662" y="16811"/>
                            </a:cubicBezTo>
                            <a:lnTo>
                              <a:pt x="21600" y="21600"/>
                            </a:lnTo>
                            <a:lnTo>
                              <a:pt x="315" y="25275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" name="Arc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3004"/>
                        <a:ext cx="44" cy="43"/>
                      </a:xfrm>
                      <a:custGeom>
                        <a:avLst/>
                        <a:gdLst>
                          <a:gd name="T0" fmla="*/ 0 w 21600"/>
                          <a:gd name="T1" fmla="*/ 0 h 22604"/>
                          <a:gd name="T2" fmla="*/ 0 w 21600"/>
                          <a:gd name="T3" fmla="*/ 0 h 22604"/>
                          <a:gd name="T4" fmla="*/ 0 w 21600"/>
                          <a:gd name="T5" fmla="*/ 0 h 2260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2604"/>
                          <a:gd name="T11" fmla="*/ 21600 w 21600"/>
                          <a:gd name="T12" fmla="*/ 22604 h 2260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2604" fill="none" extrusionOk="0">
                            <a:moveTo>
                              <a:pt x="315" y="22603"/>
                            </a:moveTo>
                            <a:cubicBezTo>
                              <a:pt x="105" y="21389"/>
                              <a:pt x="0" y="20160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</a:path>
                          <a:path w="21600" h="22604" stroke="0" extrusionOk="0">
                            <a:moveTo>
                              <a:pt x="315" y="22603"/>
                            </a:moveTo>
                            <a:cubicBezTo>
                              <a:pt x="105" y="21389"/>
                              <a:pt x="0" y="20160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  <a:lnTo>
                              <a:pt x="21600" y="18928"/>
                            </a:lnTo>
                            <a:lnTo>
                              <a:pt x="315" y="22603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2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1930" y="2999"/>
                      <a:ext cx="87" cy="49"/>
                    </a:xfrm>
                    <a:custGeom>
                      <a:avLst/>
                      <a:gdLst>
                        <a:gd name="T0" fmla="*/ 0 w 42651"/>
                        <a:gd name="T1" fmla="*/ 0 h 25926"/>
                        <a:gd name="T2" fmla="*/ 0 w 42651"/>
                        <a:gd name="T3" fmla="*/ 0 h 25926"/>
                        <a:gd name="T4" fmla="*/ 0 w 42651"/>
                        <a:gd name="T5" fmla="*/ 0 h 25926"/>
                        <a:gd name="T6" fmla="*/ 0 60000 65536"/>
                        <a:gd name="T7" fmla="*/ 0 60000 65536"/>
                        <a:gd name="T8" fmla="*/ 0 60000 65536"/>
                        <a:gd name="T9" fmla="*/ 0 w 42651"/>
                        <a:gd name="T10" fmla="*/ 0 h 25926"/>
                        <a:gd name="T11" fmla="*/ 42651 w 42651"/>
                        <a:gd name="T12" fmla="*/ 25926 h 259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651" h="25926" fill="none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64" y="-1"/>
                            <a:pt x="40394" y="6950"/>
                            <a:pt x="42650" y="16759"/>
                          </a:cubicBezTo>
                        </a:path>
                        <a:path w="42651" h="25926" stroke="0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64" y="-1"/>
                            <a:pt x="40394" y="6950"/>
                            <a:pt x="42650" y="16759"/>
                          </a:cubicBezTo>
                          <a:lnTo>
                            <a:pt x="21600" y="21600"/>
                          </a:lnTo>
                          <a:lnTo>
                            <a:pt x="437" y="25926"/>
                          </a:lnTo>
                          <a:close/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3" name="Arc 61"/>
                    <p:cNvSpPr>
                      <a:spLocks/>
                    </p:cNvSpPr>
                    <p:nvPr/>
                  </p:nvSpPr>
                  <p:spPr bwMode="auto">
                    <a:xfrm>
                      <a:off x="1934" y="3006"/>
                      <a:ext cx="87" cy="51"/>
                    </a:xfrm>
                    <a:custGeom>
                      <a:avLst/>
                      <a:gdLst>
                        <a:gd name="T0" fmla="*/ 0 w 42528"/>
                        <a:gd name="T1" fmla="*/ 0 h 26947"/>
                        <a:gd name="T2" fmla="*/ 0 w 42528"/>
                        <a:gd name="T3" fmla="*/ 0 h 26947"/>
                        <a:gd name="T4" fmla="*/ 0 w 42528"/>
                        <a:gd name="T5" fmla="*/ 0 h 26947"/>
                        <a:gd name="T6" fmla="*/ 0 60000 65536"/>
                        <a:gd name="T7" fmla="*/ 0 60000 65536"/>
                        <a:gd name="T8" fmla="*/ 0 60000 65536"/>
                        <a:gd name="T9" fmla="*/ 0 w 42528"/>
                        <a:gd name="T10" fmla="*/ 0 h 26947"/>
                        <a:gd name="T11" fmla="*/ 42528 w 42528"/>
                        <a:gd name="T12" fmla="*/ 26947 h 2694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28" h="26947" fill="none" extrusionOk="0">
                          <a:moveTo>
                            <a:pt x="672" y="26946"/>
                          </a:moveTo>
                          <a:cubicBezTo>
                            <a:pt x="225" y="25199"/>
                            <a:pt x="0" y="2340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947" stroke="0" extrusionOk="0">
                          <a:moveTo>
                            <a:pt x="672" y="26946"/>
                          </a:moveTo>
                          <a:cubicBezTo>
                            <a:pt x="225" y="25199"/>
                            <a:pt x="0" y="2340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lnTo>
                            <a:pt x="672" y="26946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9" name="Freeform 62"/>
                  <p:cNvSpPr>
                    <a:spLocks/>
                  </p:cNvSpPr>
                  <p:nvPr/>
                </p:nvSpPr>
                <p:spPr bwMode="auto">
                  <a:xfrm>
                    <a:off x="1932" y="3008"/>
                    <a:ext cx="174" cy="299"/>
                  </a:xfrm>
                  <a:custGeom>
                    <a:avLst/>
                    <a:gdLst>
                      <a:gd name="T0" fmla="*/ 1 w 348"/>
                      <a:gd name="T1" fmla="*/ 0 h 597"/>
                      <a:gd name="T2" fmla="*/ 1 w 348"/>
                      <a:gd name="T3" fmla="*/ 1 h 597"/>
                      <a:gd name="T4" fmla="*/ 1 w 348"/>
                      <a:gd name="T5" fmla="*/ 1 h 597"/>
                      <a:gd name="T6" fmla="*/ 1 w 348"/>
                      <a:gd name="T7" fmla="*/ 1 h 597"/>
                      <a:gd name="T8" fmla="*/ 1 w 348"/>
                      <a:gd name="T9" fmla="*/ 1 h 597"/>
                      <a:gd name="T10" fmla="*/ 1 w 348"/>
                      <a:gd name="T11" fmla="*/ 1 h 597"/>
                      <a:gd name="T12" fmla="*/ 1 w 348"/>
                      <a:gd name="T13" fmla="*/ 1 h 597"/>
                      <a:gd name="T14" fmla="*/ 0 w 348"/>
                      <a:gd name="T15" fmla="*/ 1 h 597"/>
                      <a:gd name="T16" fmla="*/ 0 w 348"/>
                      <a:gd name="T17" fmla="*/ 1 h 597"/>
                      <a:gd name="T18" fmla="*/ 1 w 348"/>
                      <a:gd name="T19" fmla="*/ 1 h 597"/>
                      <a:gd name="T20" fmla="*/ 1 w 348"/>
                      <a:gd name="T21" fmla="*/ 1 h 597"/>
                      <a:gd name="T22" fmla="*/ 1 w 348"/>
                      <a:gd name="T23" fmla="*/ 0 h 59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48"/>
                      <a:gd name="T37" fmla="*/ 0 h 597"/>
                      <a:gd name="T38" fmla="*/ 348 w 348"/>
                      <a:gd name="T39" fmla="*/ 597 h 59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48" h="597">
                        <a:moveTo>
                          <a:pt x="44" y="0"/>
                        </a:moveTo>
                        <a:lnTo>
                          <a:pt x="31" y="8"/>
                        </a:lnTo>
                        <a:lnTo>
                          <a:pt x="21" y="16"/>
                        </a:lnTo>
                        <a:lnTo>
                          <a:pt x="12" y="26"/>
                        </a:lnTo>
                        <a:lnTo>
                          <a:pt x="8" y="36"/>
                        </a:lnTo>
                        <a:lnTo>
                          <a:pt x="4" y="47"/>
                        </a:lnTo>
                        <a:lnTo>
                          <a:pt x="1" y="58"/>
                        </a:lnTo>
                        <a:lnTo>
                          <a:pt x="0" y="71"/>
                        </a:lnTo>
                        <a:lnTo>
                          <a:pt x="0" y="86"/>
                        </a:lnTo>
                        <a:lnTo>
                          <a:pt x="270" y="597"/>
                        </a:lnTo>
                        <a:lnTo>
                          <a:pt x="348" y="54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069" y="3256"/>
                    <a:ext cx="95" cy="91"/>
                  </a:xfrm>
                  <a:prstGeom prst="ellipse">
                    <a:avLst/>
                  </a:prstGeom>
                  <a:solidFill>
                    <a:srgbClr val="7F5F3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6" name="Oval 64"/>
                <p:cNvSpPr>
                  <a:spLocks noChangeArrowheads="1"/>
                </p:cNvSpPr>
                <p:nvPr/>
              </p:nvSpPr>
              <p:spPr bwMode="auto">
                <a:xfrm rot="21103525" flipH="1">
                  <a:off x="3445" y="1874"/>
                  <a:ext cx="712" cy="4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uppieren 381"/>
              <p:cNvGrpSpPr/>
              <p:nvPr/>
            </p:nvGrpSpPr>
            <p:grpSpPr>
              <a:xfrm>
                <a:off x="4860032" y="2204864"/>
                <a:ext cx="432048" cy="254546"/>
                <a:chOff x="144463" y="144463"/>
                <a:chExt cx="3238500" cy="1666875"/>
              </a:xfrm>
            </p:grpSpPr>
            <p:pic>
              <p:nvPicPr>
                <p:cNvPr id="181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44463" y="144463"/>
                  <a:ext cx="3238500" cy="166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2" name="Picture 17" descr="http://www.clipartguide.com/_small/0808-0801-1116-0545.jp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79512" y="188640"/>
                  <a:ext cx="1043608" cy="158417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9" name="Picture 19" descr="http://upload.wikimedia.org/wikipedia/commons/thumb/5/5f/Ennio_Morricone_Cannes_2007.jpg/220px-Ennio_Morricone_Cannes_2007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48064" y="1700808"/>
                <a:ext cx="260742" cy="393483"/>
              </a:xfrm>
              <a:prstGeom prst="rect">
                <a:avLst/>
              </a:prstGeom>
              <a:noFill/>
            </p:spPr>
          </p:pic>
          <p:grpSp>
            <p:nvGrpSpPr>
              <p:cNvPr id="170" name="Gruppieren 386"/>
              <p:cNvGrpSpPr/>
              <p:nvPr/>
            </p:nvGrpSpPr>
            <p:grpSpPr>
              <a:xfrm>
                <a:off x="4572000" y="1700808"/>
                <a:ext cx="360040" cy="504056"/>
                <a:chOff x="2555777" y="3051848"/>
                <a:chExt cx="1008111" cy="1055733"/>
              </a:xfrm>
            </p:grpSpPr>
            <p:pic>
              <p:nvPicPr>
                <p:cNvPr id="179" name="Picture 2" descr="Film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55777" y="3051848"/>
                  <a:ext cx="1008111" cy="10557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0" name="Picture 4" descr="http://postercabaret.com/media/catalog/product/a/l/alamogoodbadugly_8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699792" y="3212976"/>
                  <a:ext cx="720079" cy="73854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1" name="Picture 23" descr="http://2.bp.blogspot.com/-rCD8lSJpIqY/T8cCuaVt0qI/AAAAAAAADf8/BZvUJ-qJERo/s640/5a82d470790920f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220072" y="2492896"/>
                <a:ext cx="396158" cy="264383"/>
              </a:xfrm>
              <a:prstGeom prst="rect">
                <a:avLst/>
              </a:prstGeom>
              <a:noFill/>
            </p:spPr>
          </p:pic>
          <p:pic>
            <p:nvPicPr>
              <p:cNvPr id="173" name="Picture 21" descr="http://0.tqn.com/d/heavymetal/1/0/E/i/-/-/kirk3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499992" y="2420888"/>
                <a:ext cx="294513" cy="323640"/>
              </a:xfrm>
              <a:prstGeom prst="rect">
                <a:avLst/>
              </a:prstGeom>
              <a:noFill/>
            </p:spPr>
          </p:pic>
          <p:cxnSp>
            <p:nvCxnSpPr>
              <p:cNvPr id="174" name="Gerade Verbindung 392"/>
              <p:cNvCxnSpPr>
                <a:stCxn id="169" idx="2"/>
                <a:endCxn id="181" idx="0"/>
              </p:cNvCxnSpPr>
              <p:nvPr/>
            </p:nvCxnSpPr>
            <p:spPr bwMode="auto">
              <a:xfrm flipH="1">
                <a:off x="5076056" y="2094291"/>
                <a:ext cx="202379" cy="1105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" name="Gerade Verbindung 394"/>
              <p:cNvCxnSpPr>
                <a:stCxn id="171" idx="1"/>
                <a:endCxn id="181" idx="2"/>
              </p:cNvCxnSpPr>
              <p:nvPr/>
            </p:nvCxnSpPr>
            <p:spPr bwMode="auto">
              <a:xfrm flipH="1" flipV="1">
                <a:off x="5076056" y="2459410"/>
                <a:ext cx="144016" cy="165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Gerade Verbindung 397"/>
              <p:cNvCxnSpPr>
                <a:stCxn id="173" idx="3"/>
                <a:endCxn id="181" idx="2"/>
              </p:cNvCxnSpPr>
              <p:nvPr/>
            </p:nvCxnSpPr>
            <p:spPr bwMode="auto">
              <a:xfrm flipV="1">
                <a:off x="4794505" y="2459410"/>
                <a:ext cx="281551" cy="1232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Gerade Verbindung 399"/>
              <p:cNvCxnSpPr>
                <a:stCxn id="169" idx="1"/>
                <a:endCxn id="180" idx="3"/>
              </p:cNvCxnSpPr>
              <p:nvPr/>
            </p:nvCxnSpPr>
            <p:spPr bwMode="auto">
              <a:xfrm flipH="1">
                <a:off x="4880605" y="1897550"/>
                <a:ext cx="267459" cy="564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Gerade Verbindung 401"/>
              <p:cNvCxnSpPr>
                <a:stCxn id="180" idx="3"/>
                <a:endCxn id="181" idx="0"/>
              </p:cNvCxnSpPr>
              <p:nvPr/>
            </p:nvCxnSpPr>
            <p:spPr bwMode="auto">
              <a:xfrm>
                <a:off x="4880605" y="1954046"/>
                <a:ext cx="195451" cy="25081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6" name="Textfeld 454"/>
            <p:cNvSpPr txBox="1"/>
            <p:nvPr/>
          </p:nvSpPr>
          <p:spPr>
            <a:xfrm>
              <a:off x="2627784" y="620688"/>
              <a:ext cx="1847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>
                <a:solidFill>
                  <a:srgbClr val="0066CC"/>
                </a:solidFill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0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19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6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04570" cy="6165304"/>
          </a:xfrm>
        </p:spPr>
        <p:txBody>
          <a:bodyPr/>
          <a:lstStyle/>
          <a:p>
            <a:pPr defTabSz="893763" eaLnBrk="1" hangingPunct="1"/>
            <a:r>
              <a:rPr lang="en-GB" sz="6000" dirty="0" smtClean="0"/>
              <a:t>Thank You !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0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447559" y="6495387"/>
            <a:ext cx="720849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166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8818" y="1268761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680855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680855"/>
            <a:ext cx="36448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060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88876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888767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84918" y="2846643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788024" y="1700808"/>
            <a:ext cx="4095095" cy="1107996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dirty="0" smtClean="0">
                <a:latin typeface="+mj-lt"/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Scope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 &amp; Goal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</a:rPr>
              <a:t>Wikipedia-centric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Web-</a:t>
            </a:r>
            <a:r>
              <a:rPr lang="de-DE" dirty="0" err="1" smtClean="0">
                <a:latin typeface="+mj-lt"/>
              </a:rPr>
              <a:t>based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9144000" cy="777875"/>
          </a:xfrm>
        </p:spPr>
        <p:txBody>
          <a:bodyPr/>
          <a:lstStyle/>
          <a:p>
            <a:r>
              <a:rPr lang="en-US" dirty="0" smtClean="0"/>
              <a:t>Knowledge Bases are labeled graphs</a:t>
            </a:r>
          </a:p>
        </p:txBody>
      </p:sp>
      <p:pic>
        <p:nvPicPr>
          <p:cNvPr id="25604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688" y="4424363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514600" y="3276600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2438400" y="2133600"/>
            <a:ext cx="1046163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person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3657600" y="990600"/>
            <a:ext cx="1272592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resource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5791200" y="2133600"/>
            <a:ext cx="1185863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location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6072188" y="3424238"/>
            <a:ext cx="633412" cy="4619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city</a:t>
            </a: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5867400" y="4800600"/>
            <a:ext cx="10255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Tupelo</a:t>
            </a:r>
          </a:p>
        </p:txBody>
      </p:sp>
      <p:cxnSp>
        <p:nvCxnSpPr>
          <p:cNvPr id="25" name="Straight Arrow Connector 24"/>
          <p:cNvCxnSpPr>
            <a:stCxn id="25605" idx="0"/>
            <a:endCxn id="25606" idx="2"/>
          </p:cNvCxnSpPr>
          <p:nvPr/>
        </p:nvCxnSpPr>
        <p:spPr>
          <a:xfrm rot="16200000" flipV="1">
            <a:off x="2632075" y="2924176"/>
            <a:ext cx="681037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606" idx="0"/>
            <a:endCxn id="25607" idx="2"/>
          </p:cNvCxnSpPr>
          <p:nvPr/>
        </p:nvCxnSpPr>
        <p:spPr>
          <a:xfrm rot="5400000" flipH="1" flipV="1">
            <a:off x="3287022" y="1126726"/>
            <a:ext cx="681335" cy="133241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610" idx="0"/>
            <a:endCxn id="25607" idx="2"/>
          </p:cNvCxnSpPr>
          <p:nvPr/>
        </p:nvCxnSpPr>
        <p:spPr>
          <a:xfrm rot="16200000" flipV="1">
            <a:off x="4998347" y="747815"/>
            <a:ext cx="681335" cy="209023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611" idx="0"/>
            <a:endCxn id="25610" idx="2"/>
          </p:cNvCxnSpPr>
          <p:nvPr/>
        </p:nvCxnSpPr>
        <p:spPr>
          <a:xfrm rot="16200000" flipV="1">
            <a:off x="5971381" y="3007520"/>
            <a:ext cx="828675" cy="47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612" idx="0"/>
            <a:endCxn id="25611" idx="2"/>
          </p:cNvCxnSpPr>
          <p:nvPr/>
        </p:nvCxnSpPr>
        <p:spPr>
          <a:xfrm rot="5400000" flipH="1" flipV="1">
            <a:off x="5926932" y="4339431"/>
            <a:ext cx="914400" cy="793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604" idx="0"/>
            <a:endCxn id="25605" idx="2"/>
          </p:cNvCxnSpPr>
          <p:nvPr/>
        </p:nvCxnSpPr>
        <p:spPr>
          <a:xfrm flipH="1" flipV="1">
            <a:off x="2985294" y="3738563"/>
            <a:ext cx="13494" cy="685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5612" idx="1"/>
          </p:cNvCxnSpPr>
          <p:nvPr/>
        </p:nvCxnSpPr>
        <p:spPr>
          <a:xfrm flipV="1">
            <a:off x="3417888" y="5031582"/>
            <a:ext cx="2449512" cy="873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4" name="TextBox 51"/>
          <p:cNvSpPr txBox="1">
            <a:spLocks noChangeArrowheads="1"/>
          </p:cNvSpPr>
          <p:nvPr/>
        </p:nvSpPr>
        <p:spPr bwMode="auto">
          <a:xfrm>
            <a:off x="4962525" y="1366838"/>
            <a:ext cx="1514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25625" name="TextBox 52"/>
          <p:cNvSpPr txBox="1">
            <a:spLocks noChangeArrowheads="1"/>
          </p:cNvSpPr>
          <p:nvPr/>
        </p:nvSpPr>
        <p:spPr bwMode="auto">
          <a:xfrm>
            <a:off x="4800600" y="2743200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25626" name="TextBox 53"/>
          <p:cNvSpPr txBox="1">
            <a:spLocks noChangeArrowheads="1"/>
          </p:cNvSpPr>
          <p:nvPr/>
        </p:nvSpPr>
        <p:spPr bwMode="auto">
          <a:xfrm>
            <a:off x="5638800" y="4114800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5627" name="TextBox 54"/>
          <p:cNvSpPr txBox="1">
            <a:spLocks noChangeArrowheads="1"/>
          </p:cNvSpPr>
          <p:nvPr/>
        </p:nvSpPr>
        <p:spPr bwMode="auto">
          <a:xfrm>
            <a:off x="4133850" y="4572000"/>
            <a:ext cx="1017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bornIn</a:t>
            </a:r>
          </a:p>
        </p:txBody>
      </p:sp>
      <p:sp>
        <p:nvSpPr>
          <p:cNvPr id="25628" name="TextBox 55"/>
          <p:cNvSpPr txBox="1">
            <a:spLocks noChangeArrowheads="1"/>
          </p:cNvSpPr>
          <p:nvPr/>
        </p:nvSpPr>
        <p:spPr bwMode="auto">
          <a:xfrm>
            <a:off x="3113881" y="3781005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5631" name="TextBox 58"/>
          <p:cNvSpPr txBox="1">
            <a:spLocks noChangeArrowheads="1"/>
          </p:cNvSpPr>
          <p:nvPr/>
        </p:nvSpPr>
        <p:spPr bwMode="auto">
          <a:xfrm>
            <a:off x="2066925" y="1371600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" pitchFamily="34" charset="0"/>
              </a:rPr>
              <a:t>subclassOf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634" name="TextBox 71"/>
          <p:cNvSpPr txBox="1">
            <a:spLocks noChangeArrowheads="1"/>
          </p:cNvSpPr>
          <p:nvPr/>
        </p:nvSpPr>
        <p:spPr bwMode="auto">
          <a:xfrm>
            <a:off x="7524328" y="1796623"/>
            <a:ext cx="1489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Classes/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Concepts/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Types</a:t>
            </a:r>
            <a:endParaRPr lang="en-US" sz="2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635" name="TextBox 72"/>
          <p:cNvSpPr txBox="1">
            <a:spLocks noChangeArrowheads="1"/>
          </p:cNvSpPr>
          <p:nvPr/>
        </p:nvSpPr>
        <p:spPr bwMode="auto">
          <a:xfrm>
            <a:off x="7467600" y="4614227"/>
            <a:ext cx="15134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Instances/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entities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36" name="TextBox 73"/>
          <p:cNvSpPr txBox="1">
            <a:spLocks noChangeArrowheads="1"/>
          </p:cNvSpPr>
          <p:nvPr/>
        </p:nvSpPr>
        <p:spPr bwMode="auto">
          <a:xfrm>
            <a:off x="7452320" y="3717032"/>
            <a:ext cx="150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Relations/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Predicates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637" name="TextBox 74"/>
          <p:cNvSpPr txBox="1">
            <a:spLocks noChangeArrowheads="1"/>
          </p:cNvSpPr>
          <p:nvPr/>
        </p:nvSpPr>
        <p:spPr bwMode="auto">
          <a:xfrm>
            <a:off x="89970" y="5859885"/>
            <a:ext cx="8494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A knowledge base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can be seen as a directed labeled multi-graph,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where the nodes are entities and the edges relations.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4" grpId="0"/>
      <p:bldP spid="25635" grpId="0"/>
      <p:bldP spid="25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73613" y="4269581"/>
            <a:ext cx="914992" cy="1232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4213" y="-12700"/>
            <a:ext cx="8229600" cy="777875"/>
          </a:xfrm>
        </p:spPr>
        <p:txBody>
          <a:bodyPr/>
          <a:lstStyle/>
          <a:p>
            <a:r>
              <a:rPr lang="en-US" dirty="0" smtClean="0"/>
              <a:t>An entity can have different labels </a:t>
            </a: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514600" y="3276600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2438400" y="2133600"/>
            <a:ext cx="1046163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person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4042428" y="6192091"/>
            <a:ext cx="987425" cy="4619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“Elvis”</a:t>
            </a: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395536" y="6172200"/>
            <a:ext cx="1539875" cy="4619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“The King”</a:t>
            </a:r>
          </a:p>
        </p:txBody>
      </p:sp>
      <p:cxnSp>
        <p:nvCxnSpPr>
          <p:cNvPr id="21" name="Straight Arrow Connector 20"/>
          <p:cNvCxnSpPr>
            <a:endCxn id="25608" idx="0"/>
          </p:cNvCxnSpPr>
          <p:nvPr/>
        </p:nvCxnSpPr>
        <p:spPr>
          <a:xfrm rot="16200000" flipH="1">
            <a:off x="3484422" y="5140372"/>
            <a:ext cx="692150" cy="14112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4" idx="0"/>
            <a:endCxn id="25605" idx="2"/>
          </p:cNvCxnSpPr>
          <p:nvPr/>
        </p:nvCxnSpPr>
        <p:spPr>
          <a:xfrm flipH="1" flipV="1">
            <a:off x="2985294" y="3738563"/>
            <a:ext cx="2245815" cy="53101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5605" idx="0"/>
            <a:endCxn id="25606" idx="2"/>
          </p:cNvCxnSpPr>
          <p:nvPr/>
        </p:nvCxnSpPr>
        <p:spPr>
          <a:xfrm rot="16200000" flipV="1">
            <a:off x="2632075" y="2924176"/>
            <a:ext cx="681037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609" idx="0"/>
          </p:cNvCxnSpPr>
          <p:nvPr/>
        </p:nvCxnSpPr>
        <p:spPr>
          <a:xfrm flipH="1">
            <a:off x="1165474" y="5481638"/>
            <a:ext cx="1948409" cy="6905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4" idx="2"/>
            <a:endCxn id="25608" idx="0"/>
          </p:cNvCxnSpPr>
          <p:nvPr/>
        </p:nvCxnSpPr>
        <p:spPr>
          <a:xfrm flipH="1">
            <a:off x="4536141" y="5502311"/>
            <a:ext cx="694968" cy="6897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9" name="TextBox 56"/>
          <p:cNvSpPr txBox="1">
            <a:spLocks noChangeArrowheads="1"/>
          </p:cNvSpPr>
          <p:nvPr/>
        </p:nvSpPr>
        <p:spPr bwMode="auto">
          <a:xfrm>
            <a:off x="4370175" y="3610535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5632" name="TextBox 59"/>
          <p:cNvSpPr txBox="1">
            <a:spLocks noChangeArrowheads="1"/>
          </p:cNvSpPr>
          <p:nvPr/>
        </p:nvSpPr>
        <p:spPr bwMode="auto">
          <a:xfrm>
            <a:off x="5006443" y="5629369"/>
            <a:ext cx="788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25633" name="TextBox 70"/>
          <p:cNvSpPr txBox="1">
            <a:spLocks noChangeArrowheads="1"/>
          </p:cNvSpPr>
          <p:nvPr/>
        </p:nvSpPr>
        <p:spPr bwMode="auto">
          <a:xfrm>
            <a:off x="1540917" y="5364956"/>
            <a:ext cx="78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80" name="Rectangular Callout 79"/>
          <p:cNvSpPr/>
          <p:nvPr/>
        </p:nvSpPr>
        <p:spPr>
          <a:xfrm>
            <a:off x="6675763" y="3285129"/>
            <a:ext cx="2226326" cy="1574737"/>
          </a:xfrm>
          <a:prstGeom prst="wedgeRectCallout">
            <a:avLst>
              <a:gd name="adj1" fmla="val -98245"/>
              <a:gd name="adj2" fmla="val 1362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The same label for two entities: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ambiguity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1" name="Rectangular Callout 80"/>
          <p:cNvSpPr/>
          <p:nvPr/>
        </p:nvSpPr>
        <p:spPr>
          <a:xfrm>
            <a:off x="205110" y="1948672"/>
            <a:ext cx="1730301" cy="2063314"/>
          </a:xfrm>
          <a:prstGeom prst="wedgeRectCallout">
            <a:avLst>
              <a:gd name="adj1" fmla="val -15285"/>
              <a:gd name="adj2" fmla="val 1424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The same entity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has two labels: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synonymy</a:t>
            </a:r>
          </a:p>
        </p:txBody>
      </p:sp>
      <p:pic>
        <p:nvPicPr>
          <p:cNvPr id="45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688" y="4424363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>
            <a:stCxn id="45" idx="0"/>
          </p:cNvCxnSpPr>
          <p:nvPr/>
        </p:nvCxnSpPr>
        <p:spPr>
          <a:xfrm flipH="1" flipV="1">
            <a:off x="2985294" y="3738563"/>
            <a:ext cx="13494" cy="685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55"/>
          <p:cNvSpPr txBox="1">
            <a:spLocks noChangeArrowheads="1"/>
          </p:cNvSpPr>
          <p:nvPr/>
        </p:nvSpPr>
        <p:spPr bwMode="auto">
          <a:xfrm>
            <a:off x="3113881" y="3781005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29" grpId="0"/>
      <p:bldP spid="25632" grpId="0"/>
      <p:bldP spid="25633" grpId="0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Rechteckiger Pfeil 447"/>
          <p:cNvSpPr/>
          <p:nvPr/>
        </p:nvSpPr>
        <p:spPr bwMode="auto">
          <a:xfrm rot="16200000" flipV="1">
            <a:off x="2919314" y="1933140"/>
            <a:ext cx="1171227" cy="3223709"/>
          </a:xfrm>
          <a:prstGeom prst="bentArrow">
            <a:avLst>
              <a:gd name="adj1" fmla="val 8862"/>
              <a:gd name="adj2" fmla="val 15601"/>
              <a:gd name="adj3" fmla="val 25000"/>
              <a:gd name="adj4" fmla="val 56929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8" name="Rechteckiger Pfeil 447"/>
          <p:cNvSpPr/>
          <p:nvPr/>
        </p:nvSpPr>
        <p:spPr bwMode="auto">
          <a:xfrm rot="5400000">
            <a:off x="2609782" y="3230978"/>
            <a:ext cx="1368152" cy="2916324"/>
          </a:xfrm>
          <a:prstGeom prst="bentArrow">
            <a:avLst>
              <a:gd name="adj1" fmla="val 8862"/>
              <a:gd name="adj2" fmla="val 15601"/>
              <a:gd name="adj3" fmla="val 25000"/>
              <a:gd name="adj4" fmla="val 45276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7" name="Rechteckiger Pfeil 446"/>
          <p:cNvSpPr/>
          <p:nvPr/>
        </p:nvSpPr>
        <p:spPr bwMode="auto">
          <a:xfrm flipH="1" flipV="1">
            <a:off x="1907704" y="2420888"/>
            <a:ext cx="2736304" cy="1440160"/>
          </a:xfrm>
          <a:prstGeom prst="bentArrow">
            <a:avLst>
              <a:gd name="adj1" fmla="val 8862"/>
              <a:gd name="adj2" fmla="val 15601"/>
              <a:gd name="adj3" fmla="val 25000"/>
              <a:gd name="adj4" fmla="val 45276"/>
            </a:avLst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Turn Web into Knowledge Base</a:t>
            </a:r>
          </a:p>
        </p:txBody>
      </p:sp>
      <p:sp>
        <p:nvSpPr>
          <p:cNvPr id="95245" name="AutoShape 13" descr="data:image/jpeg;base64,/9j/4AAQSkZJRgABAQAAAQABAAD/2wCEAAkGBhQSDxUUEBQWFBUWFx4XGRUWFxcYHxgcHhYdGBwbGRkYHSkgIhwmHRgXHy8gIygpLiwuIR4xNjAqNicrLCkBCQoKDgwOGg8PGikgHyQyKS0yKSwsKSksNSwtNTA1LCw1KSw1KSwpLCwsKSksLCksLCwwKSwpKSwpKSwpKSksLP/AABEIAG8AeAMBIgACEQEDEQH/xAAbAAEAAgMBAQAAAAAAAAAAAAAABQYDBAcBAv/EADkQAAIBAwIDBQUHAwQDAAAAAAECAwAEERIhBQYxEyJBUWEHMnGBkRRCYqGxwdEjUnKCkuHwFSRD/8QAGQEBAAMBAQAAAAAAAAAAAAAAAAIDBAEF/8QAIxEAAgMAAQQBBQAAAAAAAAAAAAECAxExBBIhQXETM0JRwf/aAAwDAQACEQMRAD8A7jSlKAUpSgFKibrmu0imMMtzDHIACUeRVIB3HvEdakoLhXUMjBlPRlIIPwI2oDJXzXpNUnm3m50kMVu2nT7z7Zz5DNdUXJ4VWWxrWyLtWhxrjKWsXazHTGCAz+CA7Bm9M4HzrR5S42biDv7uh0t6+R+YqV4hZLNE8bjuupU/MY/5o1nglCSklJHzw3ikU6a4JElQ/eRgw+orbrjfBL9rW5I1W3bwvomjRPs0kiA7t2eezm7p1grhs9PEV2CGUMoZTkEAg+YO4NcJmSlKUApSlAKUpQCsNxdLGpaRlRR1ZiAB8SdqzVX+ceTIOJQrFclwqvrGhtO+CN/TegMM/KVle6pLi3hmLscOVBJAOkd4b422qS5a4bHBapFCuiNc6VHgC5I/Iiq9zN7OzcW9vb211JZwwbaIwTrGABltQORvvv16Vb7O2EcaoMkKoUE9dgBv67UB8cQn0RO/9qlvoM1QeWOWPtWqWYnRk9Dgsc7nPlVy5oP/AKc3+H719cBgWO0iA2GgH6jJ/Wpp4vBlsrVliUuEiB4JZC14k8KElXj1AHfGN9/zq4GqVwa7+0cVeVfdRCAfMbKPrnNXSk+TvT52vONZC39hEbgCaNJEmGMOqsO0UbdR95Nv9ArZ4LZ9iHiUERo2IwfBSobSPRSSBXJbbljid3zJ9ouFeOC3nyrMcL2anuLGPEsvUjzOa7YKgaT2lKUApSlAK0eM3jxQmSOMyldyinvFR10ebY3C+PSt6vCKAq3DfaDDKoZobmFCARJJA4TB6EuuQB6nA88VZ45AQCCCCMgjfPl0rnHNfJXY3P2i1hDiZsSKbma2Ebno4MZ04Y9e77xB8TU1y19otFEVzHiDYI/aiUozN7rtpUlCSAGxt0PWgLhXma9rFPOEUsxAA3JNAanHow1tKD4xt+mR+eKoXFOa2e3jhjyoCKHPixAxgelOZ+amuCUjysQP+71PpXzyty0bh9bjESnf8RH3f5NXxiktZ5Vtzts7K/gs/InCuzg7Rh3pN/go6fufpVnr5RMDA2Ar7qlvXp6NcFCKihmleGuWcV9vEVtcywzWk2mORkEisvf0sVJAbHiD41wsOqUqn8me1G04lIYrcSCRVLlXTGACB1BI6kVcKAUpSgFKUoDHPErKQ4BUggg9CPHNUvlTnS1v5bmyjcyiIHDkHvpnScHxKkgavHunzq4X9r2kTxkkB1K5HUagRkeu9UL2ZeykcLklleUSyOugaQVCrqyevUnC/T1oDolc7524+ZJDCh7ie9j7zfwKvHGLzsreSQdVUkfHoPzxXPeUuC/aZy0m6J3m/ESdh+WatglyzD1UpPK4+za5X5R7bEs4ITqF8W9T+H9as3LUYR7iIDAWXIHkGUEfvTmPmRbRAqjLkd1fADzPpVBbmCftGkEhVmxnTgdOm1dxzKnKvp2kvL9nXKVQeBc8uHCXJDKdteMEfHzFXxWyMiq5RceTbVbGxbESHArQ4TaK1rEHUNqQMQwB3Yam2PqTXJOIcf49dcUaCKJ4IRIUP9MBOzzpLNIww2V3GD8KuvtG9o6cIhj/AKRlkkyEXOlQFxks2D0yNhv8KiXE1Y8FgivmaCGOJhD3iiKurXJtnSPDsjU9VL9mfM0nEYHu5YuxLMI1AJIZUBOoZGcanYY36VdKAUpSgFKUoBSleZoCK5piLWUwH9mfoc1H8hW4W01eLOSflsP0qxTRhlKtuCMEeh2qtcrSGCSS1k6qxaMn7yny/wC+dS/HDPNZapP4IaXhxu+KSK+dCHf/ABGBj5mpu44ZFHe26qihGjdcaR1GD4+O/Wst1Abe7NwATHIumTAyVI6NgeHnXvHphrtJVOR2wGfR1I/ipbvBSq1FNvnf6QHOfLKRL20I0jOGUdBnoR5VZeTrsyWcZbqMrn4HFYedrgLZuD1YhQPXOf2ra5VsTFaRqwwcaiPUnNG9j5JQgo3vt/RL1q33DIpgBNEkoByBIquAfMBga2qVWbDHDCFUKoCgDAAAAA8gBWSvM17QClKUApSlAKrPO3BJLxI4IbmS1bUZDJH1woxjAYbZZfGpLmbmBLK1kuJQxSMZIQZJyQAB9etVfkPnz/ybS3Bga3jhUoGZshtRDHfA90RjPxoCNs+VuLWk8LNxQzwmVFZHU6mBO4Gc+GfGr1xfgqzgEEpIu6SL1X+R6VWeHe0Gz4jexW9o7SGNzKx0EDCo2CCfxEVauMcYS3i1yfAAdSfIV1bvghPO193BGDiV1D3ZYTOB/wDSLqfih8ajeYuNNJBtbzR6GV9TrgDBzWfhnPqyShHj0BjgNqzv4Z2qd43BrtpV80b8hkfoKnw/KM33Ivslpo2/BmmlWa6IOndIl3VfUk+8anhWhwOfXbRN5ov6Y/ao/nmC8exccNcJcZBBONxnvAEggHHQ1Bs0VpJavZPk1U+bOelt9UVuBLcBGbTvpTBUHWw8e+ndG5yOmQawcmHiL2eOLFYmDHLKVDOmB7xTuqeu43x5dawcB5LzcGZhphEkrRx43fXKr6m8h/Sjx4nHgOvCwu1upCgMdRA3OAMnzwKy0xSgFKUoBSlKA+ZIwwwQCD4HcfMViNmmgppXQQQVAABB2Ix671npQEHy9yZaWOo2kCxF/eYZJPkMkk49KifaLAxjjYe6GIPxIGP0I+dXKsNzarIhVwGU9QalF49Kra/qQcTlnBOAyzyLpUhMglyMADPgfOuicwcQENs5PUgqo8yRgAVqR8tvFtb3Dxp/YVDgfDNZ7blxQ4kmd5nHulzsvwUbVKUu56zNVTKuLilz7NrgtqY7eND1VQD8ep/Ot+vK9qs2pYsPiSIN1APjuM7/ADr7FKUOilKUApSlAf/Z"/>
          <p:cNvSpPr>
            <a:spLocks noChangeAspect="1" noChangeArrowheads="1"/>
          </p:cNvSpPr>
          <p:nvPr/>
        </p:nvSpPr>
        <p:spPr bwMode="auto">
          <a:xfrm>
            <a:off x="155575" y="-503238"/>
            <a:ext cx="1143000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47" name="Gruppieren 746"/>
          <p:cNvGrpSpPr/>
          <p:nvPr/>
        </p:nvGrpSpPr>
        <p:grpSpPr>
          <a:xfrm>
            <a:off x="971600" y="1340768"/>
            <a:ext cx="2592288" cy="1728192"/>
            <a:chOff x="971600" y="1340768"/>
            <a:chExt cx="2592288" cy="1728192"/>
          </a:xfrm>
        </p:grpSpPr>
        <p:sp>
          <p:nvSpPr>
            <p:cNvPr id="438" name="Rechteckiger Pfeil 437"/>
            <p:cNvSpPr/>
            <p:nvPr/>
          </p:nvSpPr>
          <p:spPr bwMode="auto">
            <a:xfrm>
              <a:off x="971600" y="1628800"/>
              <a:ext cx="2592288" cy="1440160"/>
            </a:xfrm>
            <a:prstGeom prst="bentArrow">
              <a:avLst>
                <a:gd name="adj1" fmla="val 12678"/>
                <a:gd name="adj2" fmla="val 15601"/>
                <a:gd name="adj3" fmla="val 25000"/>
                <a:gd name="adj4" fmla="val 43750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9" name="Textfeld 448"/>
            <p:cNvSpPr txBox="1"/>
            <p:nvPr/>
          </p:nvSpPr>
          <p:spPr>
            <a:xfrm>
              <a:off x="1259632" y="1340768"/>
              <a:ext cx="1952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KB Population</a:t>
              </a:r>
              <a:endParaRPr lang="de-DE" sz="2000" dirty="0"/>
            </a:p>
          </p:txBody>
        </p:sp>
      </p:grpSp>
      <p:grpSp>
        <p:nvGrpSpPr>
          <p:cNvPr id="745" name="Gruppieren 744"/>
          <p:cNvGrpSpPr/>
          <p:nvPr/>
        </p:nvGrpSpPr>
        <p:grpSpPr>
          <a:xfrm>
            <a:off x="899592" y="4653136"/>
            <a:ext cx="2880320" cy="1912278"/>
            <a:chOff x="899592" y="4653136"/>
            <a:chExt cx="2880320" cy="1912278"/>
          </a:xfrm>
        </p:grpSpPr>
        <p:sp>
          <p:nvSpPr>
            <p:cNvPr id="437" name="Rechteckiger Pfeil 436"/>
            <p:cNvSpPr/>
            <p:nvPr/>
          </p:nvSpPr>
          <p:spPr bwMode="auto">
            <a:xfrm flipV="1">
              <a:off x="971599" y="4653136"/>
              <a:ext cx="2808313" cy="1656184"/>
            </a:xfrm>
            <a:prstGeom prst="bentArrow">
              <a:avLst>
                <a:gd name="adj1" fmla="val 12678"/>
                <a:gd name="adj2" fmla="val 15601"/>
                <a:gd name="adj3" fmla="val 25000"/>
                <a:gd name="adj4" fmla="val 43750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Textfeld 449"/>
            <p:cNvSpPr txBox="1"/>
            <p:nvPr/>
          </p:nvSpPr>
          <p:spPr>
            <a:xfrm>
              <a:off x="899592" y="6165304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Info </a:t>
              </a:r>
              <a:r>
                <a:rPr lang="de-DE" sz="2000" dirty="0" err="1" smtClean="0"/>
                <a:t>Extraction</a:t>
              </a:r>
              <a:endParaRPr lang="de-DE" sz="2000" dirty="0"/>
            </a:p>
          </p:txBody>
        </p:sp>
      </p:grpSp>
      <p:grpSp>
        <p:nvGrpSpPr>
          <p:cNvPr id="752" name="Gruppieren 751"/>
          <p:cNvGrpSpPr/>
          <p:nvPr/>
        </p:nvGrpSpPr>
        <p:grpSpPr>
          <a:xfrm>
            <a:off x="5050338" y="4365104"/>
            <a:ext cx="3206855" cy="2162006"/>
            <a:chOff x="5050338" y="4365104"/>
            <a:chExt cx="3206855" cy="2162006"/>
          </a:xfrm>
        </p:grpSpPr>
        <p:sp>
          <p:nvSpPr>
            <p:cNvPr id="444" name="Rechteckiger Pfeil 443"/>
            <p:cNvSpPr/>
            <p:nvPr/>
          </p:nvSpPr>
          <p:spPr bwMode="auto">
            <a:xfrm flipH="1" flipV="1">
              <a:off x="5050338" y="4365104"/>
              <a:ext cx="3194070" cy="1944216"/>
            </a:xfrm>
            <a:prstGeom prst="bentArrow">
              <a:avLst>
                <a:gd name="adj1" fmla="val 8862"/>
                <a:gd name="adj2" fmla="val 15601"/>
                <a:gd name="adj3" fmla="val 25000"/>
                <a:gd name="adj4" fmla="val 45276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1" name="Textfeld 450"/>
            <p:cNvSpPr txBox="1"/>
            <p:nvPr/>
          </p:nvSpPr>
          <p:spPr>
            <a:xfrm>
              <a:off x="5645452" y="6127000"/>
              <a:ext cx="2611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Semantic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Authoring</a:t>
              </a:r>
              <a:endParaRPr lang="de-DE" sz="2000" dirty="0"/>
            </a:p>
          </p:txBody>
        </p:sp>
      </p:grpSp>
      <p:grpSp>
        <p:nvGrpSpPr>
          <p:cNvPr id="751" name="Gruppieren 750"/>
          <p:cNvGrpSpPr/>
          <p:nvPr/>
        </p:nvGrpSpPr>
        <p:grpSpPr>
          <a:xfrm>
            <a:off x="5508104" y="1340768"/>
            <a:ext cx="2808312" cy="1656184"/>
            <a:chOff x="5508104" y="1340768"/>
            <a:chExt cx="2808312" cy="1656184"/>
          </a:xfrm>
        </p:grpSpPr>
        <p:sp>
          <p:nvSpPr>
            <p:cNvPr id="443" name="Rechteckiger Pfeil 442"/>
            <p:cNvSpPr/>
            <p:nvPr/>
          </p:nvSpPr>
          <p:spPr bwMode="auto">
            <a:xfrm flipH="1">
              <a:off x="5508104" y="1628800"/>
              <a:ext cx="2808312" cy="1368152"/>
            </a:xfrm>
            <a:prstGeom prst="bentArrow">
              <a:avLst>
                <a:gd name="adj1" fmla="val 12678"/>
                <a:gd name="adj2" fmla="val 15601"/>
                <a:gd name="adj3" fmla="val 25000"/>
                <a:gd name="adj4" fmla="val 43750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2" name="Textfeld 451"/>
            <p:cNvSpPr txBox="1"/>
            <p:nvPr/>
          </p:nvSpPr>
          <p:spPr>
            <a:xfrm>
              <a:off x="5940152" y="134076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Entity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Linkage</a:t>
              </a:r>
              <a:endParaRPr lang="de-DE" sz="2000" dirty="0" smtClean="0"/>
            </a:p>
          </p:txBody>
        </p:sp>
      </p:grpSp>
      <p:grpSp>
        <p:nvGrpSpPr>
          <p:cNvPr id="750" name="Gruppieren 749"/>
          <p:cNvGrpSpPr/>
          <p:nvPr/>
        </p:nvGrpSpPr>
        <p:grpSpPr>
          <a:xfrm>
            <a:off x="7236296" y="2852937"/>
            <a:ext cx="1907703" cy="1956818"/>
            <a:chOff x="7236296" y="2852937"/>
            <a:chExt cx="1907703" cy="1956818"/>
          </a:xfrm>
        </p:grpSpPr>
        <p:grpSp>
          <p:nvGrpSpPr>
            <p:cNvPr id="323" name="Gruppieren 322"/>
            <p:cNvGrpSpPr/>
            <p:nvPr/>
          </p:nvGrpSpPr>
          <p:grpSpPr>
            <a:xfrm>
              <a:off x="7236296" y="2996952"/>
              <a:ext cx="1508194" cy="1440160"/>
              <a:chOff x="7635806" y="2996952"/>
              <a:chExt cx="1508194" cy="1440160"/>
            </a:xfrm>
          </p:grpSpPr>
          <p:pic>
            <p:nvPicPr>
              <p:cNvPr id="202" name="Picture 5" descr="glob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35806" y="2996952"/>
                <a:ext cx="1508194" cy="144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" name="Zylinder 265"/>
              <p:cNvSpPr/>
              <p:nvPr/>
            </p:nvSpPr>
            <p:spPr bwMode="auto">
              <a:xfrm>
                <a:off x="7812360" y="3212976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0099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Zylinder 266"/>
              <p:cNvSpPr/>
              <p:nvPr/>
            </p:nvSpPr>
            <p:spPr bwMode="auto">
              <a:xfrm>
                <a:off x="8244408" y="3645024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Zylinder 267"/>
              <p:cNvSpPr/>
              <p:nvPr/>
            </p:nvSpPr>
            <p:spPr bwMode="auto">
              <a:xfrm>
                <a:off x="8460432" y="4077072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Zylinder 268"/>
              <p:cNvSpPr/>
              <p:nvPr/>
            </p:nvSpPr>
            <p:spPr bwMode="auto">
              <a:xfrm>
                <a:off x="7884368" y="4005064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Zylinder 269"/>
              <p:cNvSpPr/>
              <p:nvPr/>
            </p:nvSpPr>
            <p:spPr bwMode="auto">
              <a:xfrm>
                <a:off x="8855968" y="3645024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Zylinder 270"/>
              <p:cNvSpPr/>
              <p:nvPr/>
            </p:nvSpPr>
            <p:spPr bwMode="auto">
              <a:xfrm>
                <a:off x="8532440" y="3068960"/>
                <a:ext cx="288032" cy="288032"/>
              </a:xfrm>
              <a:prstGeom prst="can">
                <a:avLst>
                  <a:gd name="adj" fmla="val 32696"/>
                </a:avLst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200" b="1" i="0" u="none" strike="noStrike" cap="none" normalizeH="0" baseline="0" dirty="0" smtClean="0">
                  <a:ln>
                    <a:noFill/>
                  </a:ln>
                  <a:solidFill>
                    <a:srgbClr val="FF3399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73" name="Gerade Verbindung 272"/>
              <p:cNvCxnSpPr>
                <a:stCxn id="266" idx="4"/>
                <a:endCxn id="271" idx="2"/>
              </p:cNvCxnSpPr>
              <p:nvPr/>
            </p:nvCxnSpPr>
            <p:spPr bwMode="auto">
              <a:xfrm flipV="1">
                <a:off x="8100392" y="3212976"/>
                <a:ext cx="432048" cy="1440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4" name="Gerade Verbindung 273"/>
              <p:cNvCxnSpPr>
                <a:stCxn id="269" idx="1"/>
                <a:endCxn id="266" idx="3"/>
              </p:cNvCxnSpPr>
              <p:nvPr/>
            </p:nvCxnSpPr>
            <p:spPr bwMode="auto">
              <a:xfrm flipH="1" flipV="1">
                <a:off x="7956376" y="3501008"/>
                <a:ext cx="72008" cy="50405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7" name="Gerade Verbindung 276"/>
              <p:cNvCxnSpPr>
                <a:stCxn id="267" idx="1"/>
                <a:endCxn id="271" idx="3"/>
              </p:cNvCxnSpPr>
              <p:nvPr/>
            </p:nvCxnSpPr>
            <p:spPr bwMode="auto">
              <a:xfrm flipV="1">
                <a:off x="8388424" y="3356992"/>
                <a:ext cx="288032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0" name="Gerade Verbindung 279"/>
              <p:cNvCxnSpPr>
                <a:stCxn id="268" idx="1"/>
                <a:endCxn id="267" idx="3"/>
              </p:cNvCxnSpPr>
              <p:nvPr/>
            </p:nvCxnSpPr>
            <p:spPr bwMode="auto">
              <a:xfrm flipH="1" flipV="1">
                <a:off x="8388424" y="3933056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6" name="Gerade Verbindung 285"/>
              <p:cNvCxnSpPr>
                <a:stCxn id="268" idx="2"/>
                <a:endCxn id="269" idx="4"/>
              </p:cNvCxnSpPr>
              <p:nvPr/>
            </p:nvCxnSpPr>
            <p:spPr bwMode="auto">
              <a:xfrm flipH="1" flipV="1">
                <a:off x="8172400" y="4149080"/>
                <a:ext cx="288032" cy="7200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9" name="Gerade Verbindung 288"/>
              <p:cNvCxnSpPr>
                <a:stCxn id="267" idx="3"/>
                <a:endCxn id="269" idx="4"/>
              </p:cNvCxnSpPr>
              <p:nvPr/>
            </p:nvCxnSpPr>
            <p:spPr bwMode="auto">
              <a:xfrm flipH="1">
                <a:off x="8172400" y="3933056"/>
                <a:ext cx="216024" cy="2160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3" name="Gerade Verbindung 292"/>
              <p:cNvCxnSpPr>
                <a:stCxn id="270" idx="1"/>
                <a:endCxn id="271" idx="3"/>
              </p:cNvCxnSpPr>
              <p:nvPr/>
            </p:nvCxnSpPr>
            <p:spPr bwMode="auto">
              <a:xfrm flipH="1" flipV="1">
                <a:off x="8676456" y="3356992"/>
                <a:ext cx="323528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6" name="Gerade Verbindung 295"/>
              <p:cNvCxnSpPr>
                <a:stCxn id="268" idx="1"/>
                <a:endCxn id="270" idx="3"/>
              </p:cNvCxnSpPr>
              <p:nvPr/>
            </p:nvCxnSpPr>
            <p:spPr bwMode="auto">
              <a:xfrm flipV="1">
                <a:off x="8604448" y="3933056"/>
                <a:ext cx="395536" cy="1440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3" name="Textfeld 452"/>
            <p:cNvSpPr txBox="1"/>
            <p:nvPr/>
          </p:nvSpPr>
          <p:spPr>
            <a:xfrm rot="5400000">
              <a:off x="7934758" y="3600513"/>
              <a:ext cx="1956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66CC"/>
                  </a:solidFill>
                </a:rPr>
                <a:t>Web </a:t>
              </a:r>
              <a:r>
                <a:rPr lang="de-DE" sz="2400" dirty="0" err="1" smtClean="0">
                  <a:solidFill>
                    <a:srgbClr val="0066CC"/>
                  </a:solidFill>
                </a:rPr>
                <a:t>of</a:t>
              </a:r>
              <a:r>
                <a:rPr lang="de-DE" sz="2400" dirty="0" smtClean="0">
                  <a:solidFill>
                    <a:srgbClr val="0066CC"/>
                  </a:solidFill>
                </a:rPr>
                <a:t> Data</a:t>
              </a:r>
              <a:endParaRPr lang="de-DE" sz="24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90264" y="1628798"/>
            <a:ext cx="2069976" cy="4104457"/>
            <a:chOff x="-90264" y="1628798"/>
            <a:chExt cx="2069976" cy="4104457"/>
          </a:xfrm>
        </p:grpSpPr>
        <p:grpSp>
          <p:nvGrpSpPr>
            <p:cNvPr id="200" name="Gruppieren 199"/>
            <p:cNvGrpSpPr/>
            <p:nvPr/>
          </p:nvGrpSpPr>
          <p:grpSpPr>
            <a:xfrm>
              <a:off x="323528" y="3068960"/>
              <a:ext cx="1656184" cy="1584176"/>
              <a:chOff x="57150" y="1638300"/>
              <a:chExt cx="2652713" cy="2251075"/>
            </a:xfrm>
          </p:grpSpPr>
          <p:pic>
            <p:nvPicPr>
              <p:cNvPr id="17411" name="Picture 5" descr="glob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" y="1638300"/>
                <a:ext cx="2652713" cy="225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" name="Group 669"/>
              <p:cNvGrpSpPr>
                <a:grpSpLocks/>
              </p:cNvGrpSpPr>
              <p:nvPr/>
            </p:nvGrpSpPr>
            <p:grpSpPr bwMode="auto">
              <a:xfrm>
                <a:off x="1432835" y="2269556"/>
                <a:ext cx="380687" cy="387658"/>
                <a:chOff x="838200" y="1371600"/>
                <a:chExt cx="381000" cy="533400"/>
              </a:xfrm>
              <a:solidFill>
                <a:srgbClr val="CCFF66"/>
              </a:solidFill>
            </p:grpSpPr>
            <p:sp>
              <p:nvSpPr>
                <p:cNvPr id="97" name="Folded Corner 670"/>
                <p:cNvSpPr/>
                <p:nvPr/>
              </p:nvSpPr>
              <p:spPr>
                <a:xfrm>
                  <a:off x="838164" y="1370587"/>
                  <a:ext cx="381036" cy="533999"/>
                </a:xfrm>
                <a:prstGeom prst="foldedCorner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98" name="Straight Connector 671"/>
                <p:cNvCxnSpPr/>
                <p:nvPr/>
              </p:nvCxnSpPr>
              <p:spPr>
                <a:xfrm>
                  <a:off x="914371" y="1446873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9" name="Straight Connector 672"/>
                <p:cNvCxnSpPr/>
                <p:nvPr/>
              </p:nvCxnSpPr>
              <p:spPr>
                <a:xfrm>
                  <a:off x="914371" y="1490465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0" name="Straight Connector 673"/>
                <p:cNvCxnSpPr/>
                <p:nvPr/>
              </p:nvCxnSpPr>
              <p:spPr>
                <a:xfrm>
                  <a:off x="914371" y="1536235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1" name="Straight Connector 674"/>
                <p:cNvCxnSpPr/>
                <p:nvPr/>
              </p:nvCxnSpPr>
              <p:spPr>
                <a:xfrm>
                  <a:off x="914371" y="1586366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2" name="Straight Connector 675"/>
                <p:cNvCxnSpPr/>
                <p:nvPr/>
              </p:nvCxnSpPr>
              <p:spPr>
                <a:xfrm>
                  <a:off x="914371" y="1632137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3" name="Straight Connector 676"/>
                <p:cNvCxnSpPr/>
                <p:nvPr/>
              </p:nvCxnSpPr>
              <p:spPr>
                <a:xfrm>
                  <a:off x="921299" y="1675728"/>
                  <a:ext cx="228622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4" name="Straight Connector 677"/>
                <p:cNvCxnSpPr/>
                <p:nvPr/>
              </p:nvCxnSpPr>
              <p:spPr>
                <a:xfrm>
                  <a:off x="914371" y="171932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5" name="Straight Connector 678"/>
                <p:cNvCxnSpPr/>
                <p:nvPr/>
              </p:nvCxnSpPr>
              <p:spPr>
                <a:xfrm>
                  <a:off x="914371" y="177163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6" name="Straight Connector 679"/>
                <p:cNvCxnSpPr/>
                <p:nvPr/>
              </p:nvCxnSpPr>
              <p:spPr>
                <a:xfrm>
                  <a:off x="914371" y="1815222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" name="Group 669"/>
              <p:cNvGrpSpPr>
                <a:grpSpLocks/>
              </p:cNvGrpSpPr>
              <p:nvPr/>
            </p:nvGrpSpPr>
            <p:grpSpPr bwMode="auto">
              <a:xfrm>
                <a:off x="1052148" y="3432530"/>
                <a:ext cx="304548" cy="387658"/>
                <a:chOff x="838200" y="1371600"/>
                <a:chExt cx="381000" cy="533400"/>
              </a:xfrm>
              <a:solidFill>
                <a:srgbClr val="CCFF66"/>
              </a:solidFill>
            </p:grpSpPr>
            <p:sp>
              <p:nvSpPr>
                <p:cNvPr id="87" name="Folded Corner 670"/>
                <p:cNvSpPr/>
                <p:nvPr/>
              </p:nvSpPr>
              <p:spPr>
                <a:xfrm>
                  <a:off x="838164" y="1370587"/>
                  <a:ext cx="381036" cy="533999"/>
                </a:xfrm>
                <a:prstGeom prst="foldedCorner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88" name="Straight Connector 671"/>
                <p:cNvCxnSpPr/>
                <p:nvPr/>
              </p:nvCxnSpPr>
              <p:spPr>
                <a:xfrm>
                  <a:off x="914371" y="1446873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9" name="Straight Connector 672"/>
                <p:cNvCxnSpPr/>
                <p:nvPr/>
              </p:nvCxnSpPr>
              <p:spPr>
                <a:xfrm>
                  <a:off x="914371" y="1490465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0" name="Straight Connector 673"/>
                <p:cNvCxnSpPr/>
                <p:nvPr/>
              </p:nvCxnSpPr>
              <p:spPr>
                <a:xfrm>
                  <a:off x="914371" y="1536235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1" name="Straight Connector 674"/>
                <p:cNvCxnSpPr/>
                <p:nvPr/>
              </p:nvCxnSpPr>
              <p:spPr>
                <a:xfrm>
                  <a:off x="914371" y="1586366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2" name="Straight Connector 675"/>
                <p:cNvCxnSpPr/>
                <p:nvPr/>
              </p:nvCxnSpPr>
              <p:spPr>
                <a:xfrm>
                  <a:off x="914371" y="1632137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" name="Straight Connector 676"/>
                <p:cNvCxnSpPr/>
                <p:nvPr/>
              </p:nvCxnSpPr>
              <p:spPr>
                <a:xfrm>
                  <a:off x="921299" y="1675728"/>
                  <a:ext cx="228622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" name="Straight Connector 677"/>
                <p:cNvCxnSpPr/>
                <p:nvPr/>
              </p:nvCxnSpPr>
              <p:spPr>
                <a:xfrm>
                  <a:off x="914371" y="171932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" name="Straight Connector 678"/>
                <p:cNvCxnSpPr/>
                <p:nvPr/>
              </p:nvCxnSpPr>
              <p:spPr>
                <a:xfrm>
                  <a:off x="914371" y="177163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" name="Straight Connector 679"/>
                <p:cNvCxnSpPr/>
                <p:nvPr/>
              </p:nvCxnSpPr>
              <p:spPr>
                <a:xfrm>
                  <a:off x="914371" y="1815222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4" name="Group 669"/>
              <p:cNvGrpSpPr>
                <a:grpSpLocks/>
              </p:cNvGrpSpPr>
              <p:nvPr/>
            </p:nvGrpSpPr>
            <p:grpSpPr bwMode="auto">
              <a:xfrm>
                <a:off x="2118072" y="3109481"/>
                <a:ext cx="380687" cy="387658"/>
                <a:chOff x="838200" y="1371600"/>
                <a:chExt cx="381000" cy="533400"/>
              </a:xfrm>
              <a:solidFill>
                <a:srgbClr val="CCFF66"/>
              </a:solidFill>
            </p:grpSpPr>
            <p:sp>
              <p:nvSpPr>
                <p:cNvPr id="77" name="Folded Corner 670"/>
                <p:cNvSpPr/>
                <p:nvPr/>
              </p:nvSpPr>
              <p:spPr>
                <a:xfrm>
                  <a:off x="838164" y="1370587"/>
                  <a:ext cx="381036" cy="533999"/>
                </a:xfrm>
                <a:prstGeom prst="foldedCorner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78" name="Straight Connector 671"/>
                <p:cNvCxnSpPr/>
                <p:nvPr/>
              </p:nvCxnSpPr>
              <p:spPr>
                <a:xfrm>
                  <a:off x="914371" y="1446873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9" name="Straight Connector 672"/>
                <p:cNvCxnSpPr/>
                <p:nvPr/>
              </p:nvCxnSpPr>
              <p:spPr>
                <a:xfrm>
                  <a:off x="914371" y="1490465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0" name="Straight Connector 673"/>
                <p:cNvCxnSpPr/>
                <p:nvPr/>
              </p:nvCxnSpPr>
              <p:spPr>
                <a:xfrm>
                  <a:off x="914371" y="1536235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1" name="Straight Connector 674"/>
                <p:cNvCxnSpPr/>
                <p:nvPr/>
              </p:nvCxnSpPr>
              <p:spPr>
                <a:xfrm>
                  <a:off x="914371" y="1586366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2" name="Straight Connector 675"/>
                <p:cNvCxnSpPr/>
                <p:nvPr/>
              </p:nvCxnSpPr>
              <p:spPr>
                <a:xfrm>
                  <a:off x="914371" y="1632137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3" name="Straight Connector 676"/>
                <p:cNvCxnSpPr/>
                <p:nvPr/>
              </p:nvCxnSpPr>
              <p:spPr>
                <a:xfrm>
                  <a:off x="921299" y="1675728"/>
                  <a:ext cx="228622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4" name="Straight Connector 677"/>
                <p:cNvCxnSpPr/>
                <p:nvPr/>
              </p:nvCxnSpPr>
              <p:spPr>
                <a:xfrm>
                  <a:off x="914371" y="171932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5" name="Straight Connector 678"/>
                <p:cNvCxnSpPr/>
                <p:nvPr/>
              </p:nvCxnSpPr>
              <p:spPr>
                <a:xfrm>
                  <a:off x="914371" y="177163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86" name="Straight Connector 679"/>
                <p:cNvCxnSpPr/>
                <p:nvPr/>
              </p:nvCxnSpPr>
              <p:spPr>
                <a:xfrm>
                  <a:off x="914371" y="1815222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5" name="Group 669"/>
              <p:cNvGrpSpPr>
                <a:grpSpLocks/>
              </p:cNvGrpSpPr>
              <p:nvPr/>
            </p:nvGrpSpPr>
            <p:grpSpPr bwMode="auto">
              <a:xfrm>
                <a:off x="290775" y="2075727"/>
                <a:ext cx="380687" cy="387658"/>
                <a:chOff x="838200" y="1371600"/>
                <a:chExt cx="381000" cy="533400"/>
              </a:xfrm>
              <a:solidFill>
                <a:srgbClr val="CCFF66"/>
              </a:solidFill>
            </p:grpSpPr>
            <p:sp>
              <p:nvSpPr>
                <p:cNvPr id="67" name="Folded Corner 670"/>
                <p:cNvSpPr/>
                <p:nvPr/>
              </p:nvSpPr>
              <p:spPr>
                <a:xfrm>
                  <a:off x="838164" y="1370587"/>
                  <a:ext cx="381036" cy="533999"/>
                </a:xfrm>
                <a:prstGeom prst="foldedCorner">
                  <a:avLst/>
                </a:prstGeom>
                <a:solidFill>
                  <a:srgbClr val="CC6600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68" name="Straight Connector 671"/>
                <p:cNvCxnSpPr/>
                <p:nvPr/>
              </p:nvCxnSpPr>
              <p:spPr>
                <a:xfrm>
                  <a:off x="914371" y="1446873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9" name="Straight Connector 672"/>
                <p:cNvCxnSpPr/>
                <p:nvPr/>
              </p:nvCxnSpPr>
              <p:spPr>
                <a:xfrm>
                  <a:off x="914371" y="1490465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0" name="Straight Connector 673"/>
                <p:cNvCxnSpPr/>
                <p:nvPr/>
              </p:nvCxnSpPr>
              <p:spPr>
                <a:xfrm>
                  <a:off x="914371" y="1536235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1" name="Straight Connector 674"/>
                <p:cNvCxnSpPr/>
                <p:nvPr/>
              </p:nvCxnSpPr>
              <p:spPr>
                <a:xfrm>
                  <a:off x="914371" y="1586366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2" name="Straight Connector 675"/>
                <p:cNvCxnSpPr/>
                <p:nvPr/>
              </p:nvCxnSpPr>
              <p:spPr>
                <a:xfrm>
                  <a:off x="914371" y="1632137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3" name="Straight Connector 676"/>
                <p:cNvCxnSpPr/>
                <p:nvPr/>
              </p:nvCxnSpPr>
              <p:spPr>
                <a:xfrm>
                  <a:off x="921299" y="1675728"/>
                  <a:ext cx="228622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4" name="Straight Connector 677"/>
                <p:cNvCxnSpPr/>
                <p:nvPr/>
              </p:nvCxnSpPr>
              <p:spPr>
                <a:xfrm>
                  <a:off x="914371" y="171932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5" name="Straight Connector 678"/>
                <p:cNvCxnSpPr/>
                <p:nvPr/>
              </p:nvCxnSpPr>
              <p:spPr>
                <a:xfrm>
                  <a:off x="914371" y="177163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6" name="Straight Connector 679"/>
                <p:cNvCxnSpPr/>
                <p:nvPr/>
              </p:nvCxnSpPr>
              <p:spPr>
                <a:xfrm>
                  <a:off x="914371" y="1815222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17416" name="Gekrümmte Verbindung 163"/>
              <p:cNvCxnSpPr>
                <a:cxnSpLocks noChangeShapeType="1"/>
              </p:cNvCxnSpPr>
              <p:nvPr/>
            </p:nvCxnSpPr>
            <p:spPr bwMode="auto">
              <a:xfrm rot="16200000" flipH="1">
                <a:off x="1072356" y="1872457"/>
                <a:ext cx="644525" cy="1827212"/>
              </a:xfrm>
              <a:prstGeom prst="curvedConnector3">
                <a:avLst>
                  <a:gd name="adj1" fmla="val 72944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17" name="Gekrümmte Verbindung 164"/>
              <p:cNvCxnSpPr>
                <a:cxnSpLocks noChangeShapeType="1"/>
              </p:cNvCxnSpPr>
              <p:nvPr/>
            </p:nvCxnSpPr>
            <p:spPr bwMode="auto">
              <a:xfrm>
                <a:off x="671513" y="2268538"/>
                <a:ext cx="762000" cy="193675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18" name="Gekrümmte Verbindung 165"/>
              <p:cNvCxnSpPr>
                <a:cxnSpLocks noChangeShapeType="1"/>
              </p:cNvCxnSpPr>
              <p:nvPr/>
            </p:nvCxnSpPr>
            <p:spPr bwMode="auto">
              <a:xfrm flipV="1">
                <a:off x="1357313" y="3302000"/>
                <a:ext cx="760412" cy="32385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19" name="Gekrümmte Verbindung 166"/>
              <p:cNvCxnSpPr>
                <a:cxnSpLocks noChangeShapeType="1"/>
              </p:cNvCxnSpPr>
              <p:nvPr/>
            </p:nvCxnSpPr>
            <p:spPr bwMode="auto">
              <a:xfrm rot="16200000" flipV="1">
                <a:off x="1739900" y="2540000"/>
                <a:ext cx="450850" cy="6858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grpSp>
            <p:nvGrpSpPr>
              <p:cNvPr id="6" name="Group 669"/>
              <p:cNvGrpSpPr>
                <a:grpSpLocks/>
              </p:cNvGrpSpPr>
              <p:nvPr/>
            </p:nvGrpSpPr>
            <p:grpSpPr bwMode="auto">
              <a:xfrm>
                <a:off x="747599" y="2915652"/>
                <a:ext cx="304548" cy="387658"/>
                <a:chOff x="838200" y="1371600"/>
                <a:chExt cx="381000" cy="533400"/>
              </a:xfrm>
              <a:solidFill>
                <a:srgbClr val="CCFF66"/>
              </a:solidFill>
            </p:grpSpPr>
            <p:sp>
              <p:nvSpPr>
                <p:cNvPr id="57" name="Folded Corner 670"/>
                <p:cNvSpPr/>
                <p:nvPr/>
              </p:nvSpPr>
              <p:spPr>
                <a:xfrm>
                  <a:off x="838164" y="1370587"/>
                  <a:ext cx="381036" cy="533999"/>
                </a:xfrm>
                <a:prstGeom prst="foldedCorner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cxnSp>
              <p:nvCxnSpPr>
                <p:cNvPr id="58" name="Straight Connector 671"/>
                <p:cNvCxnSpPr/>
                <p:nvPr/>
              </p:nvCxnSpPr>
              <p:spPr>
                <a:xfrm>
                  <a:off x="914371" y="1446873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9" name="Straight Connector 672"/>
                <p:cNvCxnSpPr/>
                <p:nvPr/>
              </p:nvCxnSpPr>
              <p:spPr>
                <a:xfrm>
                  <a:off x="914371" y="1490465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0" name="Straight Connector 673"/>
                <p:cNvCxnSpPr/>
                <p:nvPr/>
              </p:nvCxnSpPr>
              <p:spPr>
                <a:xfrm>
                  <a:off x="914371" y="1536235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1" name="Straight Connector 674"/>
                <p:cNvCxnSpPr/>
                <p:nvPr/>
              </p:nvCxnSpPr>
              <p:spPr>
                <a:xfrm>
                  <a:off x="914371" y="1586366"/>
                  <a:ext cx="228621" cy="2179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2" name="Straight Connector 675"/>
                <p:cNvCxnSpPr/>
                <p:nvPr/>
              </p:nvCxnSpPr>
              <p:spPr>
                <a:xfrm>
                  <a:off x="914371" y="1632137"/>
                  <a:ext cx="228621" cy="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3" name="Straight Connector 676"/>
                <p:cNvCxnSpPr/>
                <p:nvPr/>
              </p:nvCxnSpPr>
              <p:spPr>
                <a:xfrm>
                  <a:off x="921299" y="1675728"/>
                  <a:ext cx="228622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4" name="Straight Connector 677"/>
                <p:cNvCxnSpPr/>
                <p:nvPr/>
              </p:nvCxnSpPr>
              <p:spPr>
                <a:xfrm>
                  <a:off x="914371" y="171932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5" name="Straight Connector 678"/>
                <p:cNvCxnSpPr/>
                <p:nvPr/>
              </p:nvCxnSpPr>
              <p:spPr>
                <a:xfrm>
                  <a:off x="914371" y="1771630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6" name="Straight Connector 679"/>
                <p:cNvCxnSpPr/>
                <p:nvPr/>
              </p:nvCxnSpPr>
              <p:spPr>
                <a:xfrm>
                  <a:off x="914371" y="1815222"/>
                  <a:ext cx="228621" cy="2180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17421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913" y="2592388"/>
                <a:ext cx="3460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17725" y="1946275"/>
                <a:ext cx="330200" cy="376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46325" y="2527300"/>
                <a:ext cx="319088" cy="39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424" name="Gekrümmte Verbindung 171"/>
              <p:cNvCxnSpPr>
                <a:cxnSpLocks noChangeShapeType="1"/>
              </p:cNvCxnSpPr>
              <p:nvPr/>
            </p:nvCxnSpPr>
            <p:spPr bwMode="auto">
              <a:xfrm rot="10800000" flipV="1">
                <a:off x="1812925" y="2133600"/>
                <a:ext cx="304800" cy="328613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25" name="Form 172"/>
              <p:cNvCxnSpPr>
                <a:cxnSpLocks noChangeShapeType="1"/>
              </p:cNvCxnSpPr>
              <p:nvPr/>
            </p:nvCxnSpPr>
            <p:spPr bwMode="auto">
              <a:xfrm rot="16200000" flipH="1">
                <a:off x="442913" y="2803525"/>
                <a:ext cx="96837" cy="512763"/>
              </a:xfrm>
              <a:prstGeom prst="curvedConnector2">
                <a:avLst/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26" name="Gekrümmte Verbindung 173"/>
              <p:cNvCxnSpPr>
                <a:cxnSpLocks noChangeShapeType="1"/>
              </p:cNvCxnSpPr>
              <p:nvPr/>
            </p:nvCxnSpPr>
            <p:spPr bwMode="auto">
              <a:xfrm rot="5400000">
                <a:off x="2316163" y="2917825"/>
                <a:ext cx="182562" cy="198438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27" name="Form 174"/>
              <p:cNvCxnSpPr>
                <a:cxnSpLocks noChangeShapeType="1"/>
              </p:cNvCxnSpPr>
              <p:nvPr/>
            </p:nvCxnSpPr>
            <p:spPr bwMode="auto">
              <a:xfrm rot="16200000" flipH="1">
                <a:off x="336551" y="2909887"/>
                <a:ext cx="614362" cy="817563"/>
              </a:xfrm>
              <a:prstGeom prst="curvedConnector2">
                <a:avLst/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  <p:cxnSp>
            <p:nvCxnSpPr>
              <p:cNvPr id="17428" name="Gekrümmte Verbindung 175"/>
              <p:cNvCxnSpPr>
                <a:cxnSpLocks noChangeShapeType="1"/>
              </p:cNvCxnSpPr>
              <p:nvPr/>
            </p:nvCxnSpPr>
            <p:spPr bwMode="auto">
              <a:xfrm flipV="1">
                <a:off x="407988" y="2133600"/>
                <a:ext cx="1709737" cy="668338"/>
              </a:xfrm>
              <a:prstGeom prst="curvedConnector3">
                <a:avLst>
                  <a:gd name="adj1" fmla="val 38222"/>
                </a:avLst>
              </a:prstGeom>
              <a:noFill/>
              <a:ln w="28575" algn="ctr">
                <a:solidFill>
                  <a:srgbClr val="66FFFF"/>
                </a:solidFill>
                <a:round/>
                <a:headEnd/>
                <a:tailEnd/>
              </a:ln>
            </p:spPr>
          </p:cxnSp>
        </p:grpSp>
        <p:sp>
          <p:nvSpPr>
            <p:cNvPr id="454" name="Textfeld 453"/>
            <p:cNvSpPr txBox="1"/>
            <p:nvPr/>
          </p:nvSpPr>
          <p:spPr>
            <a:xfrm rot="16200000">
              <a:off x="-1911660" y="3450194"/>
              <a:ext cx="4104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66CC"/>
                  </a:solidFill>
                </a:rPr>
                <a:t>Web </a:t>
              </a:r>
              <a:r>
                <a:rPr lang="de-DE" sz="2400" dirty="0" err="1" smtClean="0">
                  <a:solidFill>
                    <a:srgbClr val="0066CC"/>
                  </a:solidFill>
                </a:rPr>
                <a:t>of</a:t>
              </a:r>
              <a:r>
                <a:rPr lang="de-DE" sz="2400" dirty="0" smtClean="0">
                  <a:solidFill>
                    <a:srgbClr val="0066CC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66CC"/>
                  </a:solidFill>
                </a:rPr>
                <a:t>Usrs</a:t>
              </a:r>
              <a:r>
                <a:rPr lang="de-DE" sz="2400" dirty="0" smtClean="0">
                  <a:solidFill>
                    <a:srgbClr val="0066CC"/>
                  </a:solidFill>
                </a:rPr>
                <a:t> &amp; Contents</a:t>
              </a:r>
              <a:endParaRPr lang="de-DE" sz="24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48" name="Gruppieren 747"/>
          <p:cNvGrpSpPr/>
          <p:nvPr/>
        </p:nvGrpSpPr>
        <p:grpSpPr>
          <a:xfrm>
            <a:off x="2627784" y="620688"/>
            <a:ext cx="4125296" cy="3384082"/>
            <a:chOff x="2627784" y="620688"/>
            <a:chExt cx="4125296" cy="3384082"/>
          </a:xfrm>
        </p:grpSpPr>
        <p:grpSp>
          <p:nvGrpSpPr>
            <p:cNvPr id="410" name="Gruppieren 409"/>
            <p:cNvGrpSpPr/>
            <p:nvPr/>
          </p:nvGrpSpPr>
          <p:grpSpPr>
            <a:xfrm>
              <a:off x="3203848" y="1052736"/>
              <a:ext cx="2937539" cy="2952034"/>
              <a:chOff x="3131840" y="891446"/>
              <a:chExt cx="2937539" cy="2952034"/>
            </a:xfrm>
          </p:grpSpPr>
          <p:pic>
            <p:nvPicPr>
              <p:cNvPr id="17494" name="Picture 5" descr="glob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7864" y="908720"/>
                <a:ext cx="2084590" cy="1993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95" name="Document"/>
              <p:cNvSpPr>
                <a:spLocks noEditPoints="1" noChangeArrowheads="1"/>
              </p:cNvSpPr>
              <p:nvPr/>
            </p:nvSpPr>
            <p:spPr bwMode="auto">
              <a:xfrm>
                <a:off x="3601481" y="1028854"/>
                <a:ext cx="404848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6" name="Document"/>
              <p:cNvSpPr>
                <a:spLocks noEditPoints="1" noChangeArrowheads="1"/>
              </p:cNvSpPr>
              <p:nvPr/>
            </p:nvSpPr>
            <p:spPr bwMode="auto">
              <a:xfrm>
                <a:off x="4659184" y="891446"/>
                <a:ext cx="404848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7" name="Document"/>
              <p:cNvSpPr>
                <a:spLocks noEditPoints="1" noChangeArrowheads="1"/>
              </p:cNvSpPr>
              <p:nvPr/>
            </p:nvSpPr>
            <p:spPr bwMode="auto">
              <a:xfrm>
                <a:off x="3819721" y="2459567"/>
                <a:ext cx="404848" cy="51541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503" name="Picture 87" descr="MCj0308542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07904" y="1052736"/>
                <a:ext cx="192245" cy="42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3" name="Gruppieren 362"/>
              <p:cNvGrpSpPr/>
              <p:nvPr/>
            </p:nvGrpSpPr>
            <p:grpSpPr>
              <a:xfrm>
                <a:off x="3635896" y="1052736"/>
                <a:ext cx="360040" cy="504056"/>
                <a:chOff x="2555777" y="3051848"/>
                <a:chExt cx="1008111" cy="1055733"/>
              </a:xfrm>
            </p:grpSpPr>
            <p:pic>
              <p:nvPicPr>
                <p:cNvPr id="95234" name="Picture 2" descr="Film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55777" y="3051848"/>
                  <a:ext cx="1008111" cy="10557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236" name="Picture 4" descr="http://postercabaret.com/media/catalog/product/a/l/alamogoodbadugly_8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699792" y="3212976"/>
                  <a:ext cx="720079" cy="73854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59" name="Picture 19" descr="http://upload.wikimedia.org/wikipedia/commons/thumb/5/5f/Ennio_Morricone_Cannes_2007.jpg/220px-Ennio_Morricone_Cannes_2007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88024" y="908720"/>
                <a:ext cx="260742" cy="393483"/>
              </a:xfrm>
              <a:prstGeom prst="rect">
                <a:avLst/>
              </a:prstGeom>
              <a:noFill/>
            </p:spPr>
          </p:pic>
          <p:pic>
            <p:nvPicPr>
              <p:cNvPr id="95255" name="Picture 23" descr="http://2.bp.blogspot.com/-rCD8lSJpIqY/T8cCuaVt0qI/AAAAAAAADf8/BZvUJ-qJERo/s640/5a82d470790920f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779912" y="2492896"/>
                <a:ext cx="504056" cy="336391"/>
              </a:xfrm>
              <a:prstGeom prst="rect">
                <a:avLst/>
              </a:prstGeom>
              <a:noFill/>
            </p:spPr>
          </p:pic>
          <p:sp>
            <p:nvSpPr>
              <p:cNvPr id="370" name="Document"/>
              <p:cNvSpPr>
                <a:spLocks noEditPoints="1" noChangeArrowheads="1"/>
              </p:cNvSpPr>
              <p:nvPr/>
            </p:nvSpPr>
            <p:spPr bwMode="auto">
              <a:xfrm>
                <a:off x="3131840" y="1772816"/>
                <a:ext cx="548864" cy="51400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0 h 21600"/>
                  <a:gd name="T12" fmla="*/ 2147483647 w 21600"/>
                  <a:gd name="T13" fmla="*/ 0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977 w 21600"/>
                  <a:gd name="T25" fmla="*/ 818 h 21600"/>
                  <a:gd name="T26" fmla="*/ 20622 w 21600"/>
                  <a:gd name="T27" fmla="*/ 1642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72" name="Gruppieren 371"/>
              <p:cNvGrpSpPr/>
              <p:nvPr/>
            </p:nvGrpSpPr>
            <p:grpSpPr>
              <a:xfrm>
                <a:off x="3203848" y="1772816"/>
                <a:ext cx="504055" cy="398562"/>
                <a:chOff x="144463" y="144463"/>
                <a:chExt cx="3238500" cy="1666875"/>
              </a:xfrm>
            </p:grpSpPr>
            <p:pic>
              <p:nvPicPr>
                <p:cNvPr id="373" name="Picture 6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44463" y="144463"/>
                  <a:ext cx="3238500" cy="166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4" name="Picture 17" descr="http://www.clipartguide.com/_small/0808-0801-1116-0545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79512" y="188640"/>
                  <a:ext cx="1043608" cy="158417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498" name="Group 14"/>
              <p:cNvGrpSpPr>
                <a:grpSpLocks/>
              </p:cNvGrpSpPr>
              <p:nvPr/>
            </p:nvGrpSpPr>
            <p:grpSpPr bwMode="auto">
              <a:xfrm rot="19856098" flipH="1">
                <a:off x="4625557" y="1470021"/>
                <a:ext cx="1443822" cy="2373459"/>
                <a:chOff x="3368" y="1832"/>
                <a:chExt cx="813" cy="876"/>
              </a:xfrm>
            </p:grpSpPr>
            <p:grpSp>
              <p:nvGrpSpPr>
                <p:cNvPr id="17508" name="Group 15"/>
                <p:cNvGrpSpPr>
                  <a:grpSpLocks/>
                </p:cNvGrpSpPr>
                <p:nvPr/>
              </p:nvGrpSpPr>
              <p:grpSpPr bwMode="auto">
                <a:xfrm rot="21103525" flipH="1">
                  <a:off x="3443" y="1841"/>
                  <a:ext cx="728" cy="499"/>
                  <a:chOff x="1466" y="2371"/>
                  <a:chExt cx="590" cy="590"/>
                </a:xfrm>
              </p:grpSpPr>
              <p:grpSp>
                <p:nvGrpSpPr>
                  <p:cNvPr id="1755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66" y="2371"/>
                    <a:ext cx="590" cy="590"/>
                    <a:chOff x="1466" y="2371"/>
                    <a:chExt cx="590" cy="590"/>
                  </a:xfrm>
                </p:grpSpPr>
                <p:sp>
                  <p:nvSpPr>
                    <p:cNvPr id="1755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466" y="2371"/>
                      <a:ext cx="501" cy="343"/>
                    </a:xfrm>
                    <a:custGeom>
                      <a:avLst/>
                      <a:gdLst>
                        <a:gd name="T0" fmla="*/ 0 w 1004"/>
                        <a:gd name="T1" fmla="*/ 1 h 685"/>
                        <a:gd name="T2" fmla="*/ 0 w 1004"/>
                        <a:gd name="T3" fmla="*/ 1 h 685"/>
                        <a:gd name="T4" fmla="*/ 0 w 1004"/>
                        <a:gd name="T5" fmla="*/ 1 h 685"/>
                        <a:gd name="T6" fmla="*/ 0 w 1004"/>
                        <a:gd name="T7" fmla="*/ 1 h 685"/>
                        <a:gd name="T8" fmla="*/ 0 w 1004"/>
                        <a:gd name="T9" fmla="*/ 1 h 685"/>
                        <a:gd name="T10" fmla="*/ 0 w 1004"/>
                        <a:gd name="T11" fmla="*/ 1 h 685"/>
                        <a:gd name="T12" fmla="*/ 0 w 1004"/>
                        <a:gd name="T13" fmla="*/ 1 h 685"/>
                        <a:gd name="T14" fmla="*/ 0 w 1004"/>
                        <a:gd name="T15" fmla="*/ 1 h 685"/>
                        <a:gd name="T16" fmla="*/ 0 w 1004"/>
                        <a:gd name="T17" fmla="*/ 1 h 685"/>
                        <a:gd name="T18" fmla="*/ 0 w 1004"/>
                        <a:gd name="T19" fmla="*/ 1 h 685"/>
                        <a:gd name="T20" fmla="*/ 0 w 1004"/>
                        <a:gd name="T21" fmla="*/ 1 h 685"/>
                        <a:gd name="T22" fmla="*/ 0 w 1004"/>
                        <a:gd name="T23" fmla="*/ 1 h 685"/>
                        <a:gd name="T24" fmla="*/ 0 w 1004"/>
                        <a:gd name="T25" fmla="*/ 1 h 685"/>
                        <a:gd name="T26" fmla="*/ 0 w 1004"/>
                        <a:gd name="T27" fmla="*/ 1 h 685"/>
                        <a:gd name="T28" fmla="*/ 0 w 1004"/>
                        <a:gd name="T29" fmla="*/ 1 h 685"/>
                        <a:gd name="T30" fmla="*/ 0 w 1004"/>
                        <a:gd name="T31" fmla="*/ 1 h 685"/>
                        <a:gd name="T32" fmla="*/ 0 w 1004"/>
                        <a:gd name="T33" fmla="*/ 0 h 685"/>
                        <a:gd name="T34" fmla="*/ 0 w 1004"/>
                        <a:gd name="T35" fmla="*/ 0 h 685"/>
                        <a:gd name="T36" fmla="*/ 0 w 1004"/>
                        <a:gd name="T37" fmla="*/ 1 h 685"/>
                        <a:gd name="T38" fmla="*/ 0 w 1004"/>
                        <a:gd name="T39" fmla="*/ 1 h 685"/>
                        <a:gd name="T40" fmla="*/ 0 w 1004"/>
                        <a:gd name="T41" fmla="*/ 1 h 685"/>
                        <a:gd name="T42" fmla="*/ 0 w 1004"/>
                        <a:gd name="T43" fmla="*/ 1 h 685"/>
                        <a:gd name="T44" fmla="*/ 0 w 1004"/>
                        <a:gd name="T45" fmla="*/ 1 h 685"/>
                        <a:gd name="T46" fmla="*/ 0 w 1004"/>
                        <a:gd name="T47" fmla="*/ 1 h 685"/>
                        <a:gd name="T48" fmla="*/ 0 w 1004"/>
                        <a:gd name="T49" fmla="*/ 1 h 685"/>
                        <a:gd name="T50" fmla="*/ 0 w 1004"/>
                        <a:gd name="T51" fmla="*/ 1 h 685"/>
                        <a:gd name="T52" fmla="*/ 0 w 1004"/>
                        <a:gd name="T53" fmla="*/ 1 h 685"/>
                        <a:gd name="T54" fmla="*/ 0 w 1004"/>
                        <a:gd name="T55" fmla="*/ 1 h 685"/>
                        <a:gd name="T56" fmla="*/ 0 w 1004"/>
                        <a:gd name="T57" fmla="*/ 1 h 685"/>
                        <a:gd name="T58" fmla="*/ 0 w 1004"/>
                        <a:gd name="T59" fmla="*/ 1 h 685"/>
                        <a:gd name="T60" fmla="*/ 0 w 1004"/>
                        <a:gd name="T61" fmla="*/ 1 h 685"/>
                        <a:gd name="T62" fmla="*/ 0 w 1004"/>
                        <a:gd name="T63" fmla="*/ 1 h 685"/>
                        <a:gd name="T64" fmla="*/ 0 w 1004"/>
                        <a:gd name="T65" fmla="*/ 1 h 685"/>
                        <a:gd name="T66" fmla="*/ 0 w 1004"/>
                        <a:gd name="T67" fmla="*/ 1 h 685"/>
                        <a:gd name="T68" fmla="*/ 0 w 1004"/>
                        <a:gd name="T69" fmla="*/ 1 h 685"/>
                        <a:gd name="T70" fmla="*/ 0 w 1004"/>
                        <a:gd name="T71" fmla="*/ 1 h 685"/>
                        <a:gd name="T72" fmla="*/ 0 w 1004"/>
                        <a:gd name="T73" fmla="*/ 1 h 685"/>
                        <a:gd name="T74" fmla="*/ 0 w 1004"/>
                        <a:gd name="T75" fmla="*/ 1 h 685"/>
                        <a:gd name="T76" fmla="*/ 0 w 1004"/>
                        <a:gd name="T77" fmla="*/ 1 h 685"/>
                        <a:gd name="T78" fmla="*/ 0 w 1004"/>
                        <a:gd name="T79" fmla="*/ 1 h 685"/>
                        <a:gd name="T80" fmla="*/ 0 w 1004"/>
                        <a:gd name="T81" fmla="*/ 1 h 685"/>
                        <a:gd name="T82" fmla="*/ 0 w 1004"/>
                        <a:gd name="T83" fmla="*/ 1 h 685"/>
                        <a:gd name="T84" fmla="*/ 0 w 1004"/>
                        <a:gd name="T85" fmla="*/ 1 h 685"/>
                        <a:gd name="T86" fmla="*/ 0 w 1004"/>
                        <a:gd name="T87" fmla="*/ 1 h 685"/>
                        <a:gd name="T88" fmla="*/ 0 w 1004"/>
                        <a:gd name="T89" fmla="*/ 1 h 685"/>
                        <a:gd name="T90" fmla="*/ 0 w 1004"/>
                        <a:gd name="T91" fmla="*/ 1 h 68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04"/>
                        <a:gd name="T139" fmla="*/ 0 h 685"/>
                        <a:gd name="T140" fmla="*/ 1004 w 1004"/>
                        <a:gd name="T141" fmla="*/ 685 h 68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04" h="685">
                          <a:moveTo>
                            <a:pt x="21" y="685"/>
                          </a:moveTo>
                          <a:lnTo>
                            <a:pt x="6" y="604"/>
                          </a:lnTo>
                          <a:lnTo>
                            <a:pt x="0" y="526"/>
                          </a:lnTo>
                          <a:lnTo>
                            <a:pt x="3" y="472"/>
                          </a:lnTo>
                          <a:lnTo>
                            <a:pt x="12" y="423"/>
                          </a:lnTo>
                          <a:lnTo>
                            <a:pt x="27" y="369"/>
                          </a:lnTo>
                          <a:lnTo>
                            <a:pt x="51" y="315"/>
                          </a:lnTo>
                          <a:lnTo>
                            <a:pt x="81" y="258"/>
                          </a:lnTo>
                          <a:lnTo>
                            <a:pt x="111" y="213"/>
                          </a:lnTo>
                          <a:lnTo>
                            <a:pt x="147" y="168"/>
                          </a:lnTo>
                          <a:lnTo>
                            <a:pt x="189" y="129"/>
                          </a:lnTo>
                          <a:lnTo>
                            <a:pt x="231" y="96"/>
                          </a:lnTo>
                          <a:lnTo>
                            <a:pt x="276" y="69"/>
                          </a:lnTo>
                          <a:lnTo>
                            <a:pt x="331" y="45"/>
                          </a:lnTo>
                          <a:lnTo>
                            <a:pt x="394" y="24"/>
                          </a:lnTo>
                          <a:lnTo>
                            <a:pt x="448" y="9"/>
                          </a:lnTo>
                          <a:lnTo>
                            <a:pt x="514" y="0"/>
                          </a:lnTo>
                          <a:lnTo>
                            <a:pt x="598" y="0"/>
                          </a:lnTo>
                          <a:lnTo>
                            <a:pt x="661" y="12"/>
                          </a:lnTo>
                          <a:lnTo>
                            <a:pt x="737" y="30"/>
                          </a:lnTo>
                          <a:lnTo>
                            <a:pt x="812" y="63"/>
                          </a:lnTo>
                          <a:lnTo>
                            <a:pt x="878" y="102"/>
                          </a:lnTo>
                          <a:lnTo>
                            <a:pt x="923" y="141"/>
                          </a:lnTo>
                          <a:lnTo>
                            <a:pt x="968" y="186"/>
                          </a:lnTo>
                          <a:lnTo>
                            <a:pt x="1004" y="231"/>
                          </a:lnTo>
                          <a:lnTo>
                            <a:pt x="908" y="159"/>
                          </a:lnTo>
                          <a:lnTo>
                            <a:pt x="857" y="129"/>
                          </a:lnTo>
                          <a:lnTo>
                            <a:pt x="803" y="108"/>
                          </a:lnTo>
                          <a:lnTo>
                            <a:pt x="734" y="87"/>
                          </a:lnTo>
                          <a:lnTo>
                            <a:pt x="667" y="78"/>
                          </a:lnTo>
                          <a:lnTo>
                            <a:pt x="595" y="75"/>
                          </a:lnTo>
                          <a:lnTo>
                            <a:pt x="541" y="78"/>
                          </a:lnTo>
                          <a:lnTo>
                            <a:pt x="484" y="87"/>
                          </a:lnTo>
                          <a:lnTo>
                            <a:pt x="427" y="102"/>
                          </a:lnTo>
                          <a:lnTo>
                            <a:pt x="373" y="120"/>
                          </a:lnTo>
                          <a:lnTo>
                            <a:pt x="313" y="150"/>
                          </a:lnTo>
                          <a:lnTo>
                            <a:pt x="267" y="177"/>
                          </a:lnTo>
                          <a:lnTo>
                            <a:pt x="228" y="210"/>
                          </a:lnTo>
                          <a:lnTo>
                            <a:pt x="183" y="246"/>
                          </a:lnTo>
                          <a:lnTo>
                            <a:pt x="147" y="285"/>
                          </a:lnTo>
                          <a:lnTo>
                            <a:pt x="111" y="339"/>
                          </a:lnTo>
                          <a:lnTo>
                            <a:pt x="78" y="396"/>
                          </a:lnTo>
                          <a:lnTo>
                            <a:pt x="57" y="450"/>
                          </a:lnTo>
                          <a:lnTo>
                            <a:pt x="39" y="514"/>
                          </a:lnTo>
                          <a:lnTo>
                            <a:pt x="27" y="592"/>
                          </a:lnTo>
                          <a:lnTo>
                            <a:pt x="21" y="6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5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503" y="2541"/>
                      <a:ext cx="553" cy="420"/>
                    </a:xfrm>
                    <a:custGeom>
                      <a:avLst/>
                      <a:gdLst>
                        <a:gd name="T0" fmla="*/ 0 w 1107"/>
                        <a:gd name="T1" fmla="*/ 0 h 842"/>
                        <a:gd name="T2" fmla="*/ 0 w 1107"/>
                        <a:gd name="T3" fmla="*/ 0 h 842"/>
                        <a:gd name="T4" fmla="*/ 0 w 1107"/>
                        <a:gd name="T5" fmla="*/ 0 h 842"/>
                        <a:gd name="T6" fmla="*/ 0 w 1107"/>
                        <a:gd name="T7" fmla="*/ 0 h 842"/>
                        <a:gd name="T8" fmla="*/ 0 w 1107"/>
                        <a:gd name="T9" fmla="*/ 0 h 842"/>
                        <a:gd name="T10" fmla="*/ 0 w 1107"/>
                        <a:gd name="T11" fmla="*/ 0 h 842"/>
                        <a:gd name="T12" fmla="*/ 0 w 1107"/>
                        <a:gd name="T13" fmla="*/ 0 h 842"/>
                        <a:gd name="T14" fmla="*/ 0 w 1107"/>
                        <a:gd name="T15" fmla="*/ 0 h 842"/>
                        <a:gd name="T16" fmla="*/ 0 w 1107"/>
                        <a:gd name="T17" fmla="*/ 0 h 842"/>
                        <a:gd name="T18" fmla="*/ 0 w 1107"/>
                        <a:gd name="T19" fmla="*/ 0 h 842"/>
                        <a:gd name="T20" fmla="*/ 0 w 1107"/>
                        <a:gd name="T21" fmla="*/ 0 h 842"/>
                        <a:gd name="T22" fmla="*/ 0 w 1107"/>
                        <a:gd name="T23" fmla="*/ 0 h 842"/>
                        <a:gd name="T24" fmla="*/ 0 w 1107"/>
                        <a:gd name="T25" fmla="*/ 0 h 842"/>
                        <a:gd name="T26" fmla="*/ 0 w 1107"/>
                        <a:gd name="T27" fmla="*/ 0 h 842"/>
                        <a:gd name="T28" fmla="*/ 0 w 1107"/>
                        <a:gd name="T29" fmla="*/ 0 h 842"/>
                        <a:gd name="T30" fmla="*/ 0 w 1107"/>
                        <a:gd name="T31" fmla="*/ 0 h 842"/>
                        <a:gd name="T32" fmla="*/ 0 w 1107"/>
                        <a:gd name="T33" fmla="*/ 0 h 842"/>
                        <a:gd name="T34" fmla="*/ 0 w 1107"/>
                        <a:gd name="T35" fmla="*/ 0 h 842"/>
                        <a:gd name="T36" fmla="*/ 0 w 1107"/>
                        <a:gd name="T37" fmla="*/ 0 h 842"/>
                        <a:gd name="T38" fmla="*/ 0 w 1107"/>
                        <a:gd name="T39" fmla="*/ 0 h 842"/>
                        <a:gd name="T40" fmla="*/ 0 w 1107"/>
                        <a:gd name="T41" fmla="*/ 0 h 842"/>
                        <a:gd name="T42" fmla="*/ 0 w 1107"/>
                        <a:gd name="T43" fmla="*/ 0 h 842"/>
                        <a:gd name="T44" fmla="*/ 0 w 1107"/>
                        <a:gd name="T45" fmla="*/ 0 h 842"/>
                        <a:gd name="T46" fmla="*/ 0 w 1107"/>
                        <a:gd name="T47" fmla="*/ 0 h 842"/>
                        <a:gd name="T48" fmla="*/ 0 w 1107"/>
                        <a:gd name="T49" fmla="*/ 0 h 842"/>
                        <a:gd name="T50" fmla="*/ 0 w 1107"/>
                        <a:gd name="T51" fmla="*/ 0 h 842"/>
                        <a:gd name="T52" fmla="*/ 0 w 1107"/>
                        <a:gd name="T53" fmla="*/ 0 h 842"/>
                        <a:gd name="T54" fmla="*/ 0 w 1107"/>
                        <a:gd name="T55" fmla="*/ 0 h 842"/>
                        <a:gd name="T56" fmla="*/ 0 w 1107"/>
                        <a:gd name="T57" fmla="*/ 0 h 842"/>
                        <a:gd name="T58" fmla="*/ 0 w 1107"/>
                        <a:gd name="T59" fmla="*/ 0 h 842"/>
                        <a:gd name="T60" fmla="*/ 0 w 1107"/>
                        <a:gd name="T61" fmla="*/ 0 h 842"/>
                        <a:gd name="T62" fmla="*/ 0 w 1107"/>
                        <a:gd name="T63" fmla="*/ 0 h 842"/>
                        <a:gd name="T64" fmla="*/ 0 w 1107"/>
                        <a:gd name="T65" fmla="*/ 0 h 842"/>
                        <a:gd name="T66" fmla="*/ 0 w 1107"/>
                        <a:gd name="T67" fmla="*/ 0 h 842"/>
                        <a:gd name="T68" fmla="*/ 0 w 1107"/>
                        <a:gd name="T69" fmla="*/ 0 h 842"/>
                        <a:gd name="T70" fmla="*/ 0 w 1107"/>
                        <a:gd name="T71" fmla="*/ 0 h 842"/>
                        <a:gd name="T72" fmla="*/ 0 w 1107"/>
                        <a:gd name="T73" fmla="*/ 0 h 842"/>
                        <a:gd name="T74" fmla="*/ 0 w 1107"/>
                        <a:gd name="T75" fmla="*/ 0 h 842"/>
                        <a:gd name="T76" fmla="*/ 0 w 1107"/>
                        <a:gd name="T77" fmla="*/ 0 h 842"/>
                        <a:gd name="T78" fmla="*/ 0 w 1107"/>
                        <a:gd name="T79" fmla="*/ 0 h 842"/>
                        <a:gd name="T80" fmla="*/ 0 w 1107"/>
                        <a:gd name="T81" fmla="*/ 0 h 842"/>
                        <a:gd name="T82" fmla="*/ 0 w 1107"/>
                        <a:gd name="T83" fmla="*/ 0 h 842"/>
                        <a:gd name="T84" fmla="*/ 0 w 1107"/>
                        <a:gd name="T85" fmla="*/ 0 h 842"/>
                        <a:gd name="T86" fmla="*/ 0 w 1107"/>
                        <a:gd name="T87" fmla="*/ 0 h 842"/>
                        <a:gd name="T88" fmla="*/ 0 w 1107"/>
                        <a:gd name="T89" fmla="*/ 0 h 842"/>
                        <a:gd name="T90" fmla="*/ 0 w 1107"/>
                        <a:gd name="T91" fmla="*/ 0 h 842"/>
                        <a:gd name="T92" fmla="*/ 0 w 1107"/>
                        <a:gd name="T93" fmla="*/ 0 h 842"/>
                        <a:gd name="T94" fmla="*/ 0 w 1107"/>
                        <a:gd name="T95" fmla="*/ 0 h 842"/>
                        <a:gd name="T96" fmla="*/ 0 w 1107"/>
                        <a:gd name="T97" fmla="*/ 0 h 84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107"/>
                        <a:gd name="T148" fmla="*/ 0 h 842"/>
                        <a:gd name="T149" fmla="*/ 1107 w 1107"/>
                        <a:gd name="T150" fmla="*/ 842 h 84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107" h="842">
                          <a:moveTo>
                            <a:pt x="0" y="511"/>
                          </a:moveTo>
                          <a:lnTo>
                            <a:pt x="63" y="583"/>
                          </a:lnTo>
                          <a:lnTo>
                            <a:pt x="132" y="647"/>
                          </a:lnTo>
                          <a:lnTo>
                            <a:pt x="195" y="683"/>
                          </a:lnTo>
                          <a:lnTo>
                            <a:pt x="286" y="722"/>
                          </a:lnTo>
                          <a:lnTo>
                            <a:pt x="358" y="743"/>
                          </a:lnTo>
                          <a:lnTo>
                            <a:pt x="424" y="752"/>
                          </a:lnTo>
                          <a:lnTo>
                            <a:pt x="502" y="752"/>
                          </a:lnTo>
                          <a:lnTo>
                            <a:pt x="559" y="746"/>
                          </a:lnTo>
                          <a:lnTo>
                            <a:pt x="629" y="734"/>
                          </a:lnTo>
                          <a:lnTo>
                            <a:pt x="698" y="713"/>
                          </a:lnTo>
                          <a:lnTo>
                            <a:pt x="755" y="683"/>
                          </a:lnTo>
                          <a:lnTo>
                            <a:pt x="809" y="650"/>
                          </a:lnTo>
                          <a:lnTo>
                            <a:pt x="857" y="616"/>
                          </a:lnTo>
                          <a:lnTo>
                            <a:pt x="905" y="568"/>
                          </a:lnTo>
                          <a:lnTo>
                            <a:pt x="953" y="514"/>
                          </a:lnTo>
                          <a:lnTo>
                            <a:pt x="990" y="463"/>
                          </a:lnTo>
                          <a:lnTo>
                            <a:pt x="1011" y="412"/>
                          </a:lnTo>
                          <a:lnTo>
                            <a:pt x="1038" y="331"/>
                          </a:lnTo>
                          <a:lnTo>
                            <a:pt x="1056" y="247"/>
                          </a:lnTo>
                          <a:lnTo>
                            <a:pt x="1059" y="172"/>
                          </a:lnTo>
                          <a:lnTo>
                            <a:pt x="1047" y="90"/>
                          </a:lnTo>
                          <a:lnTo>
                            <a:pt x="1020" y="0"/>
                          </a:lnTo>
                          <a:lnTo>
                            <a:pt x="1047" y="48"/>
                          </a:lnTo>
                          <a:lnTo>
                            <a:pt x="1077" y="117"/>
                          </a:lnTo>
                          <a:lnTo>
                            <a:pt x="1092" y="181"/>
                          </a:lnTo>
                          <a:lnTo>
                            <a:pt x="1107" y="241"/>
                          </a:lnTo>
                          <a:lnTo>
                            <a:pt x="1104" y="292"/>
                          </a:lnTo>
                          <a:lnTo>
                            <a:pt x="1101" y="361"/>
                          </a:lnTo>
                          <a:lnTo>
                            <a:pt x="1065" y="493"/>
                          </a:lnTo>
                          <a:lnTo>
                            <a:pt x="1029" y="565"/>
                          </a:lnTo>
                          <a:lnTo>
                            <a:pt x="984" y="629"/>
                          </a:lnTo>
                          <a:lnTo>
                            <a:pt x="935" y="683"/>
                          </a:lnTo>
                          <a:lnTo>
                            <a:pt x="887" y="722"/>
                          </a:lnTo>
                          <a:lnTo>
                            <a:pt x="821" y="767"/>
                          </a:lnTo>
                          <a:lnTo>
                            <a:pt x="755" y="797"/>
                          </a:lnTo>
                          <a:lnTo>
                            <a:pt x="692" y="818"/>
                          </a:lnTo>
                          <a:lnTo>
                            <a:pt x="611" y="839"/>
                          </a:lnTo>
                          <a:lnTo>
                            <a:pt x="550" y="842"/>
                          </a:lnTo>
                          <a:lnTo>
                            <a:pt x="484" y="842"/>
                          </a:lnTo>
                          <a:lnTo>
                            <a:pt x="418" y="830"/>
                          </a:lnTo>
                          <a:lnTo>
                            <a:pt x="346" y="815"/>
                          </a:lnTo>
                          <a:lnTo>
                            <a:pt x="298" y="797"/>
                          </a:lnTo>
                          <a:lnTo>
                            <a:pt x="234" y="764"/>
                          </a:lnTo>
                          <a:lnTo>
                            <a:pt x="180" y="734"/>
                          </a:lnTo>
                          <a:lnTo>
                            <a:pt x="129" y="692"/>
                          </a:lnTo>
                          <a:lnTo>
                            <a:pt x="75" y="635"/>
                          </a:lnTo>
                          <a:lnTo>
                            <a:pt x="24" y="562"/>
                          </a:lnTo>
                          <a:lnTo>
                            <a:pt x="0" y="51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5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469" y="2379"/>
                    <a:ext cx="586" cy="557"/>
                    <a:chOff x="1469" y="2379"/>
                    <a:chExt cx="586" cy="557"/>
                  </a:xfrm>
                </p:grpSpPr>
                <p:sp>
                  <p:nvSpPr>
                    <p:cNvPr id="1755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502" y="2797"/>
                      <a:ext cx="144" cy="139"/>
                    </a:xfrm>
                    <a:custGeom>
                      <a:avLst/>
                      <a:gdLst>
                        <a:gd name="T0" fmla="*/ 0 w 287"/>
                        <a:gd name="T1" fmla="*/ 0 h 279"/>
                        <a:gd name="T2" fmla="*/ 1 w 287"/>
                        <a:gd name="T3" fmla="*/ 0 h 279"/>
                        <a:gd name="T4" fmla="*/ 1 w 287"/>
                        <a:gd name="T5" fmla="*/ 0 h 279"/>
                        <a:gd name="T6" fmla="*/ 1 w 287"/>
                        <a:gd name="T7" fmla="*/ 0 h 279"/>
                        <a:gd name="T8" fmla="*/ 1 w 287"/>
                        <a:gd name="T9" fmla="*/ 0 h 279"/>
                        <a:gd name="T10" fmla="*/ 1 w 287"/>
                        <a:gd name="T11" fmla="*/ 0 h 279"/>
                        <a:gd name="T12" fmla="*/ 1 w 287"/>
                        <a:gd name="T13" fmla="*/ 0 h 279"/>
                        <a:gd name="T14" fmla="*/ 1 w 287"/>
                        <a:gd name="T15" fmla="*/ 0 h 279"/>
                        <a:gd name="T16" fmla="*/ 1 w 287"/>
                        <a:gd name="T17" fmla="*/ 0 h 279"/>
                        <a:gd name="T18" fmla="*/ 1 w 287"/>
                        <a:gd name="T19" fmla="*/ 0 h 279"/>
                        <a:gd name="T20" fmla="*/ 1 w 287"/>
                        <a:gd name="T21" fmla="*/ 0 h 279"/>
                        <a:gd name="T22" fmla="*/ 1 w 287"/>
                        <a:gd name="T23" fmla="*/ 0 h 279"/>
                        <a:gd name="T24" fmla="*/ 1 w 287"/>
                        <a:gd name="T25" fmla="*/ 0 h 279"/>
                        <a:gd name="T26" fmla="*/ 1 w 287"/>
                        <a:gd name="T27" fmla="*/ 0 h 279"/>
                        <a:gd name="T28" fmla="*/ 0 w 287"/>
                        <a:gd name="T29" fmla="*/ 0 h 27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87"/>
                        <a:gd name="T46" fmla="*/ 0 h 279"/>
                        <a:gd name="T47" fmla="*/ 287 w 287"/>
                        <a:gd name="T48" fmla="*/ 279 h 27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87" h="279">
                          <a:moveTo>
                            <a:pt x="0" y="0"/>
                          </a:moveTo>
                          <a:lnTo>
                            <a:pt x="30" y="56"/>
                          </a:lnTo>
                          <a:lnTo>
                            <a:pt x="59" y="99"/>
                          </a:lnTo>
                          <a:lnTo>
                            <a:pt x="90" y="139"/>
                          </a:lnTo>
                          <a:lnTo>
                            <a:pt x="138" y="186"/>
                          </a:lnTo>
                          <a:lnTo>
                            <a:pt x="174" y="216"/>
                          </a:lnTo>
                          <a:lnTo>
                            <a:pt x="220" y="245"/>
                          </a:lnTo>
                          <a:lnTo>
                            <a:pt x="287" y="279"/>
                          </a:lnTo>
                          <a:lnTo>
                            <a:pt x="212" y="177"/>
                          </a:lnTo>
                          <a:lnTo>
                            <a:pt x="170" y="153"/>
                          </a:lnTo>
                          <a:lnTo>
                            <a:pt x="140" y="132"/>
                          </a:lnTo>
                          <a:lnTo>
                            <a:pt x="96" y="101"/>
                          </a:lnTo>
                          <a:lnTo>
                            <a:pt x="62" y="69"/>
                          </a:lnTo>
                          <a:lnTo>
                            <a:pt x="35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5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004" y="2538"/>
                      <a:ext cx="51" cy="273"/>
                    </a:xfrm>
                    <a:custGeom>
                      <a:avLst/>
                      <a:gdLst>
                        <a:gd name="T0" fmla="*/ 0 w 103"/>
                        <a:gd name="T1" fmla="*/ 0 h 546"/>
                        <a:gd name="T2" fmla="*/ 0 w 103"/>
                        <a:gd name="T3" fmla="*/ 1 h 546"/>
                        <a:gd name="T4" fmla="*/ 0 w 103"/>
                        <a:gd name="T5" fmla="*/ 1 h 546"/>
                        <a:gd name="T6" fmla="*/ 0 w 103"/>
                        <a:gd name="T7" fmla="*/ 1 h 546"/>
                        <a:gd name="T8" fmla="*/ 0 w 103"/>
                        <a:gd name="T9" fmla="*/ 1 h 546"/>
                        <a:gd name="T10" fmla="*/ 0 w 103"/>
                        <a:gd name="T11" fmla="*/ 1 h 546"/>
                        <a:gd name="T12" fmla="*/ 0 w 103"/>
                        <a:gd name="T13" fmla="*/ 1 h 546"/>
                        <a:gd name="T14" fmla="*/ 0 w 103"/>
                        <a:gd name="T15" fmla="*/ 1 h 546"/>
                        <a:gd name="T16" fmla="*/ 0 w 103"/>
                        <a:gd name="T17" fmla="*/ 1 h 546"/>
                        <a:gd name="T18" fmla="*/ 0 w 103"/>
                        <a:gd name="T19" fmla="*/ 1 h 546"/>
                        <a:gd name="T20" fmla="*/ 0 w 103"/>
                        <a:gd name="T21" fmla="*/ 1 h 546"/>
                        <a:gd name="T22" fmla="*/ 0 w 103"/>
                        <a:gd name="T23" fmla="*/ 1 h 546"/>
                        <a:gd name="T24" fmla="*/ 0 w 103"/>
                        <a:gd name="T25" fmla="*/ 1 h 546"/>
                        <a:gd name="T26" fmla="*/ 0 w 103"/>
                        <a:gd name="T27" fmla="*/ 1 h 546"/>
                        <a:gd name="T28" fmla="*/ 0 w 103"/>
                        <a:gd name="T29" fmla="*/ 1 h 546"/>
                        <a:gd name="T30" fmla="*/ 0 w 103"/>
                        <a:gd name="T31" fmla="*/ 1 h 546"/>
                        <a:gd name="T32" fmla="*/ 0 w 103"/>
                        <a:gd name="T33" fmla="*/ 1 h 546"/>
                        <a:gd name="T34" fmla="*/ 0 w 103"/>
                        <a:gd name="T35" fmla="*/ 1 h 546"/>
                        <a:gd name="T36" fmla="*/ 0 w 103"/>
                        <a:gd name="T37" fmla="*/ 1 h 546"/>
                        <a:gd name="T38" fmla="*/ 0 w 103"/>
                        <a:gd name="T39" fmla="*/ 1 h 546"/>
                        <a:gd name="T40" fmla="*/ 0 w 103"/>
                        <a:gd name="T41" fmla="*/ 1 h 546"/>
                        <a:gd name="T42" fmla="*/ 0 w 103"/>
                        <a:gd name="T43" fmla="*/ 1 h 546"/>
                        <a:gd name="T44" fmla="*/ 0 w 103"/>
                        <a:gd name="T45" fmla="*/ 1 h 546"/>
                        <a:gd name="T46" fmla="*/ 0 w 103"/>
                        <a:gd name="T47" fmla="*/ 1 h 546"/>
                        <a:gd name="T48" fmla="*/ 0 w 103"/>
                        <a:gd name="T49" fmla="*/ 0 h 54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03"/>
                        <a:gd name="T76" fmla="*/ 0 h 546"/>
                        <a:gd name="T77" fmla="*/ 103 w 103"/>
                        <a:gd name="T78" fmla="*/ 546 h 54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03" h="546">
                          <a:moveTo>
                            <a:pt x="19" y="0"/>
                          </a:moveTo>
                          <a:lnTo>
                            <a:pt x="39" y="37"/>
                          </a:lnTo>
                          <a:lnTo>
                            <a:pt x="52" y="69"/>
                          </a:lnTo>
                          <a:lnTo>
                            <a:pt x="66" y="102"/>
                          </a:lnTo>
                          <a:lnTo>
                            <a:pt x="76" y="134"/>
                          </a:lnTo>
                          <a:lnTo>
                            <a:pt x="84" y="164"/>
                          </a:lnTo>
                          <a:lnTo>
                            <a:pt x="99" y="217"/>
                          </a:lnTo>
                          <a:lnTo>
                            <a:pt x="103" y="269"/>
                          </a:lnTo>
                          <a:lnTo>
                            <a:pt x="100" y="349"/>
                          </a:lnTo>
                          <a:lnTo>
                            <a:pt x="93" y="403"/>
                          </a:lnTo>
                          <a:lnTo>
                            <a:pt x="82" y="447"/>
                          </a:lnTo>
                          <a:lnTo>
                            <a:pt x="65" y="493"/>
                          </a:lnTo>
                          <a:lnTo>
                            <a:pt x="42" y="546"/>
                          </a:lnTo>
                          <a:lnTo>
                            <a:pt x="0" y="443"/>
                          </a:lnTo>
                          <a:lnTo>
                            <a:pt x="19" y="398"/>
                          </a:lnTo>
                          <a:lnTo>
                            <a:pt x="28" y="374"/>
                          </a:lnTo>
                          <a:lnTo>
                            <a:pt x="39" y="343"/>
                          </a:lnTo>
                          <a:lnTo>
                            <a:pt x="46" y="311"/>
                          </a:lnTo>
                          <a:lnTo>
                            <a:pt x="52" y="262"/>
                          </a:lnTo>
                          <a:lnTo>
                            <a:pt x="55" y="221"/>
                          </a:lnTo>
                          <a:lnTo>
                            <a:pt x="55" y="160"/>
                          </a:lnTo>
                          <a:lnTo>
                            <a:pt x="46" y="105"/>
                          </a:lnTo>
                          <a:lnTo>
                            <a:pt x="36" y="60"/>
                          </a:lnTo>
                          <a:lnTo>
                            <a:pt x="30" y="36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5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735" y="2379"/>
                      <a:ext cx="204" cy="83"/>
                    </a:xfrm>
                    <a:custGeom>
                      <a:avLst/>
                      <a:gdLst>
                        <a:gd name="T0" fmla="*/ 0 w 409"/>
                        <a:gd name="T1" fmla="*/ 0 h 165"/>
                        <a:gd name="T2" fmla="*/ 0 w 409"/>
                        <a:gd name="T3" fmla="*/ 1 h 165"/>
                        <a:gd name="T4" fmla="*/ 0 w 409"/>
                        <a:gd name="T5" fmla="*/ 1 h 165"/>
                        <a:gd name="T6" fmla="*/ 0 w 409"/>
                        <a:gd name="T7" fmla="*/ 1 h 165"/>
                        <a:gd name="T8" fmla="*/ 0 w 409"/>
                        <a:gd name="T9" fmla="*/ 1 h 165"/>
                        <a:gd name="T10" fmla="*/ 0 w 409"/>
                        <a:gd name="T11" fmla="*/ 1 h 165"/>
                        <a:gd name="T12" fmla="*/ 0 w 409"/>
                        <a:gd name="T13" fmla="*/ 1 h 165"/>
                        <a:gd name="T14" fmla="*/ 0 w 409"/>
                        <a:gd name="T15" fmla="*/ 1 h 165"/>
                        <a:gd name="T16" fmla="*/ 0 w 409"/>
                        <a:gd name="T17" fmla="*/ 1 h 165"/>
                        <a:gd name="T18" fmla="*/ 0 w 409"/>
                        <a:gd name="T19" fmla="*/ 1 h 165"/>
                        <a:gd name="T20" fmla="*/ 0 w 409"/>
                        <a:gd name="T21" fmla="*/ 1 h 165"/>
                        <a:gd name="T22" fmla="*/ 0 w 409"/>
                        <a:gd name="T23" fmla="*/ 1 h 165"/>
                        <a:gd name="T24" fmla="*/ 0 w 409"/>
                        <a:gd name="T25" fmla="*/ 1 h 165"/>
                        <a:gd name="T26" fmla="*/ 0 w 409"/>
                        <a:gd name="T27" fmla="*/ 1 h 165"/>
                        <a:gd name="T28" fmla="*/ 0 w 409"/>
                        <a:gd name="T29" fmla="*/ 1 h 165"/>
                        <a:gd name="T30" fmla="*/ 0 w 409"/>
                        <a:gd name="T31" fmla="*/ 1 h 165"/>
                        <a:gd name="T32" fmla="*/ 0 w 409"/>
                        <a:gd name="T33" fmla="*/ 1 h 165"/>
                        <a:gd name="T34" fmla="*/ 0 w 409"/>
                        <a:gd name="T35" fmla="*/ 1 h 165"/>
                        <a:gd name="T36" fmla="*/ 0 w 409"/>
                        <a:gd name="T37" fmla="*/ 1 h 165"/>
                        <a:gd name="T38" fmla="*/ 0 w 409"/>
                        <a:gd name="T39" fmla="*/ 1 h 165"/>
                        <a:gd name="T40" fmla="*/ 0 w 409"/>
                        <a:gd name="T41" fmla="*/ 1 h 165"/>
                        <a:gd name="T42" fmla="*/ 0 w 409"/>
                        <a:gd name="T43" fmla="*/ 0 h 165"/>
                        <a:gd name="T44" fmla="*/ 0 w 409"/>
                        <a:gd name="T45" fmla="*/ 0 h 16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409"/>
                        <a:gd name="T70" fmla="*/ 0 h 165"/>
                        <a:gd name="T71" fmla="*/ 409 w 409"/>
                        <a:gd name="T72" fmla="*/ 165 h 16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409" h="165">
                          <a:moveTo>
                            <a:pt x="0" y="0"/>
                          </a:moveTo>
                          <a:lnTo>
                            <a:pt x="31" y="60"/>
                          </a:lnTo>
                          <a:lnTo>
                            <a:pt x="79" y="57"/>
                          </a:lnTo>
                          <a:lnTo>
                            <a:pt x="123" y="60"/>
                          </a:lnTo>
                          <a:lnTo>
                            <a:pt x="165" y="66"/>
                          </a:lnTo>
                          <a:lnTo>
                            <a:pt x="203" y="73"/>
                          </a:lnTo>
                          <a:lnTo>
                            <a:pt x="241" y="83"/>
                          </a:lnTo>
                          <a:lnTo>
                            <a:pt x="267" y="91"/>
                          </a:lnTo>
                          <a:lnTo>
                            <a:pt x="301" y="105"/>
                          </a:lnTo>
                          <a:lnTo>
                            <a:pt x="340" y="124"/>
                          </a:lnTo>
                          <a:lnTo>
                            <a:pt x="409" y="165"/>
                          </a:lnTo>
                          <a:lnTo>
                            <a:pt x="369" y="123"/>
                          </a:lnTo>
                          <a:lnTo>
                            <a:pt x="341" y="102"/>
                          </a:lnTo>
                          <a:lnTo>
                            <a:pt x="304" y="78"/>
                          </a:lnTo>
                          <a:lnTo>
                            <a:pt x="281" y="64"/>
                          </a:lnTo>
                          <a:lnTo>
                            <a:pt x="230" y="40"/>
                          </a:lnTo>
                          <a:lnTo>
                            <a:pt x="197" y="28"/>
                          </a:lnTo>
                          <a:lnTo>
                            <a:pt x="170" y="19"/>
                          </a:lnTo>
                          <a:lnTo>
                            <a:pt x="145" y="13"/>
                          </a:lnTo>
                          <a:lnTo>
                            <a:pt x="105" y="6"/>
                          </a:lnTo>
                          <a:lnTo>
                            <a:pt x="64" y="1"/>
                          </a:lnTo>
                          <a:lnTo>
                            <a:pt x="1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5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469" y="2495"/>
                      <a:ext cx="65" cy="194"/>
                    </a:xfrm>
                    <a:custGeom>
                      <a:avLst/>
                      <a:gdLst>
                        <a:gd name="T0" fmla="*/ 0 w 130"/>
                        <a:gd name="T1" fmla="*/ 1 h 387"/>
                        <a:gd name="T2" fmla="*/ 1 w 130"/>
                        <a:gd name="T3" fmla="*/ 1 h 387"/>
                        <a:gd name="T4" fmla="*/ 1 w 130"/>
                        <a:gd name="T5" fmla="*/ 1 h 387"/>
                        <a:gd name="T6" fmla="*/ 1 w 130"/>
                        <a:gd name="T7" fmla="*/ 1 h 387"/>
                        <a:gd name="T8" fmla="*/ 1 w 130"/>
                        <a:gd name="T9" fmla="*/ 1 h 387"/>
                        <a:gd name="T10" fmla="*/ 1 w 130"/>
                        <a:gd name="T11" fmla="*/ 1 h 387"/>
                        <a:gd name="T12" fmla="*/ 1 w 130"/>
                        <a:gd name="T13" fmla="*/ 1 h 387"/>
                        <a:gd name="T14" fmla="*/ 1 w 130"/>
                        <a:gd name="T15" fmla="*/ 1 h 387"/>
                        <a:gd name="T16" fmla="*/ 1 w 130"/>
                        <a:gd name="T17" fmla="*/ 0 h 387"/>
                        <a:gd name="T18" fmla="*/ 1 w 130"/>
                        <a:gd name="T19" fmla="*/ 1 h 387"/>
                        <a:gd name="T20" fmla="*/ 1 w 130"/>
                        <a:gd name="T21" fmla="*/ 1 h 387"/>
                        <a:gd name="T22" fmla="*/ 1 w 130"/>
                        <a:gd name="T23" fmla="*/ 1 h 387"/>
                        <a:gd name="T24" fmla="*/ 1 w 130"/>
                        <a:gd name="T25" fmla="*/ 1 h 387"/>
                        <a:gd name="T26" fmla="*/ 1 w 130"/>
                        <a:gd name="T27" fmla="*/ 1 h 387"/>
                        <a:gd name="T28" fmla="*/ 1 w 130"/>
                        <a:gd name="T29" fmla="*/ 1 h 387"/>
                        <a:gd name="T30" fmla="*/ 1 w 130"/>
                        <a:gd name="T31" fmla="*/ 1 h 387"/>
                        <a:gd name="T32" fmla="*/ 1 w 130"/>
                        <a:gd name="T33" fmla="*/ 1 h 387"/>
                        <a:gd name="T34" fmla="*/ 1 w 130"/>
                        <a:gd name="T35" fmla="*/ 1 h 387"/>
                        <a:gd name="T36" fmla="*/ 1 w 130"/>
                        <a:gd name="T37" fmla="*/ 1 h 387"/>
                        <a:gd name="T38" fmla="*/ 1 w 130"/>
                        <a:gd name="T39" fmla="*/ 1 h 387"/>
                        <a:gd name="T40" fmla="*/ 1 w 130"/>
                        <a:gd name="T41" fmla="*/ 1 h 387"/>
                        <a:gd name="T42" fmla="*/ 0 w 130"/>
                        <a:gd name="T43" fmla="*/ 1 h 38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0"/>
                        <a:gd name="T67" fmla="*/ 0 h 387"/>
                        <a:gd name="T68" fmla="*/ 130 w 130"/>
                        <a:gd name="T69" fmla="*/ 387 h 387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0" h="387">
                          <a:moveTo>
                            <a:pt x="0" y="297"/>
                          </a:moveTo>
                          <a:lnTo>
                            <a:pt x="3" y="267"/>
                          </a:lnTo>
                          <a:lnTo>
                            <a:pt x="5" y="234"/>
                          </a:lnTo>
                          <a:lnTo>
                            <a:pt x="14" y="181"/>
                          </a:lnTo>
                          <a:lnTo>
                            <a:pt x="24" y="139"/>
                          </a:lnTo>
                          <a:lnTo>
                            <a:pt x="38" y="101"/>
                          </a:lnTo>
                          <a:lnTo>
                            <a:pt x="56" y="62"/>
                          </a:lnTo>
                          <a:lnTo>
                            <a:pt x="72" y="32"/>
                          </a:lnTo>
                          <a:lnTo>
                            <a:pt x="92" y="0"/>
                          </a:lnTo>
                          <a:lnTo>
                            <a:pt x="130" y="50"/>
                          </a:lnTo>
                          <a:lnTo>
                            <a:pt x="108" y="80"/>
                          </a:lnTo>
                          <a:lnTo>
                            <a:pt x="92" y="107"/>
                          </a:lnTo>
                          <a:lnTo>
                            <a:pt x="79" y="132"/>
                          </a:lnTo>
                          <a:lnTo>
                            <a:pt x="60" y="167"/>
                          </a:lnTo>
                          <a:lnTo>
                            <a:pt x="48" y="198"/>
                          </a:lnTo>
                          <a:lnTo>
                            <a:pt x="41" y="228"/>
                          </a:lnTo>
                          <a:lnTo>
                            <a:pt x="32" y="258"/>
                          </a:lnTo>
                          <a:lnTo>
                            <a:pt x="26" y="291"/>
                          </a:lnTo>
                          <a:lnTo>
                            <a:pt x="21" y="331"/>
                          </a:lnTo>
                          <a:lnTo>
                            <a:pt x="17" y="371"/>
                          </a:lnTo>
                          <a:lnTo>
                            <a:pt x="10" y="387"/>
                          </a:lnTo>
                          <a:lnTo>
                            <a:pt x="0" y="29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509" name="Group 24"/>
                <p:cNvGrpSpPr>
                  <a:grpSpLocks/>
                </p:cNvGrpSpPr>
                <p:nvPr/>
              </p:nvGrpSpPr>
              <p:grpSpPr bwMode="auto">
                <a:xfrm rot="21103525" flipH="1">
                  <a:off x="3469" y="1832"/>
                  <a:ext cx="712" cy="468"/>
                  <a:chOff x="1455" y="2364"/>
                  <a:chExt cx="577" cy="553"/>
                </a:xfrm>
              </p:grpSpPr>
              <p:sp>
                <p:nvSpPr>
                  <p:cNvPr id="1754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461" y="2372"/>
                    <a:ext cx="564" cy="53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55" y="2364"/>
                    <a:ext cx="577" cy="5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4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71" y="2379"/>
                    <a:ext cx="545" cy="523"/>
                  </a:xfrm>
                  <a:prstGeom prst="ellipse">
                    <a:avLst/>
                  </a:prstGeom>
                  <a:solidFill>
                    <a:srgbClr val="CC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510" name="Group 28"/>
                <p:cNvGrpSpPr>
                  <a:grpSpLocks/>
                </p:cNvGrpSpPr>
                <p:nvPr/>
              </p:nvGrpSpPr>
              <p:grpSpPr bwMode="auto">
                <a:xfrm rot="21103525" flipH="1">
                  <a:off x="3368" y="2317"/>
                  <a:ext cx="365" cy="391"/>
                  <a:chOff x="1868" y="2885"/>
                  <a:chExt cx="296" cy="462"/>
                </a:xfrm>
              </p:grpSpPr>
              <p:sp>
                <p:nvSpPr>
                  <p:cNvPr id="17512" name="Freeform 29"/>
                  <p:cNvSpPr>
                    <a:spLocks/>
                  </p:cNvSpPr>
                  <p:nvPr/>
                </p:nvSpPr>
                <p:spPr bwMode="auto">
                  <a:xfrm>
                    <a:off x="1871" y="2909"/>
                    <a:ext cx="282" cy="404"/>
                  </a:xfrm>
                  <a:custGeom>
                    <a:avLst/>
                    <a:gdLst>
                      <a:gd name="T0" fmla="*/ 0 w 564"/>
                      <a:gd name="T1" fmla="*/ 1 h 808"/>
                      <a:gd name="T2" fmla="*/ 1 w 564"/>
                      <a:gd name="T3" fmla="*/ 1 h 808"/>
                      <a:gd name="T4" fmla="*/ 1 w 564"/>
                      <a:gd name="T5" fmla="*/ 1 h 808"/>
                      <a:gd name="T6" fmla="*/ 1 w 564"/>
                      <a:gd name="T7" fmla="*/ 0 h 808"/>
                      <a:gd name="T8" fmla="*/ 0 w 564"/>
                      <a:gd name="T9" fmla="*/ 1 h 8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808"/>
                      <a:gd name="T17" fmla="*/ 564 w 564"/>
                      <a:gd name="T18" fmla="*/ 808 h 8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808">
                        <a:moveTo>
                          <a:pt x="0" y="60"/>
                        </a:moveTo>
                        <a:lnTo>
                          <a:pt x="400" y="808"/>
                        </a:lnTo>
                        <a:lnTo>
                          <a:pt x="564" y="725"/>
                        </a:lnTo>
                        <a:lnTo>
                          <a:pt x="16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13" name="Arc 30"/>
                  <p:cNvSpPr>
                    <a:spLocks/>
                  </p:cNvSpPr>
                  <p:nvPr/>
                </p:nvSpPr>
                <p:spPr bwMode="auto">
                  <a:xfrm>
                    <a:off x="1869" y="2885"/>
                    <a:ext cx="85" cy="53"/>
                  </a:xfrm>
                  <a:custGeom>
                    <a:avLst/>
                    <a:gdLst>
                      <a:gd name="T0" fmla="*/ 0 w 42228"/>
                      <a:gd name="T1" fmla="*/ 0 h 27866"/>
                      <a:gd name="T2" fmla="*/ 0 w 42228"/>
                      <a:gd name="T3" fmla="*/ 0 h 27866"/>
                      <a:gd name="T4" fmla="*/ 0 w 42228"/>
                      <a:gd name="T5" fmla="*/ 0 h 27866"/>
                      <a:gd name="T6" fmla="*/ 0 60000 65536"/>
                      <a:gd name="T7" fmla="*/ 0 60000 65536"/>
                      <a:gd name="T8" fmla="*/ 0 60000 65536"/>
                      <a:gd name="T9" fmla="*/ 0 w 42228"/>
                      <a:gd name="T10" fmla="*/ 0 h 27866"/>
                      <a:gd name="T11" fmla="*/ 42228 w 42228"/>
                      <a:gd name="T12" fmla="*/ 27866 h 278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28" h="27866" fill="none" extrusionOk="0">
                        <a:moveTo>
                          <a:pt x="928" y="27866"/>
                        </a:moveTo>
                        <a:cubicBezTo>
                          <a:pt x="312" y="25834"/>
                          <a:pt x="0" y="2372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61" y="-1"/>
                          <a:pt x="39422" y="6157"/>
                          <a:pt x="42228" y="15193"/>
                        </a:cubicBezTo>
                      </a:path>
                      <a:path w="42228" h="27866" stroke="0" extrusionOk="0">
                        <a:moveTo>
                          <a:pt x="928" y="27866"/>
                        </a:moveTo>
                        <a:cubicBezTo>
                          <a:pt x="312" y="25834"/>
                          <a:pt x="0" y="2372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61" y="-1"/>
                          <a:pt x="39422" y="6157"/>
                          <a:pt x="42228" y="15193"/>
                        </a:cubicBezTo>
                        <a:lnTo>
                          <a:pt x="21600" y="21600"/>
                        </a:lnTo>
                        <a:lnTo>
                          <a:pt x="928" y="27866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14" name="Arc 31"/>
                  <p:cNvSpPr>
                    <a:spLocks/>
                  </p:cNvSpPr>
                  <p:nvPr/>
                </p:nvSpPr>
                <p:spPr bwMode="auto">
                  <a:xfrm>
                    <a:off x="1871" y="2891"/>
                    <a:ext cx="87" cy="50"/>
                  </a:xfrm>
                  <a:custGeom>
                    <a:avLst/>
                    <a:gdLst>
                      <a:gd name="T0" fmla="*/ 0 w 42041"/>
                      <a:gd name="T1" fmla="*/ 0 h 24039"/>
                      <a:gd name="T2" fmla="*/ 0 w 42041"/>
                      <a:gd name="T3" fmla="*/ 0 h 24039"/>
                      <a:gd name="T4" fmla="*/ 0 w 42041"/>
                      <a:gd name="T5" fmla="*/ 0 h 24039"/>
                      <a:gd name="T6" fmla="*/ 0 60000 65536"/>
                      <a:gd name="T7" fmla="*/ 0 60000 65536"/>
                      <a:gd name="T8" fmla="*/ 0 60000 65536"/>
                      <a:gd name="T9" fmla="*/ 0 w 42041"/>
                      <a:gd name="T10" fmla="*/ 0 h 24039"/>
                      <a:gd name="T11" fmla="*/ 42041 w 42041"/>
                      <a:gd name="T12" fmla="*/ 24039 h 2403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041" h="24039" fill="none" extrusionOk="0">
                        <a:moveTo>
                          <a:pt x="138" y="24038"/>
                        </a:moveTo>
                        <a:cubicBezTo>
                          <a:pt x="46" y="23229"/>
                          <a:pt x="0" y="2241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839" y="-1"/>
                          <a:pt x="39055" y="5876"/>
                          <a:pt x="42041" y="14619"/>
                        </a:cubicBezTo>
                      </a:path>
                      <a:path w="42041" h="24039" stroke="0" extrusionOk="0">
                        <a:moveTo>
                          <a:pt x="138" y="24038"/>
                        </a:moveTo>
                        <a:cubicBezTo>
                          <a:pt x="46" y="23229"/>
                          <a:pt x="0" y="2241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839" y="-1"/>
                          <a:pt x="39055" y="5876"/>
                          <a:pt x="42041" y="14619"/>
                        </a:cubicBezTo>
                        <a:lnTo>
                          <a:pt x="21600" y="21600"/>
                        </a:lnTo>
                        <a:lnTo>
                          <a:pt x="138" y="24038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15" name="Freeform 32"/>
                  <p:cNvSpPr>
                    <a:spLocks/>
                  </p:cNvSpPr>
                  <p:nvPr/>
                </p:nvSpPr>
                <p:spPr bwMode="auto">
                  <a:xfrm>
                    <a:off x="1868" y="2891"/>
                    <a:ext cx="54" cy="104"/>
                  </a:xfrm>
                  <a:custGeom>
                    <a:avLst/>
                    <a:gdLst>
                      <a:gd name="T0" fmla="*/ 1 w 107"/>
                      <a:gd name="T1" fmla="*/ 1 h 207"/>
                      <a:gd name="T2" fmla="*/ 0 w 107"/>
                      <a:gd name="T3" fmla="*/ 1 h 207"/>
                      <a:gd name="T4" fmla="*/ 0 w 107"/>
                      <a:gd name="T5" fmla="*/ 1 h 207"/>
                      <a:gd name="T6" fmla="*/ 1 w 107"/>
                      <a:gd name="T7" fmla="*/ 1 h 207"/>
                      <a:gd name="T8" fmla="*/ 1 w 107"/>
                      <a:gd name="T9" fmla="*/ 1 h 207"/>
                      <a:gd name="T10" fmla="*/ 1 w 107"/>
                      <a:gd name="T11" fmla="*/ 1 h 207"/>
                      <a:gd name="T12" fmla="*/ 1 w 107"/>
                      <a:gd name="T13" fmla="*/ 1 h 207"/>
                      <a:gd name="T14" fmla="*/ 1 w 107"/>
                      <a:gd name="T15" fmla="*/ 1 h 207"/>
                      <a:gd name="T16" fmla="*/ 1 w 107"/>
                      <a:gd name="T17" fmla="*/ 0 h 207"/>
                      <a:gd name="T18" fmla="*/ 1 w 107"/>
                      <a:gd name="T19" fmla="*/ 1 h 207"/>
                      <a:gd name="T20" fmla="*/ 1 w 107"/>
                      <a:gd name="T21" fmla="*/ 1 h 207"/>
                      <a:gd name="T22" fmla="*/ 1 w 107"/>
                      <a:gd name="T23" fmla="*/ 1 h 207"/>
                      <a:gd name="T24" fmla="*/ 1 w 107"/>
                      <a:gd name="T25" fmla="*/ 1 h 207"/>
                      <a:gd name="T26" fmla="*/ 1 w 107"/>
                      <a:gd name="T27" fmla="*/ 1 h 207"/>
                      <a:gd name="T28" fmla="*/ 1 w 107"/>
                      <a:gd name="T29" fmla="*/ 1 h 207"/>
                      <a:gd name="T30" fmla="*/ 1 w 107"/>
                      <a:gd name="T31" fmla="*/ 1 h 207"/>
                      <a:gd name="T32" fmla="*/ 1 w 107"/>
                      <a:gd name="T33" fmla="*/ 1 h 207"/>
                      <a:gd name="T34" fmla="*/ 1 w 107"/>
                      <a:gd name="T35" fmla="*/ 1 h 20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7"/>
                      <a:gd name="T55" fmla="*/ 0 h 207"/>
                      <a:gd name="T56" fmla="*/ 107 w 107"/>
                      <a:gd name="T57" fmla="*/ 207 h 20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7" h="207">
                        <a:moveTo>
                          <a:pt x="3" y="96"/>
                        </a:moveTo>
                        <a:lnTo>
                          <a:pt x="0" y="82"/>
                        </a:lnTo>
                        <a:lnTo>
                          <a:pt x="0" y="69"/>
                        </a:lnTo>
                        <a:lnTo>
                          <a:pt x="2" y="58"/>
                        </a:lnTo>
                        <a:lnTo>
                          <a:pt x="6" y="42"/>
                        </a:lnTo>
                        <a:lnTo>
                          <a:pt x="12" y="29"/>
                        </a:lnTo>
                        <a:lnTo>
                          <a:pt x="21" y="17"/>
                        </a:lnTo>
                        <a:lnTo>
                          <a:pt x="31" y="7"/>
                        </a:lnTo>
                        <a:lnTo>
                          <a:pt x="41" y="0"/>
                        </a:lnTo>
                        <a:lnTo>
                          <a:pt x="107" y="112"/>
                        </a:lnTo>
                        <a:lnTo>
                          <a:pt x="95" y="119"/>
                        </a:lnTo>
                        <a:lnTo>
                          <a:pt x="87" y="127"/>
                        </a:lnTo>
                        <a:lnTo>
                          <a:pt x="79" y="135"/>
                        </a:lnTo>
                        <a:lnTo>
                          <a:pt x="73" y="145"/>
                        </a:lnTo>
                        <a:lnTo>
                          <a:pt x="66" y="163"/>
                        </a:lnTo>
                        <a:lnTo>
                          <a:pt x="62" y="187"/>
                        </a:lnTo>
                        <a:lnTo>
                          <a:pt x="62" y="207"/>
                        </a:lnTo>
                        <a:lnTo>
                          <a:pt x="3" y="96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16" name="Arc 33"/>
                  <p:cNvSpPr>
                    <a:spLocks/>
                  </p:cNvSpPr>
                  <p:nvPr/>
                </p:nvSpPr>
                <p:spPr bwMode="auto">
                  <a:xfrm>
                    <a:off x="1869" y="2888"/>
                    <a:ext cx="44" cy="49"/>
                  </a:xfrm>
                  <a:custGeom>
                    <a:avLst/>
                    <a:gdLst>
                      <a:gd name="T0" fmla="*/ 0 w 21600"/>
                      <a:gd name="T1" fmla="*/ 0 h 25860"/>
                      <a:gd name="T2" fmla="*/ 0 w 21600"/>
                      <a:gd name="T3" fmla="*/ 0 h 25860"/>
                      <a:gd name="T4" fmla="*/ 0 w 21600"/>
                      <a:gd name="T5" fmla="*/ 0 h 2586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860"/>
                      <a:gd name="T11" fmla="*/ 21600 w 21600"/>
                      <a:gd name="T12" fmla="*/ 25860 h 258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860" fill="none" extrusionOk="0">
                        <a:moveTo>
                          <a:pt x="788" y="25860"/>
                        </a:moveTo>
                        <a:cubicBezTo>
                          <a:pt x="265" y="23976"/>
                          <a:pt x="0" y="22031"/>
                          <a:pt x="0" y="20077"/>
                        </a:cubicBezTo>
                        <a:cubicBezTo>
                          <a:pt x="-1" y="11223"/>
                          <a:pt x="5402" y="3266"/>
                          <a:pt x="13632" y="0"/>
                        </a:cubicBezTo>
                      </a:path>
                      <a:path w="21600" h="25860" stroke="0" extrusionOk="0">
                        <a:moveTo>
                          <a:pt x="788" y="25860"/>
                        </a:moveTo>
                        <a:cubicBezTo>
                          <a:pt x="265" y="23976"/>
                          <a:pt x="0" y="22031"/>
                          <a:pt x="0" y="20077"/>
                        </a:cubicBezTo>
                        <a:cubicBezTo>
                          <a:pt x="-1" y="11223"/>
                          <a:pt x="5402" y="3266"/>
                          <a:pt x="13632" y="0"/>
                        </a:cubicBezTo>
                        <a:lnTo>
                          <a:pt x="21600" y="20077"/>
                        </a:lnTo>
                        <a:lnTo>
                          <a:pt x="788" y="25860"/>
                        </a:lnTo>
                        <a:close/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17" name="Arc 34"/>
                  <p:cNvSpPr>
                    <a:spLocks/>
                  </p:cNvSpPr>
                  <p:nvPr/>
                </p:nvSpPr>
                <p:spPr bwMode="auto">
                  <a:xfrm>
                    <a:off x="1900" y="2942"/>
                    <a:ext cx="86" cy="51"/>
                  </a:xfrm>
                  <a:custGeom>
                    <a:avLst/>
                    <a:gdLst>
                      <a:gd name="T0" fmla="*/ 0 w 42207"/>
                      <a:gd name="T1" fmla="*/ 0 h 26947"/>
                      <a:gd name="T2" fmla="*/ 0 w 42207"/>
                      <a:gd name="T3" fmla="*/ 0 h 26947"/>
                      <a:gd name="T4" fmla="*/ 0 w 42207"/>
                      <a:gd name="T5" fmla="*/ 0 h 26947"/>
                      <a:gd name="T6" fmla="*/ 0 60000 65536"/>
                      <a:gd name="T7" fmla="*/ 0 60000 65536"/>
                      <a:gd name="T8" fmla="*/ 0 60000 65536"/>
                      <a:gd name="T9" fmla="*/ 0 w 42207"/>
                      <a:gd name="T10" fmla="*/ 0 h 26947"/>
                      <a:gd name="T11" fmla="*/ 42207 w 42207"/>
                      <a:gd name="T12" fmla="*/ 26947 h 2694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207" h="26947" fill="none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35" y="-1"/>
                          <a:pt x="39379" y="6124"/>
                          <a:pt x="42207" y="15126"/>
                        </a:cubicBezTo>
                      </a:path>
                      <a:path w="42207" h="26947" stroke="0" extrusionOk="0">
                        <a:moveTo>
                          <a:pt x="672" y="26946"/>
                        </a:moveTo>
                        <a:cubicBezTo>
                          <a:pt x="225" y="25199"/>
                          <a:pt x="0" y="23403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035" y="-1"/>
                          <a:pt x="39379" y="6124"/>
                          <a:pt x="42207" y="15126"/>
                        </a:cubicBezTo>
                        <a:lnTo>
                          <a:pt x="21600" y="21600"/>
                        </a:lnTo>
                        <a:lnTo>
                          <a:pt x="672" y="26946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7518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903" y="2950"/>
                    <a:ext cx="91" cy="59"/>
                    <a:chOff x="1903" y="2950"/>
                    <a:chExt cx="91" cy="59"/>
                  </a:xfrm>
                </p:grpSpPr>
                <p:grpSp>
                  <p:nvGrpSpPr>
                    <p:cNvPr id="17542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3" y="2950"/>
                      <a:ext cx="87" cy="50"/>
                      <a:chOff x="1903" y="2950"/>
                      <a:chExt cx="87" cy="50"/>
                    </a:xfrm>
                  </p:grpSpPr>
                  <p:sp>
                    <p:nvSpPr>
                      <p:cNvPr id="17544" name="Arc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3" y="2950"/>
                        <a:ext cx="87" cy="50"/>
                      </a:xfrm>
                      <a:custGeom>
                        <a:avLst/>
                        <a:gdLst>
                          <a:gd name="T0" fmla="*/ 0 w 42528"/>
                          <a:gd name="T1" fmla="*/ 0 h 26441"/>
                          <a:gd name="T2" fmla="*/ 0 w 42528"/>
                          <a:gd name="T3" fmla="*/ 0 h 26441"/>
                          <a:gd name="T4" fmla="*/ 0 w 42528"/>
                          <a:gd name="T5" fmla="*/ 0 h 26441"/>
                          <a:gd name="T6" fmla="*/ 0 60000 65536"/>
                          <a:gd name="T7" fmla="*/ 0 60000 65536"/>
                          <a:gd name="T8" fmla="*/ 0 60000 65536"/>
                          <a:gd name="T9" fmla="*/ 0 w 42528"/>
                          <a:gd name="T10" fmla="*/ 0 h 26441"/>
                          <a:gd name="T11" fmla="*/ 42528 w 42528"/>
                          <a:gd name="T12" fmla="*/ 26441 h 2644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28" h="26441" fill="none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</a:path>
                          <a:path w="42528" h="26441" stroke="0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  <a:lnTo>
                              <a:pt x="21600" y="21600"/>
                            </a:lnTo>
                            <a:lnTo>
                              <a:pt x="549" y="26440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45" name="Arc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3" y="2955"/>
                        <a:ext cx="44" cy="45"/>
                      </a:xfrm>
                      <a:custGeom>
                        <a:avLst/>
                        <a:gdLst>
                          <a:gd name="T0" fmla="*/ 0 w 21600"/>
                          <a:gd name="T1" fmla="*/ 0 h 23819"/>
                          <a:gd name="T2" fmla="*/ 0 w 21600"/>
                          <a:gd name="T3" fmla="*/ 0 h 23819"/>
                          <a:gd name="T4" fmla="*/ 0 w 21600"/>
                          <a:gd name="T5" fmla="*/ 0 h 23819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3819"/>
                          <a:gd name="T11" fmla="*/ 21600 w 21600"/>
                          <a:gd name="T12" fmla="*/ 23819 h 2381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3819" fill="none" extrusionOk="0">
                            <a:moveTo>
                              <a:pt x="549" y="23818"/>
                            </a:moveTo>
                            <a:cubicBezTo>
                              <a:pt x="184" y="22231"/>
                              <a:pt x="0" y="20607"/>
                              <a:pt x="0" y="18978"/>
                            </a:cubicBezTo>
                            <a:cubicBezTo>
                              <a:pt x="-1" y="11062"/>
                              <a:pt x="4330" y="3780"/>
                              <a:pt x="11285" y="0"/>
                            </a:cubicBezTo>
                          </a:path>
                          <a:path w="21600" h="23819" stroke="0" extrusionOk="0">
                            <a:moveTo>
                              <a:pt x="549" y="23818"/>
                            </a:moveTo>
                            <a:cubicBezTo>
                              <a:pt x="184" y="22231"/>
                              <a:pt x="0" y="20607"/>
                              <a:pt x="0" y="18978"/>
                            </a:cubicBezTo>
                            <a:cubicBezTo>
                              <a:pt x="-1" y="11062"/>
                              <a:pt x="4330" y="3780"/>
                              <a:pt x="11285" y="0"/>
                            </a:cubicBezTo>
                            <a:lnTo>
                              <a:pt x="21600" y="18978"/>
                            </a:lnTo>
                            <a:lnTo>
                              <a:pt x="549" y="23818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46" name="Arc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4" y="2950"/>
                        <a:ext cx="85" cy="50"/>
                      </a:xfrm>
                      <a:custGeom>
                        <a:avLst/>
                        <a:gdLst>
                          <a:gd name="T0" fmla="*/ 0 w 42375"/>
                          <a:gd name="T1" fmla="*/ 0 h 26389"/>
                          <a:gd name="T2" fmla="*/ 0 w 42375"/>
                          <a:gd name="T3" fmla="*/ 0 h 26389"/>
                          <a:gd name="T4" fmla="*/ 0 w 42375"/>
                          <a:gd name="T5" fmla="*/ 0 h 26389"/>
                          <a:gd name="T6" fmla="*/ 0 60000 65536"/>
                          <a:gd name="T7" fmla="*/ 0 60000 65536"/>
                          <a:gd name="T8" fmla="*/ 0 60000 65536"/>
                          <a:gd name="T9" fmla="*/ 0 w 42375"/>
                          <a:gd name="T10" fmla="*/ 0 h 26389"/>
                          <a:gd name="T11" fmla="*/ 42375 w 42375"/>
                          <a:gd name="T12" fmla="*/ 26389 h 2638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375" h="26389" fill="none" extrusionOk="0">
                            <a:moveTo>
                              <a:pt x="537" y="26388"/>
                            </a:moveTo>
                            <a:cubicBezTo>
                              <a:pt x="180" y="24817"/>
                              <a:pt x="0" y="23211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251" y="-1"/>
                              <a:pt x="39732" y="6403"/>
                              <a:pt x="42374" y="15686"/>
                            </a:cubicBezTo>
                          </a:path>
                          <a:path w="42375" h="26389" stroke="0" extrusionOk="0">
                            <a:moveTo>
                              <a:pt x="537" y="26388"/>
                            </a:moveTo>
                            <a:cubicBezTo>
                              <a:pt x="180" y="24817"/>
                              <a:pt x="0" y="23211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251" y="-1"/>
                              <a:pt x="39732" y="6403"/>
                              <a:pt x="42374" y="15686"/>
                            </a:cubicBezTo>
                            <a:lnTo>
                              <a:pt x="21600" y="21600"/>
                            </a:lnTo>
                            <a:lnTo>
                              <a:pt x="537" y="26388"/>
                            </a:lnTo>
                            <a:close/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543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1908" y="2959"/>
                      <a:ext cx="86" cy="50"/>
                    </a:xfrm>
                    <a:custGeom>
                      <a:avLst/>
                      <a:gdLst>
                        <a:gd name="T0" fmla="*/ 0 w 42394"/>
                        <a:gd name="T1" fmla="*/ 0 h 26441"/>
                        <a:gd name="T2" fmla="*/ 0 w 42394"/>
                        <a:gd name="T3" fmla="*/ 0 h 26441"/>
                        <a:gd name="T4" fmla="*/ 0 w 42394"/>
                        <a:gd name="T5" fmla="*/ 0 h 26441"/>
                        <a:gd name="T6" fmla="*/ 0 60000 65536"/>
                        <a:gd name="T7" fmla="*/ 0 60000 65536"/>
                        <a:gd name="T8" fmla="*/ 0 60000 65536"/>
                        <a:gd name="T9" fmla="*/ 0 w 42394"/>
                        <a:gd name="T10" fmla="*/ 0 h 26441"/>
                        <a:gd name="T11" fmla="*/ 42394 w 42394"/>
                        <a:gd name="T12" fmla="*/ 26441 h 264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394" h="26441" fill="none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78" y="-1"/>
                            <a:pt x="39775" y="6437"/>
                            <a:pt x="42394" y="15754"/>
                          </a:cubicBezTo>
                        </a:path>
                        <a:path w="42394" h="26441" stroke="0" extrusionOk="0">
                          <a:moveTo>
                            <a:pt x="549" y="26440"/>
                          </a:moveTo>
                          <a:cubicBezTo>
                            <a:pt x="184" y="24853"/>
                            <a:pt x="0" y="2322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278" y="-1"/>
                            <a:pt x="39775" y="6437"/>
                            <a:pt x="42394" y="15754"/>
                          </a:cubicBezTo>
                          <a:lnTo>
                            <a:pt x="21600" y="21600"/>
                          </a:lnTo>
                          <a:lnTo>
                            <a:pt x="549" y="2644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1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912" y="2967"/>
                    <a:ext cx="91" cy="59"/>
                    <a:chOff x="1912" y="2967"/>
                    <a:chExt cx="91" cy="59"/>
                  </a:xfrm>
                </p:grpSpPr>
                <p:grpSp>
                  <p:nvGrpSpPr>
                    <p:cNvPr id="17537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2" y="2967"/>
                      <a:ext cx="87" cy="50"/>
                      <a:chOff x="1912" y="2967"/>
                      <a:chExt cx="87" cy="50"/>
                    </a:xfrm>
                  </p:grpSpPr>
                  <p:sp>
                    <p:nvSpPr>
                      <p:cNvPr id="17539" name="Arc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67"/>
                        <a:ext cx="86" cy="49"/>
                      </a:xfrm>
                      <a:custGeom>
                        <a:avLst/>
                        <a:gdLst>
                          <a:gd name="T0" fmla="*/ 0 w 42511"/>
                          <a:gd name="T1" fmla="*/ 0 h 25783"/>
                          <a:gd name="T2" fmla="*/ 0 w 42511"/>
                          <a:gd name="T3" fmla="*/ 0 h 25783"/>
                          <a:gd name="T4" fmla="*/ 0 w 42511"/>
                          <a:gd name="T5" fmla="*/ 0 h 25783"/>
                          <a:gd name="T6" fmla="*/ 0 60000 65536"/>
                          <a:gd name="T7" fmla="*/ 0 60000 65536"/>
                          <a:gd name="T8" fmla="*/ 0 60000 65536"/>
                          <a:gd name="T9" fmla="*/ 0 w 42511"/>
                          <a:gd name="T10" fmla="*/ 0 h 25783"/>
                          <a:gd name="T11" fmla="*/ 42511 w 42511"/>
                          <a:gd name="T12" fmla="*/ 25783 h 2578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11" h="25783" fill="none" extrusionOk="0">
                            <a:moveTo>
                              <a:pt x="408" y="25783"/>
                            </a:moveTo>
                            <a:cubicBezTo>
                              <a:pt x="136" y="24405"/>
                              <a:pt x="0" y="23004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45" y="-1"/>
                              <a:pt x="40044" y="6657"/>
                              <a:pt x="42511" y="16188"/>
                            </a:cubicBezTo>
                          </a:path>
                          <a:path w="42511" h="25783" stroke="0" extrusionOk="0">
                            <a:moveTo>
                              <a:pt x="408" y="25783"/>
                            </a:moveTo>
                            <a:cubicBezTo>
                              <a:pt x="136" y="24405"/>
                              <a:pt x="0" y="23004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45" y="-1"/>
                              <a:pt x="40044" y="6657"/>
                              <a:pt x="42511" y="16188"/>
                            </a:cubicBezTo>
                            <a:lnTo>
                              <a:pt x="21600" y="21600"/>
                            </a:lnTo>
                            <a:lnTo>
                              <a:pt x="408" y="25783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40" name="Arc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72"/>
                        <a:ext cx="44" cy="44"/>
                      </a:xfrm>
                      <a:custGeom>
                        <a:avLst/>
                        <a:gdLst>
                          <a:gd name="T0" fmla="*/ 0 w 21600"/>
                          <a:gd name="T1" fmla="*/ 0 h 23111"/>
                          <a:gd name="T2" fmla="*/ 0 w 21600"/>
                          <a:gd name="T3" fmla="*/ 0 h 23111"/>
                          <a:gd name="T4" fmla="*/ 0 w 21600"/>
                          <a:gd name="T5" fmla="*/ 0 h 23111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3111"/>
                          <a:gd name="T11" fmla="*/ 21600 w 21600"/>
                          <a:gd name="T12" fmla="*/ 23111 h 2311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3111" fill="none" extrusionOk="0">
                            <a:moveTo>
                              <a:pt x="408" y="23111"/>
                            </a:moveTo>
                            <a:cubicBezTo>
                              <a:pt x="136" y="21733"/>
                              <a:pt x="0" y="20332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</a:path>
                          <a:path w="21600" h="23111" stroke="0" extrusionOk="0">
                            <a:moveTo>
                              <a:pt x="408" y="23111"/>
                            </a:moveTo>
                            <a:cubicBezTo>
                              <a:pt x="136" y="21733"/>
                              <a:pt x="0" y="20332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  <a:lnTo>
                              <a:pt x="21600" y="18928"/>
                            </a:lnTo>
                            <a:lnTo>
                              <a:pt x="408" y="23111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41" name="Arc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2" y="2967"/>
                        <a:ext cx="87" cy="50"/>
                      </a:xfrm>
                      <a:custGeom>
                        <a:avLst/>
                        <a:gdLst>
                          <a:gd name="T0" fmla="*/ 0 w 42528"/>
                          <a:gd name="T1" fmla="*/ 0 h 26441"/>
                          <a:gd name="T2" fmla="*/ 0 w 42528"/>
                          <a:gd name="T3" fmla="*/ 0 h 26441"/>
                          <a:gd name="T4" fmla="*/ 0 w 42528"/>
                          <a:gd name="T5" fmla="*/ 0 h 26441"/>
                          <a:gd name="T6" fmla="*/ 0 60000 65536"/>
                          <a:gd name="T7" fmla="*/ 0 60000 65536"/>
                          <a:gd name="T8" fmla="*/ 0 60000 65536"/>
                          <a:gd name="T9" fmla="*/ 0 w 42528"/>
                          <a:gd name="T10" fmla="*/ 0 h 26441"/>
                          <a:gd name="T11" fmla="*/ 42528 w 42528"/>
                          <a:gd name="T12" fmla="*/ 26441 h 2644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528" h="26441" fill="none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</a:path>
                          <a:path w="42528" h="26441" stroke="0" extrusionOk="0">
                            <a:moveTo>
                              <a:pt x="549" y="26440"/>
                            </a:moveTo>
                            <a:cubicBezTo>
                              <a:pt x="184" y="24853"/>
                              <a:pt x="0" y="23229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469" y="-1"/>
                              <a:pt x="40084" y="6690"/>
                              <a:pt x="42527" y="16253"/>
                            </a:cubicBezTo>
                            <a:lnTo>
                              <a:pt x="21600" y="21600"/>
                            </a:lnTo>
                            <a:lnTo>
                              <a:pt x="549" y="26440"/>
                            </a:lnTo>
                            <a:close/>
                          </a:path>
                        </a:pathLst>
                      </a:cu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538" name="Arc 46"/>
                    <p:cNvSpPr>
                      <a:spLocks/>
                    </p:cNvSpPr>
                    <p:nvPr/>
                  </p:nvSpPr>
                  <p:spPr bwMode="auto">
                    <a:xfrm>
                      <a:off x="1917" y="2976"/>
                      <a:ext cx="86" cy="50"/>
                    </a:xfrm>
                    <a:custGeom>
                      <a:avLst/>
                      <a:gdLst>
                        <a:gd name="T0" fmla="*/ 0 w 42511"/>
                        <a:gd name="T1" fmla="*/ 0 h 26283"/>
                        <a:gd name="T2" fmla="*/ 0 w 42511"/>
                        <a:gd name="T3" fmla="*/ 0 h 26283"/>
                        <a:gd name="T4" fmla="*/ 0 w 42511"/>
                        <a:gd name="T5" fmla="*/ 0 h 26283"/>
                        <a:gd name="T6" fmla="*/ 0 60000 65536"/>
                        <a:gd name="T7" fmla="*/ 0 60000 65536"/>
                        <a:gd name="T8" fmla="*/ 0 60000 65536"/>
                        <a:gd name="T9" fmla="*/ 0 w 42511"/>
                        <a:gd name="T10" fmla="*/ 0 h 26283"/>
                        <a:gd name="T11" fmla="*/ 42511 w 42511"/>
                        <a:gd name="T12" fmla="*/ 26283 h 262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1" h="26283" fill="none" extrusionOk="0">
                          <a:moveTo>
                            <a:pt x="513" y="26283"/>
                          </a:moveTo>
                          <a:cubicBezTo>
                            <a:pt x="172" y="24745"/>
                            <a:pt x="0" y="2317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6283" stroke="0" extrusionOk="0">
                          <a:moveTo>
                            <a:pt x="513" y="26283"/>
                          </a:moveTo>
                          <a:cubicBezTo>
                            <a:pt x="172" y="24745"/>
                            <a:pt x="0" y="2317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lnTo>
                            <a:pt x="513" y="26283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921" y="2983"/>
                    <a:ext cx="86" cy="49"/>
                    <a:chOff x="1921" y="2983"/>
                    <a:chExt cx="86" cy="49"/>
                  </a:xfrm>
                </p:grpSpPr>
                <p:sp>
                  <p:nvSpPr>
                    <p:cNvPr id="17535" name="Arc 48"/>
                    <p:cNvSpPr>
                      <a:spLocks/>
                    </p:cNvSpPr>
                    <p:nvPr/>
                  </p:nvSpPr>
                  <p:spPr bwMode="auto">
                    <a:xfrm>
                      <a:off x="1921" y="2983"/>
                      <a:ext cx="86" cy="49"/>
                    </a:xfrm>
                    <a:custGeom>
                      <a:avLst/>
                      <a:gdLst>
                        <a:gd name="T0" fmla="*/ 0 w 42663"/>
                        <a:gd name="T1" fmla="*/ 0 h 25783"/>
                        <a:gd name="T2" fmla="*/ 0 w 42663"/>
                        <a:gd name="T3" fmla="*/ 0 h 25783"/>
                        <a:gd name="T4" fmla="*/ 0 w 42663"/>
                        <a:gd name="T5" fmla="*/ 0 h 25783"/>
                        <a:gd name="T6" fmla="*/ 0 60000 65536"/>
                        <a:gd name="T7" fmla="*/ 0 60000 65536"/>
                        <a:gd name="T8" fmla="*/ 0 60000 65536"/>
                        <a:gd name="T9" fmla="*/ 0 w 42663"/>
                        <a:gd name="T10" fmla="*/ 0 h 25783"/>
                        <a:gd name="T11" fmla="*/ 42663 w 42663"/>
                        <a:gd name="T12" fmla="*/ 25783 h 257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663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</a:path>
                        <a:path w="42663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84" y="-1"/>
                            <a:pt x="40426" y="6977"/>
                            <a:pt x="42662" y="16811"/>
                          </a:cubicBezTo>
                          <a:lnTo>
                            <a:pt x="21600" y="21600"/>
                          </a:lnTo>
                          <a:lnTo>
                            <a:pt x="408" y="25783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36" name="Arc 49"/>
                    <p:cNvSpPr>
                      <a:spLocks/>
                    </p:cNvSpPr>
                    <p:nvPr/>
                  </p:nvSpPr>
                  <p:spPr bwMode="auto">
                    <a:xfrm>
                      <a:off x="1921" y="2988"/>
                      <a:ext cx="44" cy="44"/>
                    </a:xfrm>
                    <a:custGeom>
                      <a:avLst/>
                      <a:gdLst>
                        <a:gd name="T0" fmla="*/ 0 w 21600"/>
                        <a:gd name="T1" fmla="*/ 0 h 23111"/>
                        <a:gd name="T2" fmla="*/ 0 w 21600"/>
                        <a:gd name="T3" fmla="*/ 0 h 23111"/>
                        <a:gd name="T4" fmla="*/ 0 w 21600"/>
                        <a:gd name="T5" fmla="*/ 0 h 23111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3111"/>
                        <a:gd name="T11" fmla="*/ 21600 w 21600"/>
                        <a:gd name="T12" fmla="*/ 23111 h 2311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3111" fill="none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</a:path>
                        <a:path w="21600" h="23111" stroke="0" extrusionOk="0">
                          <a:moveTo>
                            <a:pt x="408" y="23111"/>
                          </a:moveTo>
                          <a:cubicBezTo>
                            <a:pt x="136" y="21733"/>
                            <a:pt x="0" y="20332"/>
                            <a:pt x="0" y="18928"/>
                          </a:cubicBezTo>
                          <a:cubicBezTo>
                            <a:pt x="-1" y="11049"/>
                            <a:pt x="4289" y="3796"/>
                            <a:pt x="11193" y="0"/>
                          </a:cubicBezTo>
                          <a:lnTo>
                            <a:pt x="21600" y="18928"/>
                          </a:lnTo>
                          <a:lnTo>
                            <a:pt x="408" y="2311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21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921" y="2983"/>
                    <a:ext cx="91" cy="58"/>
                    <a:chOff x="1921" y="2983"/>
                    <a:chExt cx="91" cy="58"/>
                  </a:xfrm>
                </p:grpSpPr>
                <p:sp>
                  <p:nvSpPr>
                    <p:cNvPr id="17533" name="Arc 51"/>
                    <p:cNvSpPr>
                      <a:spLocks/>
                    </p:cNvSpPr>
                    <p:nvPr/>
                  </p:nvSpPr>
                  <p:spPr bwMode="auto">
                    <a:xfrm>
                      <a:off x="1921" y="2983"/>
                      <a:ext cx="87" cy="49"/>
                    </a:xfrm>
                    <a:custGeom>
                      <a:avLst/>
                      <a:gdLst>
                        <a:gd name="T0" fmla="*/ 0 w 42528"/>
                        <a:gd name="T1" fmla="*/ 0 h 25926"/>
                        <a:gd name="T2" fmla="*/ 0 w 42528"/>
                        <a:gd name="T3" fmla="*/ 0 h 25926"/>
                        <a:gd name="T4" fmla="*/ 0 w 42528"/>
                        <a:gd name="T5" fmla="*/ 0 h 25926"/>
                        <a:gd name="T6" fmla="*/ 0 60000 65536"/>
                        <a:gd name="T7" fmla="*/ 0 60000 65536"/>
                        <a:gd name="T8" fmla="*/ 0 60000 65536"/>
                        <a:gd name="T9" fmla="*/ 0 w 42528"/>
                        <a:gd name="T10" fmla="*/ 0 h 25926"/>
                        <a:gd name="T11" fmla="*/ 42528 w 42528"/>
                        <a:gd name="T12" fmla="*/ 25926 h 259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28" h="25926" fill="none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5926" stroke="0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lnTo>
                            <a:pt x="437" y="25926"/>
                          </a:lnTo>
                          <a:close/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34" name="Arc 52"/>
                    <p:cNvSpPr>
                      <a:spLocks/>
                    </p:cNvSpPr>
                    <p:nvPr/>
                  </p:nvSpPr>
                  <p:spPr bwMode="auto">
                    <a:xfrm>
                      <a:off x="1926" y="2992"/>
                      <a:ext cx="86" cy="49"/>
                    </a:xfrm>
                    <a:custGeom>
                      <a:avLst/>
                      <a:gdLst>
                        <a:gd name="T0" fmla="*/ 0 w 42511"/>
                        <a:gd name="T1" fmla="*/ 0 h 25783"/>
                        <a:gd name="T2" fmla="*/ 0 w 42511"/>
                        <a:gd name="T3" fmla="*/ 0 h 25783"/>
                        <a:gd name="T4" fmla="*/ 0 w 42511"/>
                        <a:gd name="T5" fmla="*/ 0 h 25783"/>
                        <a:gd name="T6" fmla="*/ 0 60000 65536"/>
                        <a:gd name="T7" fmla="*/ 0 60000 65536"/>
                        <a:gd name="T8" fmla="*/ 0 60000 65536"/>
                        <a:gd name="T9" fmla="*/ 0 w 42511"/>
                        <a:gd name="T10" fmla="*/ 0 h 25783"/>
                        <a:gd name="T11" fmla="*/ 42511 w 42511"/>
                        <a:gd name="T12" fmla="*/ 25783 h 257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11" h="25783" fill="none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</a:path>
                        <a:path w="42511" h="25783" stroke="0" extrusionOk="0">
                          <a:moveTo>
                            <a:pt x="408" y="25783"/>
                          </a:moveTo>
                          <a:cubicBezTo>
                            <a:pt x="136" y="24405"/>
                            <a:pt x="0" y="2300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45" y="-1"/>
                            <a:pt x="40044" y="6657"/>
                            <a:pt x="42511" y="16188"/>
                          </a:cubicBezTo>
                          <a:lnTo>
                            <a:pt x="21600" y="21600"/>
                          </a:lnTo>
                          <a:lnTo>
                            <a:pt x="408" y="25783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2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871" y="2910"/>
                    <a:ext cx="283" cy="406"/>
                    <a:chOff x="1871" y="2910"/>
                    <a:chExt cx="283" cy="406"/>
                  </a:xfrm>
                </p:grpSpPr>
                <p:sp>
                  <p:nvSpPr>
                    <p:cNvPr id="17531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3" y="2910"/>
                      <a:ext cx="201" cy="36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32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1" y="2939"/>
                      <a:ext cx="201" cy="3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52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930" y="2999"/>
                    <a:ext cx="91" cy="58"/>
                    <a:chOff x="1930" y="2999"/>
                    <a:chExt cx="91" cy="58"/>
                  </a:xfrm>
                </p:grpSpPr>
                <p:grpSp>
                  <p:nvGrpSpPr>
                    <p:cNvPr id="17526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0" y="2999"/>
                      <a:ext cx="86" cy="48"/>
                      <a:chOff x="1930" y="2999"/>
                      <a:chExt cx="86" cy="48"/>
                    </a:xfrm>
                  </p:grpSpPr>
                  <p:sp>
                    <p:nvSpPr>
                      <p:cNvPr id="17529" name="Arc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2999"/>
                        <a:ext cx="86" cy="48"/>
                      </a:xfrm>
                      <a:custGeom>
                        <a:avLst/>
                        <a:gdLst>
                          <a:gd name="T0" fmla="*/ 0 w 42663"/>
                          <a:gd name="T1" fmla="*/ 0 h 25276"/>
                          <a:gd name="T2" fmla="*/ 0 w 42663"/>
                          <a:gd name="T3" fmla="*/ 0 h 25276"/>
                          <a:gd name="T4" fmla="*/ 0 w 42663"/>
                          <a:gd name="T5" fmla="*/ 0 h 25276"/>
                          <a:gd name="T6" fmla="*/ 0 60000 65536"/>
                          <a:gd name="T7" fmla="*/ 0 60000 65536"/>
                          <a:gd name="T8" fmla="*/ 0 60000 65536"/>
                          <a:gd name="T9" fmla="*/ 0 w 42663"/>
                          <a:gd name="T10" fmla="*/ 0 h 25276"/>
                          <a:gd name="T11" fmla="*/ 42663 w 42663"/>
                          <a:gd name="T12" fmla="*/ 25276 h 2527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663" h="25276" fill="none" extrusionOk="0">
                            <a:moveTo>
                              <a:pt x="315" y="25275"/>
                            </a:moveTo>
                            <a:cubicBezTo>
                              <a:pt x="105" y="24061"/>
                              <a:pt x="0" y="22832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684" y="-1"/>
                              <a:pt x="40426" y="6977"/>
                              <a:pt x="42662" y="16811"/>
                            </a:cubicBezTo>
                          </a:path>
                          <a:path w="42663" h="25276" stroke="0" extrusionOk="0">
                            <a:moveTo>
                              <a:pt x="315" y="25275"/>
                            </a:moveTo>
                            <a:cubicBezTo>
                              <a:pt x="105" y="24061"/>
                              <a:pt x="0" y="22832"/>
                              <a:pt x="0" y="21600"/>
                            </a:cubicBez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1684" y="-1"/>
                              <a:pt x="40426" y="6977"/>
                              <a:pt x="42662" y="16811"/>
                            </a:cubicBezTo>
                            <a:lnTo>
                              <a:pt x="21600" y="21600"/>
                            </a:lnTo>
                            <a:lnTo>
                              <a:pt x="315" y="25275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30" name="Arc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3004"/>
                        <a:ext cx="44" cy="43"/>
                      </a:xfrm>
                      <a:custGeom>
                        <a:avLst/>
                        <a:gdLst>
                          <a:gd name="T0" fmla="*/ 0 w 21600"/>
                          <a:gd name="T1" fmla="*/ 0 h 22604"/>
                          <a:gd name="T2" fmla="*/ 0 w 21600"/>
                          <a:gd name="T3" fmla="*/ 0 h 22604"/>
                          <a:gd name="T4" fmla="*/ 0 w 21600"/>
                          <a:gd name="T5" fmla="*/ 0 h 2260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2604"/>
                          <a:gd name="T11" fmla="*/ 21600 w 21600"/>
                          <a:gd name="T12" fmla="*/ 22604 h 2260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2604" fill="none" extrusionOk="0">
                            <a:moveTo>
                              <a:pt x="315" y="22603"/>
                            </a:moveTo>
                            <a:cubicBezTo>
                              <a:pt x="105" y="21389"/>
                              <a:pt x="0" y="20160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</a:path>
                          <a:path w="21600" h="22604" stroke="0" extrusionOk="0">
                            <a:moveTo>
                              <a:pt x="315" y="22603"/>
                            </a:moveTo>
                            <a:cubicBezTo>
                              <a:pt x="105" y="21389"/>
                              <a:pt x="0" y="20160"/>
                              <a:pt x="0" y="18928"/>
                            </a:cubicBezTo>
                            <a:cubicBezTo>
                              <a:pt x="-1" y="11049"/>
                              <a:pt x="4289" y="3796"/>
                              <a:pt x="11193" y="0"/>
                            </a:cubicBezTo>
                            <a:lnTo>
                              <a:pt x="21600" y="18928"/>
                            </a:lnTo>
                            <a:lnTo>
                              <a:pt x="315" y="22603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527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1930" y="2999"/>
                      <a:ext cx="87" cy="49"/>
                    </a:xfrm>
                    <a:custGeom>
                      <a:avLst/>
                      <a:gdLst>
                        <a:gd name="T0" fmla="*/ 0 w 42651"/>
                        <a:gd name="T1" fmla="*/ 0 h 25926"/>
                        <a:gd name="T2" fmla="*/ 0 w 42651"/>
                        <a:gd name="T3" fmla="*/ 0 h 25926"/>
                        <a:gd name="T4" fmla="*/ 0 w 42651"/>
                        <a:gd name="T5" fmla="*/ 0 h 25926"/>
                        <a:gd name="T6" fmla="*/ 0 60000 65536"/>
                        <a:gd name="T7" fmla="*/ 0 60000 65536"/>
                        <a:gd name="T8" fmla="*/ 0 60000 65536"/>
                        <a:gd name="T9" fmla="*/ 0 w 42651"/>
                        <a:gd name="T10" fmla="*/ 0 h 25926"/>
                        <a:gd name="T11" fmla="*/ 42651 w 42651"/>
                        <a:gd name="T12" fmla="*/ 25926 h 259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651" h="25926" fill="none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64" y="-1"/>
                            <a:pt x="40394" y="6950"/>
                            <a:pt x="42650" y="16759"/>
                          </a:cubicBezTo>
                        </a:path>
                        <a:path w="42651" h="25926" stroke="0" extrusionOk="0">
                          <a:moveTo>
                            <a:pt x="437" y="25926"/>
                          </a:moveTo>
                          <a:cubicBezTo>
                            <a:pt x="146" y="24502"/>
                            <a:pt x="0" y="2305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664" y="-1"/>
                            <a:pt x="40394" y="6950"/>
                            <a:pt x="42650" y="16759"/>
                          </a:cubicBezTo>
                          <a:lnTo>
                            <a:pt x="21600" y="21600"/>
                          </a:lnTo>
                          <a:lnTo>
                            <a:pt x="437" y="25926"/>
                          </a:lnTo>
                          <a:close/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28" name="Arc 61"/>
                    <p:cNvSpPr>
                      <a:spLocks/>
                    </p:cNvSpPr>
                    <p:nvPr/>
                  </p:nvSpPr>
                  <p:spPr bwMode="auto">
                    <a:xfrm>
                      <a:off x="1934" y="3006"/>
                      <a:ext cx="87" cy="51"/>
                    </a:xfrm>
                    <a:custGeom>
                      <a:avLst/>
                      <a:gdLst>
                        <a:gd name="T0" fmla="*/ 0 w 42528"/>
                        <a:gd name="T1" fmla="*/ 0 h 26947"/>
                        <a:gd name="T2" fmla="*/ 0 w 42528"/>
                        <a:gd name="T3" fmla="*/ 0 h 26947"/>
                        <a:gd name="T4" fmla="*/ 0 w 42528"/>
                        <a:gd name="T5" fmla="*/ 0 h 26947"/>
                        <a:gd name="T6" fmla="*/ 0 60000 65536"/>
                        <a:gd name="T7" fmla="*/ 0 60000 65536"/>
                        <a:gd name="T8" fmla="*/ 0 60000 65536"/>
                        <a:gd name="T9" fmla="*/ 0 w 42528"/>
                        <a:gd name="T10" fmla="*/ 0 h 26947"/>
                        <a:gd name="T11" fmla="*/ 42528 w 42528"/>
                        <a:gd name="T12" fmla="*/ 26947 h 2694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528" h="26947" fill="none" extrusionOk="0">
                          <a:moveTo>
                            <a:pt x="672" y="26946"/>
                          </a:moveTo>
                          <a:cubicBezTo>
                            <a:pt x="225" y="25199"/>
                            <a:pt x="0" y="2340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</a:path>
                        <a:path w="42528" h="26947" stroke="0" extrusionOk="0">
                          <a:moveTo>
                            <a:pt x="672" y="26946"/>
                          </a:moveTo>
                          <a:cubicBezTo>
                            <a:pt x="225" y="25199"/>
                            <a:pt x="0" y="2340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69" y="-1"/>
                            <a:pt x="40084" y="6690"/>
                            <a:pt x="42527" y="16253"/>
                          </a:cubicBezTo>
                          <a:lnTo>
                            <a:pt x="21600" y="21600"/>
                          </a:lnTo>
                          <a:lnTo>
                            <a:pt x="672" y="26946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524" name="Freeform 62"/>
                  <p:cNvSpPr>
                    <a:spLocks/>
                  </p:cNvSpPr>
                  <p:nvPr/>
                </p:nvSpPr>
                <p:spPr bwMode="auto">
                  <a:xfrm>
                    <a:off x="1932" y="3008"/>
                    <a:ext cx="174" cy="299"/>
                  </a:xfrm>
                  <a:custGeom>
                    <a:avLst/>
                    <a:gdLst>
                      <a:gd name="T0" fmla="*/ 1 w 348"/>
                      <a:gd name="T1" fmla="*/ 0 h 597"/>
                      <a:gd name="T2" fmla="*/ 1 w 348"/>
                      <a:gd name="T3" fmla="*/ 1 h 597"/>
                      <a:gd name="T4" fmla="*/ 1 w 348"/>
                      <a:gd name="T5" fmla="*/ 1 h 597"/>
                      <a:gd name="T6" fmla="*/ 1 w 348"/>
                      <a:gd name="T7" fmla="*/ 1 h 597"/>
                      <a:gd name="T8" fmla="*/ 1 w 348"/>
                      <a:gd name="T9" fmla="*/ 1 h 597"/>
                      <a:gd name="T10" fmla="*/ 1 w 348"/>
                      <a:gd name="T11" fmla="*/ 1 h 597"/>
                      <a:gd name="T12" fmla="*/ 1 w 348"/>
                      <a:gd name="T13" fmla="*/ 1 h 597"/>
                      <a:gd name="T14" fmla="*/ 0 w 348"/>
                      <a:gd name="T15" fmla="*/ 1 h 597"/>
                      <a:gd name="T16" fmla="*/ 0 w 348"/>
                      <a:gd name="T17" fmla="*/ 1 h 597"/>
                      <a:gd name="T18" fmla="*/ 1 w 348"/>
                      <a:gd name="T19" fmla="*/ 1 h 597"/>
                      <a:gd name="T20" fmla="*/ 1 w 348"/>
                      <a:gd name="T21" fmla="*/ 1 h 597"/>
                      <a:gd name="T22" fmla="*/ 1 w 348"/>
                      <a:gd name="T23" fmla="*/ 0 h 59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48"/>
                      <a:gd name="T37" fmla="*/ 0 h 597"/>
                      <a:gd name="T38" fmla="*/ 348 w 348"/>
                      <a:gd name="T39" fmla="*/ 597 h 59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48" h="597">
                        <a:moveTo>
                          <a:pt x="44" y="0"/>
                        </a:moveTo>
                        <a:lnTo>
                          <a:pt x="31" y="8"/>
                        </a:lnTo>
                        <a:lnTo>
                          <a:pt x="21" y="16"/>
                        </a:lnTo>
                        <a:lnTo>
                          <a:pt x="12" y="26"/>
                        </a:lnTo>
                        <a:lnTo>
                          <a:pt x="8" y="36"/>
                        </a:lnTo>
                        <a:lnTo>
                          <a:pt x="4" y="47"/>
                        </a:lnTo>
                        <a:lnTo>
                          <a:pt x="1" y="58"/>
                        </a:lnTo>
                        <a:lnTo>
                          <a:pt x="0" y="71"/>
                        </a:lnTo>
                        <a:lnTo>
                          <a:pt x="0" y="86"/>
                        </a:lnTo>
                        <a:lnTo>
                          <a:pt x="270" y="597"/>
                        </a:lnTo>
                        <a:lnTo>
                          <a:pt x="348" y="54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2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069" y="3256"/>
                    <a:ext cx="95" cy="91"/>
                  </a:xfrm>
                  <a:prstGeom prst="ellipse">
                    <a:avLst/>
                  </a:prstGeom>
                  <a:solidFill>
                    <a:srgbClr val="7F5F3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11" name="Oval 64"/>
                <p:cNvSpPr>
                  <a:spLocks noChangeArrowheads="1"/>
                </p:cNvSpPr>
                <p:nvPr/>
              </p:nvSpPr>
              <p:spPr bwMode="auto">
                <a:xfrm rot="21103525" flipH="1">
                  <a:off x="3445" y="1874"/>
                  <a:ext cx="712" cy="4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2" name="Gruppieren 381"/>
              <p:cNvGrpSpPr/>
              <p:nvPr/>
            </p:nvGrpSpPr>
            <p:grpSpPr>
              <a:xfrm>
                <a:off x="4860032" y="2204864"/>
                <a:ext cx="432048" cy="254546"/>
                <a:chOff x="144463" y="144463"/>
                <a:chExt cx="3238500" cy="1666875"/>
              </a:xfrm>
            </p:grpSpPr>
            <p:pic>
              <p:nvPicPr>
                <p:cNvPr id="383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44463" y="144463"/>
                  <a:ext cx="3238500" cy="166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4" name="Picture 17" descr="http://www.clipartguide.com/_small/0808-0801-1116-0545.jp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79512" y="188640"/>
                  <a:ext cx="1043608" cy="158417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85" name="Picture 19" descr="http://upload.wikimedia.org/wikipedia/commons/thumb/5/5f/Ennio_Morricone_Cannes_2007.jpg/220px-Ennio_Morricone_Cannes_2007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48064" y="1700808"/>
                <a:ext cx="260742" cy="393483"/>
              </a:xfrm>
              <a:prstGeom prst="rect">
                <a:avLst/>
              </a:prstGeom>
              <a:noFill/>
            </p:spPr>
          </p:pic>
          <p:grpSp>
            <p:nvGrpSpPr>
              <p:cNvPr id="387" name="Gruppieren 386"/>
              <p:cNvGrpSpPr/>
              <p:nvPr/>
            </p:nvGrpSpPr>
            <p:grpSpPr>
              <a:xfrm>
                <a:off x="4572000" y="1700808"/>
                <a:ext cx="360040" cy="504056"/>
                <a:chOff x="2555777" y="3051848"/>
                <a:chExt cx="1008111" cy="1055733"/>
              </a:xfrm>
            </p:grpSpPr>
            <p:pic>
              <p:nvPicPr>
                <p:cNvPr id="388" name="Picture 2" descr="Film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55777" y="3051848"/>
                  <a:ext cx="1008111" cy="10557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9" name="Picture 4" descr="http://postercabaret.com/media/catalog/product/a/l/alamogoodbadugly_8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699792" y="3212976"/>
                  <a:ext cx="720079" cy="73854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0" name="Picture 23" descr="http://2.bp.blogspot.com/-rCD8lSJpIqY/T8cCuaVt0qI/AAAAAAAADf8/BZvUJ-qJERo/s640/5a82d470790920f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220072" y="2492896"/>
                <a:ext cx="396158" cy="264383"/>
              </a:xfrm>
              <a:prstGeom prst="rect">
                <a:avLst/>
              </a:prstGeom>
              <a:noFill/>
            </p:spPr>
          </p:pic>
          <p:pic>
            <p:nvPicPr>
              <p:cNvPr id="391" name="Picture 21" descr="http://0.tqn.com/d/heavymetal/1/0/E/i/-/-/kirk3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499992" y="2420888"/>
                <a:ext cx="294513" cy="323640"/>
              </a:xfrm>
              <a:prstGeom prst="rect">
                <a:avLst/>
              </a:prstGeom>
              <a:noFill/>
            </p:spPr>
          </p:pic>
          <p:cxnSp>
            <p:nvCxnSpPr>
              <p:cNvPr id="393" name="Gerade Verbindung 392"/>
              <p:cNvCxnSpPr>
                <a:stCxn id="385" idx="2"/>
                <a:endCxn id="383" idx="0"/>
              </p:cNvCxnSpPr>
              <p:nvPr/>
            </p:nvCxnSpPr>
            <p:spPr bwMode="auto">
              <a:xfrm flipH="1">
                <a:off x="5076056" y="2094291"/>
                <a:ext cx="202379" cy="1105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Gerade Verbindung 394"/>
              <p:cNvCxnSpPr>
                <a:stCxn id="390" idx="1"/>
                <a:endCxn id="383" idx="2"/>
              </p:cNvCxnSpPr>
              <p:nvPr/>
            </p:nvCxnSpPr>
            <p:spPr bwMode="auto">
              <a:xfrm flipH="1" flipV="1">
                <a:off x="5076056" y="2459410"/>
                <a:ext cx="144016" cy="1656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8" name="Gerade Verbindung 397"/>
              <p:cNvCxnSpPr>
                <a:stCxn id="391" idx="3"/>
                <a:endCxn id="383" idx="2"/>
              </p:cNvCxnSpPr>
              <p:nvPr/>
            </p:nvCxnSpPr>
            <p:spPr bwMode="auto">
              <a:xfrm flipV="1">
                <a:off x="4794505" y="2459410"/>
                <a:ext cx="281551" cy="1232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" name="Gerade Verbindung 399"/>
              <p:cNvCxnSpPr>
                <a:stCxn id="385" idx="1"/>
                <a:endCxn id="389" idx="3"/>
              </p:cNvCxnSpPr>
              <p:nvPr/>
            </p:nvCxnSpPr>
            <p:spPr bwMode="auto">
              <a:xfrm flipH="1">
                <a:off x="4880605" y="1897550"/>
                <a:ext cx="267459" cy="564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Gerade Verbindung 401"/>
              <p:cNvCxnSpPr>
                <a:stCxn id="389" idx="3"/>
                <a:endCxn id="383" idx="0"/>
              </p:cNvCxnSpPr>
              <p:nvPr/>
            </p:nvCxnSpPr>
            <p:spPr bwMode="auto">
              <a:xfrm>
                <a:off x="4880605" y="1954046"/>
                <a:ext cx="195451" cy="25081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5" name="Textfeld 454"/>
            <p:cNvSpPr txBox="1"/>
            <p:nvPr/>
          </p:nvSpPr>
          <p:spPr>
            <a:xfrm>
              <a:off x="2627784" y="620688"/>
              <a:ext cx="41252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66CC"/>
                  </a:solidFill>
                </a:rPr>
                <a:t>Very</a:t>
              </a:r>
              <a:r>
                <a:rPr lang="de-DE" dirty="0" smtClean="0">
                  <a:solidFill>
                    <a:srgbClr val="0066CC"/>
                  </a:solidFill>
                </a:rPr>
                <a:t> Large </a:t>
              </a:r>
              <a:r>
                <a:rPr lang="de-DE" dirty="0" err="1" smtClean="0">
                  <a:solidFill>
                    <a:srgbClr val="0066CC"/>
                  </a:solidFill>
                </a:rPr>
                <a:t>Knowledge</a:t>
              </a:r>
              <a:r>
                <a:rPr lang="de-DE" dirty="0" smtClean="0">
                  <a:solidFill>
                    <a:srgbClr val="0066CC"/>
                  </a:solidFill>
                </a:rPr>
                <a:t> Bases</a:t>
              </a:r>
              <a:endParaRPr lang="de-DE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46" name="Gruppieren 745"/>
          <p:cNvGrpSpPr/>
          <p:nvPr/>
        </p:nvGrpSpPr>
        <p:grpSpPr>
          <a:xfrm>
            <a:off x="3027389" y="5029386"/>
            <a:ext cx="2601994" cy="1772816"/>
            <a:chOff x="2456178" y="5013176"/>
            <a:chExt cx="2601994" cy="1772816"/>
          </a:xfrm>
        </p:grpSpPr>
        <p:grpSp>
          <p:nvGrpSpPr>
            <p:cNvPr id="408" name="Gruppieren 407"/>
            <p:cNvGrpSpPr/>
            <p:nvPr/>
          </p:nvGrpSpPr>
          <p:grpSpPr>
            <a:xfrm>
              <a:off x="3203848" y="5390456"/>
              <a:ext cx="1224136" cy="1395536"/>
              <a:chOff x="3203848" y="5390456"/>
              <a:chExt cx="1224136" cy="1395536"/>
            </a:xfrm>
          </p:grpSpPr>
          <p:grpSp>
            <p:nvGrpSpPr>
              <p:cNvPr id="300" name="Group 19"/>
              <p:cNvGrpSpPr>
                <a:grpSpLocks/>
              </p:cNvGrpSpPr>
              <p:nvPr/>
            </p:nvGrpSpPr>
            <p:grpSpPr bwMode="auto">
              <a:xfrm>
                <a:off x="3203848" y="5390456"/>
                <a:ext cx="1224136" cy="1395536"/>
                <a:chOff x="838200" y="1371600"/>
                <a:chExt cx="381000" cy="533400"/>
              </a:xfrm>
            </p:grpSpPr>
            <p:sp>
              <p:nvSpPr>
                <p:cNvPr id="301" name="Folded Corner 6"/>
                <p:cNvSpPr/>
                <p:nvPr/>
              </p:nvSpPr>
              <p:spPr>
                <a:xfrm>
                  <a:off x="838200" y="1373434"/>
                  <a:ext cx="382565" cy="532182"/>
                </a:xfrm>
                <a:prstGeom prst="foldedCorner">
                  <a:avLst/>
                </a:prstGeom>
                <a:solidFill>
                  <a:srgbClr val="66FFCC"/>
                </a:solidFill>
                <a:ln w="9525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 dirty="0">
                    <a:solidFill>
                      <a:srgbClr val="FFFF00"/>
                    </a:solidFill>
                    <a:latin typeface="Arial"/>
                  </a:endParaRPr>
                </a:p>
              </p:txBody>
            </p:sp>
            <p:cxnSp>
              <p:nvCxnSpPr>
                <p:cNvPr id="302" name="Straight Connector 8"/>
                <p:cNvCxnSpPr/>
                <p:nvPr/>
              </p:nvCxnSpPr>
              <p:spPr>
                <a:xfrm>
                  <a:off x="913872" y="1447981"/>
                  <a:ext cx="231221" cy="207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3" name="Straight Connector 11"/>
                <p:cNvCxnSpPr/>
                <p:nvPr/>
              </p:nvCxnSpPr>
              <p:spPr>
                <a:xfrm>
                  <a:off x="913872" y="1491466"/>
                  <a:ext cx="231221" cy="207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4" name="Straight Connector 12"/>
                <p:cNvCxnSpPr/>
                <p:nvPr/>
              </p:nvCxnSpPr>
              <p:spPr>
                <a:xfrm>
                  <a:off x="913872" y="1537022"/>
                  <a:ext cx="23122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5" name="Straight Connector 13"/>
                <p:cNvCxnSpPr/>
                <p:nvPr/>
              </p:nvCxnSpPr>
              <p:spPr>
                <a:xfrm>
                  <a:off x="913872" y="1588792"/>
                  <a:ext cx="231221" cy="207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6" name="Straight Connector 14"/>
                <p:cNvCxnSpPr/>
                <p:nvPr/>
              </p:nvCxnSpPr>
              <p:spPr>
                <a:xfrm>
                  <a:off x="913872" y="1634348"/>
                  <a:ext cx="23122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7" name="Straight Connector 15"/>
                <p:cNvCxnSpPr/>
                <p:nvPr/>
              </p:nvCxnSpPr>
              <p:spPr>
                <a:xfrm>
                  <a:off x="922280" y="1677833"/>
                  <a:ext cx="227017" cy="207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8" name="Straight Connector 16"/>
                <p:cNvCxnSpPr/>
                <p:nvPr/>
              </p:nvCxnSpPr>
              <p:spPr>
                <a:xfrm>
                  <a:off x="913872" y="1721320"/>
                  <a:ext cx="231221" cy="207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9" name="Straight Connector 17"/>
                <p:cNvCxnSpPr/>
                <p:nvPr/>
              </p:nvCxnSpPr>
              <p:spPr>
                <a:xfrm>
                  <a:off x="913872" y="1773088"/>
                  <a:ext cx="23122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10" name="Straight Connector 18"/>
                <p:cNvCxnSpPr/>
                <p:nvPr/>
              </p:nvCxnSpPr>
              <p:spPr>
                <a:xfrm>
                  <a:off x="913872" y="1816574"/>
                  <a:ext cx="231221" cy="207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pic>
            <p:nvPicPr>
              <p:cNvPr id="95251" name="Picture 19" descr="http://upload.wikimedia.org/wikipedia/commons/thumb/5/5f/Ennio_Morricone_Cannes_2007.jpg/220px-Ennio_Morricone_Cannes_2007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275856" y="5517232"/>
                <a:ext cx="308458" cy="465491"/>
              </a:xfrm>
              <a:prstGeom prst="rect">
                <a:avLst/>
              </a:prstGeom>
              <a:noFill/>
            </p:spPr>
          </p:pic>
          <p:grpSp>
            <p:nvGrpSpPr>
              <p:cNvPr id="364" name="Gruppieren 363"/>
              <p:cNvGrpSpPr/>
              <p:nvPr/>
            </p:nvGrpSpPr>
            <p:grpSpPr>
              <a:xfrm>
                <a:off x="3923928" y="6093296"/>
                <a:ext cx="360040" cy="548680"/>
                <a:chOff x="2555777" y="3051848"/>
                <a:chExt cx="1008111" cy="1055733"/>
              </a:xfrm>
            </p:grpSpPr>
            <p:pic>
              <p:nvPicPr>
                <p:cNvPr id="365" name="Picture 2" descr="Film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2555777" y="3051848"/>
                  <a:ext cx="1008111" cy="10557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6" name="Picture 4" descr="http://postercabaret.com/media/catalog/product/a/l/alamogoodbadugly_8.jp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2699792" y="3212976"/>
                  <a:ext cx="720079" cy="73854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7" name="Gruppieren 366"/>
              <p:cNvGrpSpPr/>
              <p:nvPr/>
            </p:nvGrpSpPr>
            <p:grpSpPr>
              <a:xfrm>
                <a:off x="3779913" y="5517232"/>
                <a:ext cx="576064" cy="398562"/>
                <a:chOff x="144463" y="144463"/>
                <a:chExt cx="3238500" cy="1666875"/>
              </a:xfrm>
            </p:grpSpPr>
            <p:pic>
              <p:nvPicPr>
                <p:cNvPr id="368" name="Picture 6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144463" y="144463"/>
                  <a:ext cx="3238500" cy="166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69" name="Picture 17" descr="http://www.clipartguide.com/_small/0808-0801-1116-0545.jpg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179512" y="188640"/>
                  <a:ext cx="1043608" cy="1584176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56" name="Textfeld 455"/>
            <p:cNvSpPr txBox="1"/>
            <p:nvPr/>
          </p:nvSpPr>
          <p:spPr>
            <a:xfrm>
              <a:off x="2456178" y="5013176"/>
              <a:ext cx="26019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66CC"/>
                  </a:solidFill>
                </a:rPr>
                <a:t>Semantic</a:t>
              </a:r>
              <a:r>
                <a:rPr lang="de-DE" dirty="0" smtClean="0">
                  <a:solidFill>
                    <a:srgbClr val="0066CC"/>
                  </a:solidFill>
                </a:rPr>
                <a:t>     </a:t>
              </a:r>
              <a:r>
                <a:rPr lang="de-DE" dirty="0" err="1" smtClean="0">
                  <a:solidFill>
                    <a:srgbClr val="0066CC"/>
                  </a:solidFill>
                </a:rPr>
                <a:t>Docs</a:t>
              </a:r>
              <a:endParaRPr lang="de-DE" dirty="0">
                <a:solidFill>
                  <a:srgbClr val="0066CC"/>
                </a:solidFill>
              </a:endParaRPr>
            </a:p>
          </p:txBody>
        </p:sp>
      </p:grpSp>
      <p:sp>
        <p:nvSpPr>
          <p:cNvPr id="457" name="Textfeld 456"/>
          <p:cNvSpPr txBox="1"/>
          <p:nvPr/>
        </p:nvSpPr>
        <p:spPr>
          <a:xfrm>
            <a:off x="2411760" y="364502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Disambiguation</a:t>
            </a:r>
            <a:endParaRPr lang="de-DE" sz="2000" dirty="0" smtClean="0"/>
          </a:p>
        </p:txBody>
      </p:sp>
      <p:grpSp>
        <p:nvGrpSpPr>
          <p:cNvPr id="744" name="Gruppieren 743"/>
          <p:cNvGrpSpPr/>
          <p:nvPr/>
        </p:nvGrpSpPr>
        <p:grpSpPr>
          <a:xfrm>
            <a:off x="467544" y="1844824"/>
            <a:ext cx="2070623" cy="1103527"/>
            <a:chOff x="1331640" y="2276872"/>
            <a:chExt cx="2070623" cy="1103527"/>
          </a:xfrm>
        </p:grpSpPr>
        <p:grpSp>
          <p:nvGrpSpPr>
            <p:cNvPr id="469" name="Group 19"/>
            <p:cNvGrpSpPr>
              <a:grpSpLocks/>
            </p:cNvGrpSpPr>
            <p:nvPr/>
          </p:nvGrpSpPr>
          <p:grpSpPr bwMode="auto">
            <a:xfrm>
              <a:off x="1331640" y="2299279"/>
              <a:ext cx="287743" cy="408921"/>
              <a:chOff x="838200" y="1371600"/>
              <a:chExt cx="381000" cy="533400"/>
            </a:xfrm>
          </p:grpSpPr>
          <p:sp>
            <p:nvSpPr>
              <p:cNvPr id="470" name="Folded Corner 6"/>
              <p:cNvSpPr/>
              <p:nvPr/>
            </p:nvSpPr>
            <p:spPr>
              <a:xfrm>
                <a:off x="838200" y="1373434"/>
                <a:ext cx="382565" cy="532182"/>
              </a:xfrm>
              <a:prstGeom prst="foldedCorner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FFFF00"/>
                  </a:solidFill>
                  <a:latin typeface="Arial"/>
                </a:endParaRPr>
              </a:p>
            </p:txBody>
          </p:sp>
          <p:cxnSp>
            <p:nvCxnSpPr>
              <p:cNvPr id="471" name="Straight Connector 8"/>
              <p:cNvCxnSpPr/>
              <p:nvPr/>
            </p:nvCxnSpPr>
            <p:spPr>
              <a:xfrm>
                <a:off x="913872" y="1447981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2" name="Straight Connector 11"/>
              <p:cNvCxnSpPr/>
              <p:nvPr/>
            </p:nvCxnSpPr>
            <p:spPr>
              <a:xfrm>
                <a:off x="913872" y="1491466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3" name="Straight Connector 12"/>
              <p:cNvCxnSpPr/>
              <p:nvPr/>
            </p:nvCxnSpPr>
            <p:spPr>
              <a:xfrm>
                <a:off x="913872" y="1537022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4" name="Straight Connector 13"/>
              <p:cNvCxnSpPr/>
              <p:nvPr/>
            </p:nvCxnSpPr>
            <p:spPr>
              <a:xfrm>
                <a:off x="913872" y="1588792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5" name="Straight Connector 14"/>
              <p:cNvCxnSpPr/>
              <p:nvPr/>
            </p:nvCxnSpPr>
            <p:spPr>
              <a:xfrm>
                <a:off x="913872" y="1634348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6" name="Straight Connector 15"/>
              <p:cNvCxnSpPr/>
              <p:nvPr/>
            </p:nvCxnSpPr>
            <p:spPr>
              <a:xfrm>
                <a:off x="922280" y="1677833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7" name="Straight Connector 16"/>
              <p:cNvCxnSpPr/>
              <p:nvPr/>
            </p:nvCxnSpPr>
            <p:spPr>
              <a:xfrm>
                <a:off x="913872" y="1721320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8" name="Straight Connector 17"/>
              <p:cNvCxnSpPr/>
              <p:nvPr/>
            </p:nvCxnSpPr>
            <p:spPr>
              <a:xfrm>
                <a:off x="913872" y="1773088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18"/>
              <p:cNvCxnSpPr/>
              <p:nvPr/>
            </p:nvCxnSpPr>
            <p:spPr>
              <a:xfrm>
                <a:off x="913872" y="1816574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80" name="Group 20"/>
            <p:cNvGrpSpPr>
              <a:grpSpLocks/>
            </p:cNvGrpSpPr>
            <p:nvPr/>
          </p:nvGrpSpPr>
          <p:grpSpPr bwMode="auto">
            <a:xfrm>
              <a:off x="1467049" y="2433718"/>
              <a:ext cx="287743" cy="408921"/>
              <a:chOff x="838200" y="1371600"/>
              <a:chExt cx="381000" cy="533400"/>
            </a:xfrm>
          </p:grpSpPr>
          <p:sp>
            <p:nvSpPr>
              <p:cNvPr id="481" name="Folded Corner 21"/>
              <p:cNvSpPr/>
              <p:nvPr/>
            </p:nvSpPr>
            <p:spPr>
              <a:xfrm>
                <a:off x="837576" y="1372013"/>
                <a:ext cx="353137" cy="532182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82" name="Straight Connector 22"/>
              <p:cNvCxnSpPr/>
              <p:nvPr/>
            </p:nvCxnSpPr>
            <p:spPr>
              <a:xfrm>
                <a:off x="915350" y="1448631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3" name="Straight Connector 23"/>
              <p:cNvCxnSpPr/>
              <p:nvPr/>
            </p:nvCxnSpPr>
            <p:spPr>
              <a:xfrm>
                <a:off x="915350" y="1492117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4" name="Straight Connector 24"/>
              <p:cNvCxnSpPr/>
              <p:nvPr/>
            </p:nvCxnSpPr>
            <p:spPr>
              <a:xfrm>
                <a:off x="915350" y="1537673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5" name="Straight Connector 25"/>
              <p:cNvCxnSpPr/>
              <p:nvPr/>
            </p:nvCxnSpPr>
            <p:spPr>
              <a:xfrm>
                <a:off x="915350" y="1587371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6" name="Straight Connector 26"/>
              <p:cNvCxnSpPr/>
              <p:nvPr/>
            </p:nvCxnSpPr>
            <p:spPr>
              <a:xfrm>
                <a:off x="915350" y="1632928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7" name="Straight Connector 27"/>
              <p:cNvCxnSpPr/>
              <p:nvPr/>
            </p:nvCxnSpPr>
            <p:spPr>
              <a:xfrm>
                <a:off x="921657" y="1676413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28"/>
              <p:cNvCxnSpPr/>
              <p:nvPr/>
            </p:nvCxnSpPr>
            <p:spPr>
              <a:xfrm>
                <a:off x="915350" y="1721969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9" name="Straight Connector 29"/>
              <p:cNvCxnSpPr/>
              <p:nvPr/>
            </p:nvCxnSpPr>
            <p:spPr>
              <a:xfrm>
                <a:off x="915350" y="1773739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0" name="Straight Connector 30"/>
              <p:cNvCxnSpPr/>
              <p:nvPr/>
            </p:nvCxnSpPr>
            <p:spPr>
              <a:xfrm>
                <a:off x="915350" y="1817224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91" name="Group 31"/>
            <p:cNvGrpSpPr>
              <a:grpSpLocks/>
            </p:cNvGrpSpPr>
            <p:nvPr/>
          </p:nvGrpSpPr>
          <p:grpSpPr bwMode="auto">
            <a:xfrm>
              <a:off x="1602457" y="2568158"/>
              <a:ext cx="287743" cy="408921"/>
              <a:chOff x="838200" y="1371600"/>
              <a:chExt cx="381000" cy="533400"/>
            </a:xfrm>
          </p:grpSpPr>
          <p:sp>
            <p:nvSpPr>
              <p:cNvPr id="492" name="Folded Corner 32"/>
              <p:cNvSpPr/>
              <p:nvPr/>
            </p:nvSpPr>
            <p:spPr>
              <a:xfrm>
                <a:off x="792811" y="1370592"/>
                <a:ext cx="380462" cy="53425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93" name="Straight Connector 33"/>
              <p:cNvCxnSpPr/>
              <p:nvPr/>
            </p:nvCxnSpPr>
            <p:spPr>
              <a:xfrm>
                <a:off x="868483" y="1447209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4" name="Straight Connector 34"/>
              <p:cNvCxnSpPr/>
              <p:nvPr/>
            </p:nvCxnSpPr>
            <p:spPr>
              <a:xfrm>
                <a:off x="868483" y="1488624"/>
                <a:ext cx="227017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5" name="Straight Connector 35"/>
              <p:cNvCxnSpPr/>
              <p:nvPr/>
            </p:nvCxnSpPr>
            <p:spPr>
              <a:xfrm>
                <a:off x="868483" y="1536252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6" name="Straight Connector 36"/>
              <p:cNvCxnSpPr/>
              <p:nvPr/>
            </p:nvCxnSpPr>
            <p:spPr>
              <a:xfrm>
                <a:off x="868483" y="1585950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37"/>
              <p:cNvCxnSpPr/>
              <p:nvPr/>
            </p:nvCxnSpPr>
            <p:spPr>
              <a:xfrm>
                <a:off x="868483" y="1631506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8" name="Straight Connector 38"/>
              <p:cNvCxnSpPr/>
              <p:nvPr/>
            </p:nvCxnSpPr>
            <p:spPr>
              <a:xfrm>
                <a:off x="874789" y="1674991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9" name="Straight Connector 39"/>
              <p:cNvCxnSpPr/>
              <p:nvPr/>
            </p:nvCxnSpPr>
            <p:spPr>
              <a:xfrm>
                <a:off x="868483" y="1718477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0" name="Straight Connector 40"/>
              <p:cNvCxnSpPr/>
              <p:nvPr/>
            </p:nvCxnSpPr>
            <p:spPr>
              <a:xfrm>
                <a:off x="868483" y="1770245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1" name="Straight Connector 41"/>
              <p:cNvCxnSpPr/>
              <p:nvPr/>
            </p:nvCxnSpPr>
            <p:spPr>
              <a:xfrm>
                <a:off x="868483" y="1815802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02" name="Group 42"/>
            <p:cNvGrpSpPr>
              <a:grpSpLocks/>
            </p:cNvGrpSpPr>
            <p:nvPr/>
          </p:nvGrpSpPr>
          <p:grpSpPr bwMode="auto">
            <a:xfrm>
              <a:off x="1737866" y="2702598"/>
              <a:ext cx="287743" cy="408921"/>
              <a:chOff x="838200" y="1371600"/>
              <a:chExt cx="381000" cy="533400"/>
            </a:xfrm>
          </p:grpSpPr>
          <p:sp>
            <p:nvSpPr>
              <p:cNvPr id="503" name="Folded Corner 43"/>
              <p:cNvSpPr/>
              <p:nvPr/>
            </p:nvSpPr>
            <p:spPr>
              <a:xfrm>
                <a:off x="838430" y="1369170"/>
                <a:ext cx="380464" cy="538395"/>
              </a:xfrm>
              <a:prstGeom prst="foldedCorner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04" name="Straight Connector 44"/>
              <p:cNvCxnSpPr/>
              <p:nvPr/>
            </p:nvCxnSpPr>
            <p:spPr>
              <a:xfrm>
                <a:off x="914103" y="1449928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5" name="Straight Connector 45"/>
              <p:cNvCxnSpPr/>
              <p:nvPr/>
            </p:nvCxnSpPr>
            <p:spPr>
              <a:xfrm>
                <a:off x="914103" y="1491343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6" name="Straight Connector 46"/>
              <p:cNvCxnSpPr/>
              <p:nvPr/>
            </p:nvCxnSpPr>
            <p:spPr>
              <a:xfrm>
                <a:off x="914103" y="1536900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7" name="Straight Connector 47"/>
              <p:cNvCxnSpPr/>
              <p:nvPr/>
            </p:nvCxnSpPr>
            <p:spPr>
              <a:xfrm>
                <a:off x="914103" y="1588669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8" name="Straight Connector 48"/>
              <p:cNvCxnSpPr/>
              <p:nvPr/>
            </p:nvCxnSpPr>
            <p:spPr>
              <a:xfrm>
                <a:off x="914103" y="1634226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9" name="Straight Connector 49"/>
              <p:cNvCxnSpPr/>
              <p:nvPr/>
            </p:nvCxnSpPr>
            <p:spPr>
              <a:xfrm>
                <a:off x="922511" y="1677711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0" name="Straight Connector 50"/>
              <p:cNvCxnSpPr/>
              <p:nvPr/>
            </p:nvCxnSpPr>
            <p:spPr>
              <a:xfrm>
                <a:off x="914103" y="1721197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1" name="Straight Connector 51"/>
              <p:cNvCxnSpPr/>
              <p:nvPr/>
            </p:nvCxnSpPr>
            <p:spPr>
              <a:xfrm>
                <a:off x="914103" y="1775037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2" name="Straight Connector 52"/>
              <p:cNvCxnSpPr/>
              <p:nvPr/>
            </p:nvCxnSpPr>
            <p:spPr>
              <a:xfrm>
                <a:off x="914103" y="1816452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13" name="Group 53"/>
            <p:cNvGrpSpPr>
              <a:grpSpLocks/>
            </p:cNvGrpSpPr>
            <p:nvPr/>
          </p:nvGrpSpPr>
          <p:grpSpPr bwMode="auto">
            <a:xfrm>
              <a:off x="1873274" y="2837038"/>
              <a:ext cx="287743" cy="408921"/>
              <a:chOff x="838200" y="1371600"/>
              <a:chExt cx="381000" cy="533400"/>
            </a:xfrm>
          </p:grpSpPr>
          <p:sp>
            <p:nvSpPr>
              <p:cNvPr id="514" name="Folded Corner 54"/>
              <p:cNvSpPr/>
              <p:nvPr/>
            </p:nvSpPr>
            <p:spPr>
              <a:xfrm>
                <a:off x="837808" y="1371890"/>
                <a:ext cx="380462" cy="532182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15" name="Straight Connector 55"/>
              <p:cNvCxnSpPr/>
              <p:nvPr/>
            </p:nvCxnSpPr>
            <p:spPr>
              <a:xfrm>
                <a:off x="915582" y="1448507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6" name="Straight Connector 56"/>
              <p:cNvCxnSpPr/>
              <p:nvPr/>
            </p:nvCxnSpPr>
            <p:spPr>
              <a:xfrm>
                <a:off x="915582" y="1491993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7" name="Straight Connector 57"/>
              <p:cNvCxnSpPr/>
              <p:nvPr/>
            </p:nvCxnSpPr>
            <p:spPr>
              <a:xfrm>
                <a:off x="915582" y="1535478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8" name="Straight Connector 58"/>
              <p:cNvCxnSpPr/>
              <p:nvPr/>
            </p:nvCxnSpPr>
            <p:spPr>
              <a:xfrm>
                <a:off x="915582" y="1589318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9" name="Straight Connector 59"/>
              <p:cNvCxnSpPr/>
              <p:nvPr/>
            </p:nvCxnSpPr>
            <p:spPr>
              <a:xfrm>
                <a:off x="915582" y="1632804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0" name="Straight Connector 60"/>
              <p:cNvCxnSpPr/>
              <p:nvPr/>
            </p:nvCxnSpPr>
            <p:spPr>
              <a:xfrm>
                <a:off x="921888" y="1676289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1" name="Straight Connector 61"/>
              <p:cNvCxnSpPr/>
              <p:nvPr/>
            </p:nvCxnSpPr>
            <p:spPr>
              <a:xfrm>
                <a:off x="915582" y="1719775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2" name="Straight Connector 62"/>
              <p:cNvCxnSpPr/>
              <p:nvPr/>
            </p:nvCxnSpPr>
            <p:spPr>
              <a:xfrm>
                <a:off x="915582" y="1771543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3" name="Straight Connector 63"/>
              <p:cNvCxnSpPr/>
              <p:nvPr/>
            </p:nvCxnSpPr>
            <p:spPr>
              <a:xfrm>
                <a:off x="915582" y="1817100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24" name="Group 64"/>
            <p:cNvGrpSpPr>
              <a:grpSpLocks/>
            </p:cNvGrpSpPr>
            <p:nvPr/>
          </p:nvGrpSpPr>
          <p:grpSpPr bwMode="auto">
            <a:xfrm>
              <a:off x="2008683" y="2971478"/>
              <a:ext cx="287743" cy="408921"/>
              <a:chOff x="838200" y="1371600"/>
              <a:chExt cx="381000" cy="533400"/>
            </a:xfrm>
          </p:grpSpPr>
          <p:sp>
            <p:nvSpPr>
              <p:cNvPr id="525" name="Folded Corner 65"/>
              <p:cNvSpPr/>
              <p:nvPr/>
            </p:nvSpPr>
            <p:spPr>
              <a:xfrm>
                <a:off x="837183" y="1372538"/>
                <a:ext cx="382565" cy="53218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26" name="Straight Connector 66"/>
              <p:cNvCxnSpPr/>
              <p:nvPr/>
            </p:nvCxnSpPr>
            <p:spPr>
              <a:xfrm>
                <a:off x="912855" y="1449156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7" name="Straight Connector 67"/>
              <p:cNvCxnSpPr/>
              <p:nvPr/>
            </p:nvCxnSpPr>
            <p:spPr>
              <a:xfrm>
                <a:off x="912855" y="1492641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8" name="Straight Connector 68"/>
              <p:cNvCxnSpPr/>
              <p:nvPr/>
            </p:nvCxnSpPr>
            <p:spPr>
              <a:xfrm>
                <a:off x="912855" y="1536128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9" name="Straight Connector 69"/>
              <p:cNvCxnSpPr/>
              <p:nvPr/>
            </p:nvCxnSpPr>
            <p:spPr>
              <a:xfrm>
                <a:off x="912855" y="1587896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0" name="Straight Connector 70"/>
              <p:cNvCxnSpPr/>
              <p:nvPr/>
            </p:nvCxnSpPr>
            <p:spPr>
              <a:xfrm>
                <a:off x="912855" y="1631382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1" name="Straight Connector 71"/>
              <p:cNvCxnSpPr/>
              <p:nvPr/>
            </p:nvCxnSpPr>
            <p:spPr>
              <a:xfrm>
                <a:off x="917059" y="1679009"/>
                <a:ext cx="23332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2" name="Straight Connector 72"/>
              <p:cNvCxnSpPr/>
              <p:nvPr/>
            </p:nvCxnSpPr>
            <p:spPr>
              <a:xfrm>
                <a:off x="912855" y="1720424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3" name="Straight Connector 73"/>
              <p:cNvCxnSpPr/>
              <p:nvPr/>
            </p:nvCxnSpPr>
            <p:spPr>
              <a:xfrm>
                <a:off x="912855" y="1770122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4" name="Straight Connector 74"/>
              <p:cNvCxnSpPr/>
              <p:nvPr/>
            </p:nvCxnSpPr>
            <p:spPr>
              <a:xfrm>
                <a:off x="912855" y="1813608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35" name="Group 174"/>
            <p:cNvGrpSpPr>
              <a:grpSpLocks/>
            </p:cNvGrpSpPr>
            <p:nvPr/>
          </p:nvGrpSpPr>
          <p:grpSpPr bwMode="auto">
            <a:xfrm>
              <a:off x="1698372" y="2293677"/>
              <a:ext cx="287743" cy="408921"/>
              <a:chOff x="838200" y="1371600"/>
              <a:chExt cx="381000" cy="533400"/>
            </a:xfrm>
          </p:grpSpPr>
          <p:sp>
            <p:nvSpPr>
              <p:cNvPr id="536" name="Folded Corner 175"/>
              <p:cNvSpPr/>
              <p:nvPr/>
            </p:nvSpPr>
            <p:spPr>
              <a:xfrm>
                <a:off x="838175" y="1372458"/>
                <a:ext cx="382565" cy="530112"/>
              </a:xfrm>
              <a:prstGeom prst="foldedCorner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37" name="Straight Connector 176"/>
              <p:cNvCxnSpPr/>
              <p:nvPr/>
            </p:nvCxnSpPr>
            <p:spPr>
              <a:xfrm>
                <a:off x="913847" y="1447005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8" name="Straight Connector 177"/>
              <p:cNvCxnSpPr/>
              <p:nvPr/>
            </p:nvCxnSpPr>
            <p:spPr>
              <a:xfrm>
                <a:off x="913847" y="1490490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9" name="Straight Connector 178"/>
              <p:cNvCxnSpPr/>
              <p:nvPr/>
            </p:nvCxnSpPr>
            <p:spPr>
              <a:xfrm>
                <a:off x="913847" y="1538118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0" name="Straight Connector 179"/>
              <p:cNvCxnSpPr/>
              <p:nvPr/>
            </p:nvCxnSpPr>
            <p:spPr>
              <a:xfrm>
                <a:off x="913847" y="1587816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1" name="Straight Connector 180"/>
              <p:cNvCxnSpPr/>
              <p:nvPr/>
            </p:nvCxnSpPr>
            <p:spPr>
              <a:xfrm>
                <a:off x="913847" y="1631301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2" name="Straight Connector 181"/>
              <p:cNvCxnSpPr/>
              <p:nvPr/>
            </p:nvCxnSpPr>
            <p:spPr>
              <a:xfrm>
                <a:off x="920152" y="1674788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3" name="Straight Connector 182"/>
              <p:cNvCxnSpPr/>
              <p:nvPr/>
            </p:nvCxnSpPr>
            <p:spPr>
              <a:xfrm>
                <a:off x="913847" y="1718273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4" name="Straight Connector 183"/>
              <p:cNvCxnSpPr/>
              <p:nvPr/>
            </p:nvCxnSpPr>
            <p:spPr>
              <a:xfrm>
                <a:off x="913847" y="1774183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5" name="Straight Connector 184"/>
              <p:cNvCxnSpPr/>
              <p:nvPr/>
            </p:nvCxnSpPr>
            <p:spPr>
              <a:xfrm>
                <a:off x="913847" y="1815598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46" name="Group 185"/>
            <p:cNvGrpSpPr>
              <a:grpSpLocks/>
            </p:cNvGrpSpPr>
            <p:nvPr/>
          </p:nvGrpSpPr>
          <p:grpSpPr bwMode="auto">
            <a:xfrm>
              <a:off x="1833780" y="2428117"/>
              <a:ext cx="287743" cy="408921"/>
              <a:chOff x="838200" y="1371600"/>
              <a:chExt cx="381000" cy="533400"/>
            </a:xfrm>
          </p:grpSpPr>
          <p:sp>
            <p:nvSpPr>
              <p:cNvPr id="547" name="Folded Corner 186"/>
              <p:cNvSpPr/>
              <p:nvPr/>
            </p:nvSpPr>
            <p:spPr>
              <a:xfrm>
                <a:off x="837551" y="1368965"/>
                <a:ext cx="382565" cy="536324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48" name="Straight Connector 187"/>
              <p:cNvCxnSpPr/>
              <p:nvPr/>
            </p:nvCxnSpPr>
            <p:spPr>
              <a:xfrm>
                <a:off x="913223" y="1447654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9" name="Straight Connector 188"/>
              <p:cNvCxnSpPr/>
              <p:nvPr/>
            </p:nvCxnSpPr>
            <p:spPr>
              <a:xfrm>
                <a:off x="913223" y="1491140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0" name="Straight Connector 189"/>
              <p:cNvCxnSpPr/>
              <p:nvPr/>
            </p:nvCxnSpPr>
            <p:spPr>
              <a:xfrm>
                <a:off x="913223" y="1534625"/>
                <a:ext cx="231221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1" name="Straight Connector 190"/>
              <p:cNvCxnSpPr/>
              <p:nvPr/>
            </p:nvCxnSpPr>
            <p:spPr>
              <a:xfrm>
                <a:off x="913223" y="1588464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2" name="Straight Connector 191"/>
              <p:cNvCxnSpPr/>
              <p:nvPr/>
            </p:nvCxnSpPr>
            <p:spPr>
              <a:xfrm>
                <a:off x="913223" y="1631951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3" name="Straight Connector 192"/>
              <p:cNvCxnSpPr/>
              <p:nvPr/>
            </p:nvCxnSpPr>
            <p:spPr>
              <a:xfrm>
                <a:off x="921631" y="1677507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4" name="Straight Connector 193"/>
              <p:cNvCxnSpPr/>
              <p:nvPr/>
            </p:nvCxnSpPr>
            <p:spPr>
              <a:xfrm>
                <a:off x="913223" y="1720992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5" name="Straight Connector 194"/>
              <p:cNvCxnSpPr/>
              <p:nvPr/>
            </p:nvCxnSpPr>
            <p:spPr>
              <a:xfrm>
                <a:off x="913223" y="1772762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6" name="Straight Connector 195"/>
              <p:cNvCxnSpPr/>
              <p:nvPr/>
            </p:nvCxnSpPr>
            <p:spPr>
              <a:xfrm>
                <a:off x="913223" y="1816247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57" name="Group 196"/>
            <p:cNvGrpSpPr>
              <a:grpSpLocks/>
            </p:cNvGrpSpPr>
            <p:nvPr/>
          </p:nvGrpSpPr>
          <p:grpSpPr bwMode="auto">
            <a:xfrm>
              <a:off x="1969189" y="2562557"/>
              <a:ext cx="287743" cy="408921"/>
              <a:chOff x="838200" y="1371600"/>
              <a:chExt cx="381000" cy="533400"/>
            </a:xfrm>
          </p:grpSpPr>
          <p:sp>
            <p:nvSpPr>
              <p:cNvPr id="558" name="Folded Corner 197"/>
              <p:cNvSpPr/>
              <p:nvPr/>
            </p:nvSpPr>
            <p:spPr>
              <a:xfrm>
                <a:off x="839029" y="1371685"/>
                <a:ext cx="380464" cy="53425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59" name="Straight Connector 198"/>
              <p:cNvCxnSpPr/>
              <p:nvPr/>
            </p:nvCxnSpPr>
            <p:spPr>
              <a:xfrm>
                <a:off x="914701" y="1448303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0" name="Straight Connector 199"/>
              <p:cNvCxnSpPr/>
              <p:nvPr/>
            </p:nvCxnSpPr>
            <p:spPr>
              <a:xfrm>
                <a:off x="914701" y="1491788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1" name="Straight Connector 200"/>
              <p:cNvCxnSpPr/>
              <p:nvPr/>
            </p:nvCxnSpPr>
            <p:spPr>
              <a:xfrm>
                <a:off x="914701" y="1539416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2" name="Straight Connector 201"/>
              <p:cNvCxnSpPr/>
              <p:nvPr/>
            </p:nvCxnSpPr>
            <p:spPr>
              <a:xfrm>
                <a:off x="914701" y="1589114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3" name="Straight Connector 202"/>
              <p:cNvCxnSpPr/>
              <p:nvPr/>
            </p:nvCxnSpPr>
            <p:spPr>
              <a:xfrm>
                <a:off x="914701" y="1634670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4" name="Straight Connector 203"/>
              <p:cNvCxnSpPr/>
              <p:nvPr/>
            </p:nvCxnSpPr>
            <p:spPr>
              <a:xfrm>
                <a:off x="923109" y="1678156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5" name="Straight Connector 204"/>
              <p:cNvCxnSpPr/>
              <p:nvPr/>
            </p:nvCxnSpPr>
            <p:spPr>
              <a:xfrm>
                <a:off x="914701" y="1721642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6" name="Straight Connector 205"/>
              <p:cNvCxnSpPr/>
              <p:nvPr/>
            </p:nvCxnSpPr>
            <p:spPr>
              <a:xfrm>
                <a:off x="914701" y="1773410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7" name="Straight Connector 206"/>
              <p:cNvCxnSpPr/>
              <p:nvPr/>
            </p:nvCxnSpPr>
            <p:spPr>
              <a:xfrm>
                <a:off x="914701" y="1816896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68" name="Group 207"/>
            <p:cNvGrpSpPr>
              <a:grpSpLocks/>
            </p:cNvGrpSpPr>
            <p:nvPr/>
          </p:nvGrpSpPr>
          <p:grpSpPr bwMode="auto">
            <a:xfrm>
              <a:off x="2104597" y="2696996"/>
              <a:ext cx="287743" cy="408921"/>
              <a:chOff x="838200" y="1371600"/>
              <a:chExt cx="381000" cy="533400"/>
            </a:xfrm>
          </p:grpSpPr>
          <p:sp>
            <p:nvSpPr>
              <p:cNvPr id="569" name="Folded Corner 208"/>
              <p:cNvSpPr/>
              <p:nvPr/>
            </p:nvSpPr>
            <p:spPr>
              <a:xfrm>
                <a:off x="838407" y="1372336"/>
                <a:ext cx="334218" cy="532182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70" name="Straight Connector 209"/>
              <p:cNvCxnSpPr/>
              <p:nvPr/>
            </p:nvCxnSpPr>
            <p:spPr>
              <a:xfrm>
                <a:off x="867835" y="1446883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1" name="Straight Connector 210"/>
              <p:cNvCxnSpPr/>
              <p:nvPr/>
            </p:nvCxnSpPr>
            <p:spPr>
              <a:xfrm>
                <a:off x="867835" y="1490368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2" name="Straight Connector 211"/>
              <p:cNvCxnSpPr/>
              <p:nvPr/>
            </p:nvCxnSpPr>
            <p:spPr>
              <a:xfrm>
                <a:off x="867835" y="1535924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3" name="Straight Connector 212"/>
              <p:cNvCxnSpPr/>
              <p:nvPr/>
            </p:nvCxnSpPr>
            <p:spPr>
              <a:xfrm>
                <a:off x="867835" y="1585622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4" name="Straight Connector 213"/>
              <p:cNvCxnSpPr/>
              <p:nvPr/>
            </p:nvCxnSpPr>
            <p:spPr>
              <a:xfrm>
                <a:off x="867835" y="1631179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5" name="Straight Connector 214"/>
              <p:cNvCxnSpPr/>
              <p:nvPr/>
            </p:nvCxnSpPr>
            <p:spPr>
              <a:xfrm>
                <a:off x="872039" y="1674665"/>
                <a:ext cx="231221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6" name="Straight Connector 215"/>
              <p:cNvCxnSpPr/>
              <p:nvPr/>
            </p:nvCxnSpPr>
            <p:spPr>
              <a:xfrm>
                <a:off x="867835" y="1718150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7" name="Straight Connector 216"/>
              <p:cNvCxnSpPr/>
              <p:nvPr/>
            </p:nvCxnSpPr>
            <p:spPr>
              <a:xfrm>
                <a:off x="867835" y="1769919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8" name="Straight Connector 217"/>
              <p:cNvCxnSpPr/>
              <p:nvPr/>
            </p:nvCxnSpPr>
            <p:spPr>
              <a:xfrm>
                <a:off x="867835" y="1813404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79" name="Group 218"/>
            <p:cNvGrpSpPr>
              <a:grpSpLocks/>
            </p:cNvGrpSpPr>
            <p:nvPr/>
          </p:nvGrpSpPr>
          <p:grpSpPr bwMode="auto">
            <a:xfrm>
              <a:off x="2240006" y="2831436"/>
              <a:ext cx="287743" cy="408921"/>
              <a:chOff x="838200" y="1371600"/>
              <a:chExt cx="381000" cy="533400"/>
            </a:xfrm>
          </p:grpSpPr>
          <p:sp>
            <p:nvSpPr>
              <p:cNvPr id="580" name="Folded Corner 219"/>
              <p:cNvSpPr/>
              <p:nvPr/>
            </p:nvSpPr>
            <p:spPr>
              <a:xfrm>
                <a:off x="791537" y="1370914"/>
                <a:ext cx="426708" cy="536323"/>
              </a:xfrm>
              <a:prstGeom prst="foldedCorner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81" name="Straight Connector 220"/>
              <p:cNvCxnSpPr/>
              <p:nvPr/>
            </p:nvCxnSpPr>
            <p:spPr>
              <a:xfrm>
                <a:off x="867210" y="1447531"/>
                <a:ext cx="275363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2" name="Straight Connector 221"/>
              <p:cNvCxnSpPr/>
              <p:nvPr/>
            </p:nvCxnSpPr>
            <p:spPr>
              <a:xfrm>
                <a:off x="867210" y="1491017"/>
                <a:ext cx="27536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3" name="Straight Connector 222"/>
              <p:cNvCxnSpPr/>
              <p:nvPr/>
            </p:nvCxnSpPr>
            <p:spPr>
              <a:xfrm>
                <a:off x="867210" y="1536574"/>
                <a:ext cx="27536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4" name="Straight Connector 223"/>
              <p:cNvCxnSpPr/>
              <p:nvPr/>
            </p:nvCxnSpPr>
            <p:spPr>
              <a:xfrm>
                <a:off x="867210" y="1586272"/>
                <a:ext cx="27536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5" name="Straight Connector 224"/>
              <p:cNvCxnSpPr/>
              <p:nvPr/>
            </p:nvCxnSpPr>
            <p:spPr>
              <a:xfrm>
                <a:off x="867210" y="1633898"/>
                <a:ext cx="27536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6" name="Straight Connector 225"/>
              <p:cNvCxnSpPr/>
              <p:nvPr/>
            </p:nvCxnSpPr>
            <p:spPr>
              <a:xfrm>
                <a:off x="919760" y="1677385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7" name="Straight Connector 226"/>
              <p:cNvCxnSpPr/>
              <p:nvPr/>
            </p:nvCxnSpPr>
            <p:spPr>
              <a:xfrm>
                <a:off x="867210" y="1720870"/>
                <a:ext cx="27536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8" name="Straight Connector 227"/>
              <p:cNvCxnSpPr/>
              <p:nvPr/>
            </p:nvCxnSpPr>
            <p:spPr>
              <a:xfrm>
                <a:off x="867210" y="1774709"/>
                <a:ext cx="275363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9" name="Straight Connector 228"/>
              <p:cNvCxnSpPr/>
              <p:nvPr/>
            </p:nvCxnSpPr>
            <p:spPr>
              <a:xfrm>
                <a:off x="867210" y="1818196"/>
                <a:ext cx="27536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590" name="Group 229"/>
            <p:cNvGrpSpPr>
              <a:grpSpLocks/>
            </p:cNvGrpSpPr>
            <p:nvPr/>
          </p:nvGrpSpPr>
          <p:grpSpPr bwMode="auto">
            <a:xfrm>
              <a:off x="2375414" y="2965876"/>
              <a:ext cx="287743" cy="408921"/>
              <a:chOff x="838200" y="1371600"/>
              <a:chExt cx="381000" cy="533400"/>
            </a:xfrm>
          </p:grpSpPr>
          <p:sp>
            <p:nvSpPr>
              <p:cNvPr id="591" name="Folded Corner 230"/>
              <p:cNvSpPr/>
              <p:nvPr/>
            </p:nvSpPr>
            <p:spPr>
              <a:xfrm>
                <a:off x="820343" y="1373634"/>
                <a:ext cx="399381" cy="532182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92" name="Straight Connector 231"/>
              <p:cNvCxnSpPr/>
              <p:nvPr/>
            </p:nvCxnSpPr>
            <p:spPr>
              <a:xfrm>
                <a:off x="912831" y="1448181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3" name="Straight Connector 232"/>
              <p:cNvCxnSpPr/>
              <p:nvPr/>
            </p:nvCxnSpPr>
            <p:spPr>
              <a:xfrm>
                <a:off x="912831" y="1491666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4" name="Straight Connector 233"/>
              <p:cNvCxnSpPr/>
              <p:nvPr/>
            </p:nvCxnSpPr>
            <p:spPr>
              <a:xfrm>
                <a:off x="912831" y="1535152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5" name="Straight Connector 234"/>
              <p:cNvCxnSpPr/>
              <p:nvPr/>
            </p:nvCxnSpPr>
            <p:spPr>
              <a:xfrm>
                <a:off x="912831" y="1588991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6" name="Straight Connector 235"/>
              <p:cNvCxnSpPr/>
              <p:nvPr/>
            </p:nvCxnSpPr>
            <p:spPr>
              <a:xfrm>
                <a:off x="912831" y="1634548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7" name="Straight Connector 236"/>
              <p:cNvCxnSpPr/>
              <p:nvPr/>
            </p:nvCxnSpPr>
            <p:spPr>
              <a:xfrm>
                <a:off x="919137" y="1678033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8" name="Straight Connector 237"/>
              <p:cNvCxnSpPr/>
              <p:nvPr/>
            </p:nvCxnSpPr>
            <p:spPr>
              <a:xfrm>
                <a:off x="912831" y="1721519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9" name="Straight Connector 238"/>
              <p:cNvCxnSpPr/>
              <p:nvPr/>
            </p:nvCxnSpPr>
            <p:spPr>
              <a:xfrm>
                <a:off x="912831" y="1771217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0" name="Straight Connector 239"/>
              <p:cNvCxnSpPr/>
              <p:nvPr/>
            </p:nvCxnSpPr>
            <p:spPr>
              <a:xfrm>
                <a:off x="912831" y="1816774"/>
                <a:ext cx="229118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01" name="Group 339"/>
            <p:cNvGrpSpPr>
              <a:grpSpLocks/>
            </p:cNvGrpSpPr>
            <p:nvPr/>
          </p:nvGrpSpPr>
          <p:grpSpPr bwMode="auto">
            <a:xfrm>
              <a:off x="2053819" y="2293677"/>
              <a:ext cx="287743" cy="408921"/>
              <a:chOff x="838200" y="1371600"/>
              <a:chExt cx="381000" cy="533400"/>
            </a:xfrm>
          </p:grpSpPr>
          <p:sp>
            <p:nvSpPr>
              <p:cNvPr id="602" name="Folded Corner 340"/>
              <p:cNvSpPr/>
              <p:nvPr/>
            </p:nvSpPr>
            <p:spPr>
              <a:xfrm>
                <a:off x="838377" y="1372458"/>
                <a:ext cx="382565" cy="530112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03" name="Straight Connector 341"/>
              <p:cNvCxnSpPr/>
              <p:nvPr/>
            </p:nvCxnSpPr>
            <p:spPr>
              <a:xfrm>
                <a:off x="914050" y="1447005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4" name="Straight Connector 342"/>
              <p:cNvCxnSpPr/>
              <p:nvPr/>
            </p:nvCxnSpPr>
            <p:spPr>
              <a:xfrm>
                <a:off x="914050" y="1490490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5" name="Straight Connector 343"/>
              <p:cNvCxnSpPr/>
              <p:nvPr/>
            </p:nvCxnSpPr>
            <p:spPr>
              <a:xfrm>
                <a:off x="914050" y="1538118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6" name="Straight Connector 344"/>
              <p:cNvCxnSpPr/>
              <p:nvPr/>
            </p:nvCxnSpPr>
            <p:spPr>
              <a:xfrm>
                <a:off x="914050" y="1587816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7" name="Straight Connector 345"/>
              <p:cNvCxnSpPr/>
              <p:nvPr/>
            </p:nvCxnSpPr>
            <p:spPr>
              <a:xfrm>
                <a:off x="914050" y="1631301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8" name="Straight Connector 346"/>
              <p:cNvCxnSpPr/>
              <p:nvPr/>
            </p:nvCxnSpPr>
            <p:spPr>
              <a:xfrm>
                <a:off x="922458" y="1674788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9" name="Straight Connector 347"/>
              <p:cNvCxnSpPr/>
              <p:nvPr/>
            </p:nvCxnSpPr>
            <p:spPr>
              <a:xfrm>
                <a:off x="914050" y="1718273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0" name="Straight Connector 348"/>
              <p:cNvCxnSpPr/>
              <p:nvPr/>
            </p:nvCxnSpPr>
            <p:spPr>
              <a:xfrm>
                <a:off x="914050" y="1774183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1" name="Straight Connector 349"/>
              <p:cNvCxnSpPr/>
              <p:nvPr/>
            </p:nvCxnSpPr>
            <p:spPr>
              <a:xfrm>
                <a:off x="914050" y="1815598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12" name="Group 350"/>
            <p:cNvGrpSpPr>
              <a:grpSpLocks/>
            </p:cNvGrpSpPr>
            <p:nvPr/>
          </p:nvGrpSpPr>
          <p:grpSpPr bwMode="auto">
            <a:xfrm>
              <a:off x="2189228" y="2428117"/>
              <a:ext cx="287743" cy="408921"/>
              <a:chOff x="838200" y="1371600"/>
              <a:chExt cx="381000" cy="533400"/>
            </a:xfrm>
          </p:grpSpPr>
          <p:sp>
            <p:nvSpPr>
              <p:cNvPr id="613" name="Folded Corner 351"/>
              <p:cNvSpPr/>
              <p:nvPr/>
            </p:nvSpPr>
            <p:spPr>
              <a:xfrm>
                <a:off x="837752" y="1368965"/>
                <a:ext cx="363648" cy="536324"/>
              </a:xfrm>
              <a:prstGeom prst="foldedCorner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4" name="Straight Connector 352"/>
              <p:cNvCxnSpPr/>
              <p:nvPr/>
            </p:nvCxnSpPr>
            <p:spPr>
              <a:xfrm>
                <a:off x="913425" y="1447654"/>
                <a:ext cx="229119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5" name="Straight Connector 353"/>
              <p:cNvCxnSpPr/>
              <p:nvPr/>
            </p:nvCxnSpPr>
            <p:spPr>
              <a:xfrm>
                <a:off x="913425" y="1491140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6" name="Straight Connector 354"/>
              <p:cNvCxnSpPr/>
              <p:nvPr/>
            </p:nvCxnSpPr>
            <p:spPr>
              <a:xfrm>
                <a:off x="913425" y="1534625"/>
                <a:ext cx="229119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7" name="Straight Connector 355"/>
              <p:cNvCxnSpPr/>
              <p:nvPr/>
            </p:nvCxnSpPr>
            <p:spPr>
              <a:xfrm>
                <a:off x="913425" y="1588464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8" name="Straight Connector 356"/>
              <p:cNvCxnSpPr/>
              <p:nvPr/>
            </p:nvCxnSpPr>
            <p:spPr>
              <a:xfrm>
                <a:off x="913425" y="1631951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9" name="Straight Connector 357"/>
              <p:cNvCxnSpPr/>
              <p:nvPr/>
            </p:nvCxnSpPr>
            <p:spPr>
              <a:xfrm>
                <a:off x="921833" y="1677507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0" name="Straight Connector 358"/>
              <p:cNvCxnSpPr/>
              <p:nvPr/>
            </p:nvCxnSpPr>
            <p:spPr>
              <a:xfrm>
                <a:off x="913425" y="1720992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1" name="Straight Connector 359"/>
              <p:cNvCxnSpPr/>
              <p:nvPr/>
            </p:nvCxnSpPr>
            <p:spPr>
              <a:xfrm>
                <a:off x="913425" y="1772762"/>
                <a:ext cx="229119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2" name="Straight Connector 360"/>
              <p:cNvCxnSpPr/>
              <p:nvPr/>
            </p:nvCxnSpPr>
            <p:spPr>
              <a:xfrm>
                <a:off x="913425" y="1816247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23" name="Group 361"/>
            <p:cNvGrpSpPr>
              <a:grpSpLocks/>
            </p:cNvGrpSpPr>
            <p:nvPr/>
          </p:nvGrpSpPr>
          <p:grpSpPr bwMode="auto">
            <a:xfrm>
              <a:off x="2324636" y="2562557"/>
              <a:ext cx="287743" cy="408921"/>
              <a:chOff x="838200" y="1371600"/>
              <a:chExt cx="381000" cy="533400"/>
            </a:xfrm>
          </p:grpSpPr>
          <p:sp>
            <p:nvSpPr>
              <p:cNvPr id="624" name="Folded Corner 362"/>
              <p:cNvSpPr/>
              <p:nvPr/>
            </p:nvSpPr>
            <p:spPr>
              <a:xfrm>
                <a:off x="805599" y="1371685"/>
                <a:ext cx="367852" cy="53425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25" name="Straight Connector 363"/>
              <p:cNvCxnSpPr/>
              <p:nvPr/>
            </p:nvCxnSpPr>
            <p:spPr>
              <a:xfrm>
                <a:off x="868660" y="1448303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6" name="Straight Connector 364"/>
              <p:cNvCxnSpPr/>
              <p:nvPr/>
            </p:nvCxnSpPr>
            <p:spPr>
              <a:xfrm>
                <a:off x="868660" y="1491788"/>
                <a:ext cx="227017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7" name="Straight Connector 365"/>
              <p:cNvCxnSpPr/>
              <p:nvPr/>
            </p:nvCxnSpPr>
            <p:spPr>
              <a:xfrm>
                <a:off x="868660" y="1539416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8" name="Straight Connector 366"/>
              <p:cNvCxnSpPr/>
              <p:nvPr/>
            </p:nvCxnSpPr>
            <p:spPr>
              <a:xfrm>
                <a:off x="868660" y="1589114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9" name="Straight Connector 367"/>
              <p:cNvCxnSpPr/>
              <p:nvPr/>
            </p:nvCxnSpPr>
            <p:spPr>
              <a:xfrm>
                <a:off x="868660" y="1634670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0" name="Straight Connector 368"/>
              <p:cNvCxnSpPr/>
              <p:nvPr/>
            </p:nvCxnSpPr>
            <p:spPr>
              <a:xfrm>
                <a:off x="872864" y="1678156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1" name="Straight Connector 369"/>
              <p:cNvCxnSpPr/>
              <p:nvPr/>
            </p:nvCxnSpPr>
            <p:spPr>
              <a:xfrm>
                <a:off x="868660" y="1721642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2" name="Straight Connector 370"/>
              <p:cNvCxnSpPr/>
              <p:nvPr/>
            </p:nvCxnSpPr>
            <p:spPr>
              <a:xfrm>
                <a:off x="868660" y="1773410"/>
                <a:ext cx="227017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3" name="Straight Connector 371"/>
              <p:cNvCxnSpPr/>
              <p:nvPr/>
            </p:nvCxnSpPr>
            <p:spPr>
              <a:xfrm>
                <a:off x="868660" y="1816896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34" name="Group 372"/>
            <p:cNvGrpSpPr>
              <a:grpSpLocks/>
            </p:cNvGrpSpPr>
            <p:nvPr/>
          </p:nvGrpSpPr>
          <p:grpSpPr bwMode="auto">
            <a:xfrm>
              <a:off x="2460045" y="2696996"/>
              <a:ext cx="287743" cy="408921"/>
              <a:chOff x="838200" y="1371600"/>
              <a:chExt cx="381000" cy="533400"/>
            </a:xfrm>
          </p:grpSpPr>
          <p:sp>
            <p:nvSpPr>
              <p:cNvPr id="635" name="Folded Corner 373"/>
              <p:cNvSpPr/>
              <p:nvPr/>
            </p:nvSpPr>
            <p:spPr>
              <a:xfrm>
                <a:off x="792364" y="1372336"/>
                <a:ext cx="426707" cy="532182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36" name="Straight Connector 374"/>
              <p:cNvCxnSpPr/>
              <p:nvPr/>
            </p:nvCxnSpPr>
            <p:spPr>
              <a:xfrm>
                <a:off x="868036" y="1446883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7" name="Straight Connector 375"/>
              <p:cNvCxnSpPr/>
              <p:nvPr/>
            </p:nvCxnSpPr>
            <p:spPr>
              <a:xfrm>
                <a:off x="868036" y="1490368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8" name="Straight Connector 376"/>
              <p:cNvCxnSpPr/>
              <p:nvPr/>
            </p:nvCxnSpPr>
            <p:spPr>
              <a:xfrm>
                <a:off x="868036" y="1535924"/>
                <a:ext cx="27536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9" name="Straight Connector 377"/>
              <p:cNvCxnSpPr/>
              <p:nvPr/>
            </p:nvCxnSpPr>
            <p:spPr>
              <a:xfrm>
                <a:off x="868036" y="1585622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0" name="Straight Connector 378"/>
              <p:cNvCxnSpPr/>
              <p:nvPr/>
            </p:nvCxnSpPr>
            <p:spPr>
              <a:xfrm>
                <a:off x="868036" y="1631179"/>
                <a:ext cx="27536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1" name="Straight Connector 379"/>
              <p:cNvCxnSpPr/>
              <p:nvPr/>
            </p:nvCxnSpPr>
            <p:spPr>
              <a:xfrm>
                <a:off x="876444" y="1674665"/>
                <a:ext cx="275362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2" name="Straight Connector 380"/>
              <p:cNvCxnSpPr/>
              <p:nvPr/>
            </p:nvCxnSpPr>
            <p:spPr>
              <a:xfrm>
                <a:off x="868036" y="1718150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3" name="Straight Connector 381"/>
              <p:cNvCxnSpPr/>
              <p:nvPr/>
            </p:nvCxnSpPr>
            <p:spPr>
              <a:xfrm>
                <a:off x="868036" y="1769919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4" name="Straight Connector 382"/>
              <p:cNvCxnSpPr/>
              <p:nvPr/>
            </p:nvCxnSpPr>
            <p:spPr>
              <a:xfrm>
                <a:off x="868036" y="1813404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45" name="Group 383"/>
            <p:cNvGrpSpPr>
              <a:grpSpLocks/>
            </p:cNvGrpSpPr>
            <p:nvPr/>
          </p:nvGrpSpPr>
          <p:grpSpPr bwMode="auto">
            <a:xfrm>
              <a:off x="2595453" y="2831436"/>
              <a:ext cx="287743" cy="408921"/>
              <a:chOff x="838200" y="1371600"/>
              <a:chExt cx="381000" cy="533400"/>
            </a:xfrm>
          </p:grpSpPr>
          <p:sp>
            <p:nvSpPr>
              <p:cNvPr id="646" name="Folded Corner 384"/>
              <p:cNvSpPr/>
              <p:nvPr/>
            </p:nvSpPr>
            <p:spPr>
              <a:xfrm>
                <a:off x="837984" y="1370914"/>
                <a:ext cx="380464" cy="53632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47" name="Straight Connector 385"/>
              <p:cNvCxnSpPr/>
              <p:nvPr/>
            </p:nvCxnSpPr>
            <p:spPr>
              <a:xfrm>
                <a:off x="915759" y="1447531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8" name="Straight Connector 386"/>
              <p:cNvCxnSpPr/>
              <p:nvPr/>
            </p:nvCxnSpPr>
            <p:spPr>
              <a:xfrm>
                <a:off x="915759" y="1491017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9" name="Straight Connector 387"/>
              <p:cNvCxnSpPr/>
              <p:nvPr/>
            </p:nvCxnSpPr>
            <p:spPr>
              <a:xfrm>
                <a:off x="915759" y="1536574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0" name="Straight Connector 388"/>
              <p:cNvCxnSpPr/>
              <p:nvPr/>
            </p:nvCxnSpPr>
            <p:spPr>
              <a:xfrm>
                <a:off x="915759" y="1586272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1" name="Straight Connector 389"/>
              <p:cNvCxnSpPr/>
              <p:nvPr/>
            </p:nvCxnSpPr>
            <p:spPr>
              <a:xfrm>
                <a:off x="915759" y="1633898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2" name="Straight Connector 390"/>
              <p:cNvCxnSpPr/>
              <p:nvPr/>
            </p:nvCxnSpPr>
            <p:spPr>
              <a:xfrm>
                <a:off x="922064" y="1677385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3" name="Straight Connector 391"/>
              <p:cNvCxnSpPr/>
              <p:nvPr/>
            </p:nvCxnSpPr>
            <p:spPr>
              <a:xfrm>
                <a:off x="915759" y="1720870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4" name="Straight Connector 392"/>
              <p:cNvCxnSpPr/>
              <p:nvPr/>
            </p:nvCxnSpPr>
            <p:spPr>
              <a:xfrm>
                <a:off x="915759" y="1774709"/>
                <a:ext cx="227017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5" name="Straight Connector 393"/>
              <p:cNvCxnSpPr/>
              <p:nvPr/>
            </p:nvCxnSpPr>
            <p:spPr>
              <a:xfrm>
                <a:off x="915759" y="1818196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56" name="Group 394"/>
            <p:cNvGrpSpPr>
              <a:grpSpLocks/>
            </p:cNvGrpSpPr>
            <p:nvPr/>
          </p:nvGrpSpPr>
          <p:grpSpPr bwMode="auto">
            <a:xfrm>
              <a:off x="2730862" y="2965876"/>
              <a:ext cx="287743" cy="408921"/>
              <a:chOff x="838200" y="1371600"/>
              <a:chExt cx="381000" cy="533400"/>
            </a:xfrm>
          </p:grpSpPr>
          <p:sp>
            <p:nvSpPr>
              <p:cNvPr id="657" name="Folded Corner 395"/>
              <p:cNvSpPr/>
              <p:nvPr/>
            </p:nvSpPr>
            <p:spPr>
              <a:xfrm>
                <a:off x="835258" y="1373634"/>
                <a:ext cx="384668" cy="532182"/>
              </a:xfrm>
              <a:prstGeom prst="foldedCorner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58" name="Straight Connector 396"/>
              <p:cNvCxnSpPr/>
              <p:nvPr/>
            </p:nvCxnSpPr>
            <p:spPr>
              <a:xfrm>
                <a:off x="910930" y="1448181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9" name="Straight Connector 397"/>
              <p:cNvCxnSpPr/>
              <p:nvPr/>
            </p:nvCxnSpPr>
            <p:spPr>
              <a:xfrm>
                <a:off x="910930" y="1491666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0" name="Straight Connector 398"/>
              <p:cNvCxnSpPr/>
              <p:nvPr/>
            </p:nvCxnSpPr>
            <p:spPr>
              <a:xfrm>
                <a:off x="910930" y="1535152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1" name="Straight Connector 399"/>
              <p:cNvCxnSpPr/>
              <p:nvPr/>
            </p:nvCxnSpPr>
            <p:spPr>
              <a:xfrm>
                <a:off x="910930" y="1588991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2" name="Straight Connector 400"/>
              <p:cNvCxnSpPr/>
              <p:nvPr/>
            </p:nvCxnSpPr>
            <p:spPr>
              <a:xfrm>
                <a:off x="910930" y="1634548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3" name="Straight Connector 401"/>
              <p:cNvCxnSpPr/>
              <p:nvPr/>
            </p:nvCxnSpPr>
            <p:spPr>
              <a:xfrm>
                <a:off x="917237" y="1678033"/>
                <a:ext cx="23332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4" name="Straight Connector 402"/>
              <p:cNvCxnSpPr/>
              <p:nvPr/>
            </p:nvCxnSpPr>
            <p:spPr>
              <a:xfrm>
                <a:off x="910930" y="1721519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5" name="Straight Connector 403"/>
              <p:cNvCxnSpPr/>
              <p:nvPr/>
            </p:nvCxnSpPr>
            <p:spPr>
              <a:xfrm>
                <a:off x="910930" y="1771217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6" name="Straight Connector 404"/>
              <p:cNvCxnSpPr/>
              <p:nvPr/>
            </p:nvCxnSpPr>
            <p:spPr>
              <a:xfrm>
                <a:off x="910930" y="1816774"/>
                <a:ext cx="231221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67" name="Group 515"/>
            <p:cNvGrpSpPr>
              <a:grpSpLocks/>
            </p:cNvGrpSpPr>
            <p:nvPr/>
          </p:nvGrpSpPr>
          <p:grpSpPr bwMode="auto">
            <a:xfrm>
              <a:off x="2437477" y="2293677"/>
              <a:ext cx="287743" cy="408921"/>
              <a:chOff x="838200" y="1371600"/>
              <a:chExt cx="381000" cy="533400"/>
            </a:xfrm>
          </p:grpSpPr>
          <p:sp>
            <p:nvSpPr>
              <p:cNvPr id="668" name="Folded Corner 516"/>
              <p:cNvSpPr/>
              <p:nvPr/>
            </p:nvSpPr>
            <p:spPr>
              <a:xfrm>
                <a:off x="790715" y="1372458"/>
                <a:ext cx="428809" cy="530112"/>
              </a:xfrm>
              <a:prstGeom prst="foldedCorner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69" name="Straight Connector 517"/>
              <p:cNvCxnSpPr/>
              <p:nvPr/>
            </p:nvCxnSpPr>
            <p:spPr>
              <a:xfrm>
                <a:off x="868490" y="1447005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0" name="Straight Connector 518"/>
              <p:cNvCxnSpPr/>
              <p:nvPr/>
            </p:nvCxnSpPr>
            <p:spPr>
              <a:xfrm>
                <a:off x="868490" y="1490490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1" name="Straight Connector 519"/>
              <p:cNvCxnSpPr/>
              <p:nvPr/>
            </p:nvCxnSpPr>
            <p:spPr>
              <a:xfrm>
                <a:off x="868490" y="1538118"/>
                <a:ext cx="27536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2" name="Straight Connector 520"/>
              <p:cNvCxnSpPr/>
              <p:nvPr/>
            </p:nvCxnSpPr>
            <p:spPr>
              <a:xfrm>
                <a:off x="868490" y="1587816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3" name="Straight Connector 521"/>
              <p:cNvCxnSpPr/>
              <p:nvPr/>
            </p:nvCxnSpPr>
            <p:spPr>
              <a:xfrm>
                <a:off x="868490" y="1631301"/>
                <a:ext cx="27536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4" name="Straight Connector 522"/>
              <p:cNvCxnSpPr/>
              <p:nvPr/>
            </p:nvCxnSpPr>
            <p:spPr>
              <a:xfrm>
                <a:off x="876898" y="1674788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5" name="Straight Connector 523"/>
              <p:cNvCxnSpPr/>
              <p:nvPr/>
            </p:nvCxnSpPr>
            <p:spPr>
              <a:xfrm>
                <a:off x="868490" y="1718273"/>
                <a:ext cx="275362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6" name="Straight Connector 524"/>
              <p:cNvCxnSpPr/>
              <p:nvPr/>
            </p:nvCxnSpPr>
            <p:spPr>
              <a:xfrm>
                <a:off x="868490" y="1774183"/>
                <a:ext cx="27536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7" name="Straight Connector 525"/>
              <p:cNvCxnSpPr/>
              <p:nvPr/>
            </p:nvCxnSpPr>
            <p:spPr>
              <a:xfrm>
                <a:off x="868490" y="1815598"/>
                <a:ext cx="275362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78" name="Group 526"/>
            <p:cNvGrpSpPr>
              <a:grpSpLocks/>
            </p:cNvGrpSpPr>
            <p:nvPr/>
          </p:nvGrpSpPr>
          <p:grpSpPr bwMode="auto">
            <a:xfrm>
              <a:off x="2546689" y="2428928"/>
              <a:ext cx="314492" cy="407708"/>
              <a:chOff x="803514" y="1372659"/>
              <a:chExt cx="416418" cy="531818"/>
            </a:xfrm>
          </p:grpSpPr>
          <p:sp>
            <p:nvSpPr>
              <p:cNvPr id="679" name="Folded Corner 527"/>
              <p:cNvSpPr/>
              <p:nvPr/>
            </p:nvSpPr>
            <p:spPr>
              <a:xfrm>
                <a:off x="836337" y="1373108"/>
                <a:ext cx="382565" cy="53218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80" name="Straight Connector 528"/>
              <p:cNvCxnSpPr/>
              <p:nvPr/>
            </p:nvCxnSpPr>
            <p:spPr>
              <a:xfrm>
                <a:off x="912009" y="1449726"/>
                <a:ext cx="231220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1" name="Straight Connector 529"/>
              <p:cNvCxnSpPr/>
              <p:nvPr/>
            </p:nvCxnSpPr>
            <p:spPr>
              <a:xfrm>
                <a:off x="912009" y="1493211"/>
                <a:ext cx="231220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2" name="Straight Connector 530"/>
              <p:cNvCxnSpPr/>
              <p:nvPr/>
            </p:nvCxnSpPr>
            <p:spPr>
              <a:xfrm>
                <a:off x="912009" y="1538768"/>
                <a:ext cx="23122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3" name="Straight Connector 531"/>
              <p:cNvCxnSpPr/>
              <p:nvPr/>
            </p:nvCxnSpPr>
            <p:spPr>
              <a:xfrm>
                <a:off x="912009" y="1588466"/>
                <a:ext cx="23122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4" name="Straight Connector 532"/>
              <p:cNvCxnSpPr/>
              <p:nvPr/>
            </p:nvCxnSpPr>
            <p:spPr>
              <a:xfrm>
                <a:off x="800602" y="1631952"/>
                <a:ext cx="22911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5" name="Straight Connector 533"/>
              <p:cNvCxnSpPr/>
              <p:nvPr/>
            </p:nvCxnSpPr>
            <p:spPr>
              <a:xfrm>
                <a:off x="920417" y="1677509"/>
                <a:ext cx="2270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6" name="Straight Connector 534"/>
              <p:cNvCxnSpPr/>
              <p:nvPr/>
            </p:nvCxnSpPr>
            <p:spPr>
              <a:xfrm>
                <a:off x="912009" y="1720994"/>
                <a:ext cx="23122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7" name="Straight Connector 535"/>
              <p:cNvCxnSpPr/>
              <p:nvPr/>
            </p:nvCxnSpPr>
            <p:spPr>
              <a:xfrm>
                <a:off x="912009" y="1770692"/>
                <a:ext cx="231220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8" name="Straight Connector 536"/>
              <p:cNvCxnSpPr/>
              <p:nvPr/>
            </p:nvCxnSpPr>
            <p:spPr>
              <a:xfrm>
                <a:off x="912009" y="1816248"/>
                <a:ext cx="231220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689" name="Group 537"/>
            <p:cNvGrpSpPr>
              <a:grpSpLocks/>
            </p:cNvGrpSpPr>
            <p:nvPr/>
          </p:nvGrpSpPr>
          <p:grpSpPr bwMode="auto">
            <a:xfrm>
              <a:off x="2707703" y="2562603"/>
              <a:ext cx="287770" cy="409379"/>
              <a:chOff x="837420" y="1371661"/>
              <a:chExt cx="381036" cy="533997"/>
            </a:xfrm>
          </p:grpSpPr>
          <p:sp>
            <p:nvSpPr>
              <p:cNvPr id="690" name="Folded Corner 538"/>
              <p:cNvSpPr/>
              <p:nvPr/>
            </p:nvSpPr>
            <p:spPr>
              <a:xfrm>
                <a:off x="791573" y="1371686"/>
                <a:ext cx="380463" cy="534253"/>
              </a:xfrm>
              <a:prstGeom prst="foldedCorner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91" name="Straight Connector 539"/>
              <p:cNvCxnSpPr/>
              <p:nvPr/>
            </p:nvCxnSpPr>
            <p:spPr>
              <a:xfrm>
                <a:off x="867245" y="1448304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2" name="Straight Connector 540"/>
              <p:cNvCxnSpPr/>
              <p:nvPr/>
            </p:nvCxnSpPr>
            <p:spPr>
              <a:xfrm>
                <a:off x="867245" y="1491789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3" name="Straight Connector 541"/>
              <p:cNvCxnSpPr/>
              <p:nvPr/>
            </p:nvCxnSpPr>
            <p:spPr>
              <a:xfrm>
                <a:off x="867245" y="1537346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4" name="Straight Connector 542"/>
              <p:cNvCxnSpPr/>
              <p:nvPr/>
            </p:nvCxnSpPr>
            <p:spPr>
              <a:xfrm>
                <a:off x="867245" y="1587043"/>
                <a:ext cx="229118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5" name="Straight Connector 543"/>
              <p:cNvCxnSpPr/>
              <p:nvPr/>
            </p:nvCxnSpPr>
            <p:spPr>
              <a:xfrm>
                <a:off x="867245" y="1634671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6" name="Straight Connector 544"/>
              <p:cNvCxnSpPr/>
              <p:nvPr/>
            </p:nvCxnSpPr>
            <p:spPr>
              <a:xfrm>
                <a:off x="875653" y="1676086"/>
                <a:ext cx="227017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7" name="Straight Connector 545"/>
              <p:cNvCxnSpPr/>
              <p:nvPr/>
            </p:nvCxnSpPr>
            <p:spPr>
              <a:xfrm>
                <a:off x="867245" y="1719571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8" name="Straight Connector 546"/>
              <p:cNvCxnSpPr/>
              <p:nvPr/>
            </p:nvCxnSpPr>
            <p:spPr>
              <a:xfrm>
                <a:off x="867245" y="1773411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9" name="Straight Connector 547"/>
              <p:cNvCxnSpPr/>
              <p:nvPr/>
            </p:nvCxnSpPr>
            <p:spPr>
              <a:xfrm>
                <a:off x="867245" y="1816897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700" name="Group 548"/>
            <p:cNvGrpSpPr>
              <a:grpSpLocks/>
            </p:cNvGrpSpPr>
            <p:nvPr/>
          </p:nvGrpSpPr>
          <p:grpSpPr bwMode="auto">
            <a:xfrm>
              <a:off x="2843702" y="2696996"/>
              <a:ext cx="287743" cy="408921"/>
              <a:chOff x="838200" y="1371600"/>
              <a:chExt cx="381000" cy="533400"/>
            </a:xfrm>
          </p:grpSpPr>
          <p:sp>
            <p:nvSpPr>
              <p:cNvPr id="701" name="Folded Corner 549"/>
              <p:cNvSpPr/>
              <p:nvPr/>
            </p:nvSpPr>
            <p:spPr>
              <a:xfrm>
                <a:off x="837191" y="1372336"/>
                <a:ext cx="382565" cy="532182"/>
              </a:xfrm>
              <a:prstGeom prst="foldedCorner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02" name="Straight Connector 550"/>
              <p:cNvCxnSpPr/>
              <p:nvPr/>
            </p:nvCxnSpPr>
            <p:spPr>
              <a:xfrm>
                <a:off x="912863" y="1446883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3" name="Straight Connector 551"/>
              <p:cNvCxnSpPr/>
              <p:nvPr/>
            </p:nvCxnSpPr>
            <p:spPr>
              <a:xfrm>
                <a:off x="912863" y="1490368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4" name="Straight Connector 552"/>
              <p:cNvCxnSpPr/>
              <p:nvPr/>
            </p:nvCxnSpPr>
            <p:spPr>
              <a:xfrm>
                <a:off x="912863" y="1535924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5" name="Straight Connector 553"/>
              <p:cNvCxnSpPr/>
              <p:nvPr/>
            </p:nvCxnSpPr>
            <p:spPr>
              <a:xfrm>
                <a:off x="912863" y="1585622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6" name="Straight Connector 554"/>
              <p:cNvCxnSpPr/>
              <p:nvPr/>
            </p:nvCxnSpPr>
            <p:spPr>
              <a:xfrm>
                <a:off x="912863" y="1631179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7" name="Straight Connector 555"/>
              <p:cNvCxnSpPr/>
              <p:nvPr/>
            </p:nvCxnSpPr>
            <p:spPr>
              <a:xfrm>
                <a:off x="919170" y="1674665"/>
                <a:ext cx="229118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8" name="Straight Connector 556"/>
              <p:cNvCxnSpPr/>
              <p:nvPr/>
            </p:nvCxnSpPr>
            <p:spPr>
              <a:xfrm>
                <a:off x="912863" y="1718150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9" name="Straight Connector 557"/>
              <p:cNvCxnSpPr/>
              <p:nvPr/>
            </p:nvCxnSpPr>
            <p:spPr>
              <a:xfrm>
                <a:off x="912863" y="1769919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0" name="Straight Connector 558"/>
              <p:cNvCxnSpPr/>
              <p:nvPr/>
            </p:nvCxnSpPr>
            <p:spPr>
              <a:xfrm>
                <a:off x="912863" y="1813404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711" name="Group 559"/>
            <p:cNvGrpSpPr>
              <a:grpSpLocks/>
            </p:cNvGrpSpPr>
            <p:nvPr/>
          </p:nvGrpSpPr>
          <p:grpSpPr bwMode="auto">
            <a:xfrm>
              <a:off x="2979111" y="2831436"/>
              <a:ext cx="287743" cy="408921"/>
              <a:chOff x="838200" y="1371600"/>
              <a:chExt cx="381000" cy="533400"/>
            </a:xfrm>
          </p:grpSpPr>
          <p:sp>
            <p:nvSpPr>
              <p:cNvPr id="712" name="Folded Corner 560"/>
              <p:cNvSpPr/>
              <p:nvPr/>
            </p:nvSpPr>
            <p:spPr>
              <a:xfrm>
                <a:off x="838669" y="1370914"/>
                <a:ext cx="334220" cy="53632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13" name="Straight Connector 561"/>
              <p:cNvCxnSpPr/>
              <p:nvPr/>
            </p:nvCxnSpPr>
            <p:spPr>
              <a:xfrm>
                <a:off x="916444" y="1447531"/>
                <a:ext cx="180773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4" name="Straight Connector 562"/>
              <p:cNvCxnSpPr/>
              <p:nvPr/>
            </p:nvCxnSpPr>
            <p:spPr>
              <a:xfrm>
                <a:off x="916444" y="1491017"/>
                <a:ext cx="18077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5" name="Straight Connector 563"/>
              <p:cNvCxnSpPr/>
              <p:nvPr/>
            </p:nvCxnSpPr>
            <p:spPr>
              <a:xfrm>
                <a:off x="916444" y="1536574"/>
                <a:ext cx="18077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6" name="Straight Connector 564"/>
              <p:cNvCxnSpPr/>
              <p:nvPr/>
            </p:nvCxnSpPr>
            <p:spPr>
              <a:xfrm>
                <a:off x="916444" y="1586272"/>
                <a:ext cx="18077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7" name="Straight Connector 565"/>
              <p:cNvCxnSpPr/>
              <p:nvPr/>
            </p:nvCxnSpPr>
            <p:spPr>
              <a:xfrm>
                <a:off x="916444" y="1633898"/>
                <a:ext cx="18077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8" name="Straight Connector 566"/>
              <p:cNvCxnSpPr/>
              <p:nvPr/>
            </p:nvCxnSpPr>
            <p:spPr>
              <a:xfrm>
                <a:off x="922749" y="1677385"/>
                <a:ext cx="17867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9" name="Straight Connector 567"/>
              <p:cNvCxnSpPr/>
              <p:nvPr/>
            </p:nvCxnSpPr>
            <p:spPr>
              <a:xfrm>
                <a:off x="916444" y="1720870"/>
                <a:ext cx="18077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0" name="Straight Connector 568"/>
              <p:cNvCxnSpPr/>
              <p:nvPr/>
            </p:nvCxnSpPr>
            <p:spPr>
              <a:xfrm>
                <a:off x="916444" y="1774709"/>
                <a:ext cx="180773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1" name="Straight Connector 569"/>
              <p:cNvCxnSpPr/>
              <p:nvPr/>
            </p:nvCxnSpPr>
            <p:spPr>
              <a:xfrm>
                <a:off x="916444" y="1818196"/>
                <a:ext cx="180773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722" name="Group 570"/>
            <p:cNvGrpSpPr>
              <a:grpSpLocks/>
            </p:cNvGrpSpPr>
            <p:nvPr/>
          </p:nvGrpSpPr>
          <p:grpSpPr bwMode="auto">
            <a:xfrm>
              <a:off x="3114520" y="2965876"/>
              <a:ext cx="287743" cy="408921"/>
              <a:chOff x="838200" y="1371600"/>
              <a:chExt cx="381000" cy="533400"/>
            </a:xfrm>
          </p:grpSpPr>
          <p:sp>
            <p:nvSpPr>
              <p:cNvPr id="723" name="Folded Corner 571"/>
              <p:cNvSpPr/>
              <p:nvPr/>
            </p:nvSpPr>
            <p:spPr>
              <a:xfrm>
                <a:off x="791801" y="1373634"/>
                <a:ext cx="380462" cy="532182"/>
              </a:xfrm>
              <a:prstGeom prst="foldedCorner">
                <a:avLst/>
              </a:prstGeom>
              <a:solidFill>
                <a:srgbClr val="00FFFF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24" name="Straight Connector 572"/>
              <p:cNvCxnSpPr/>
              <p:nvPr/>
            </p:nvCxnSpPr>
            <p:spPr>
              <a:xfrm>
                <a:off x="867473" y="1448181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5" name="Straight Connector 573"/>
              <p:cNvCxnSpPr/>
              <p:nvPr/>
            </p:nvCxnSpPr>
            <p:spPr>
              <a:xfrm>
                <a:off x="867473" y="1491666"/>
                <a:ext cx="229118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6" name="Straight Connector 574"/>
              <p:cNvCxnSpPr/>
              <p:nvPr/>
            </p:nvCxnSpPr>
            <p:spPr>
              <a:xfrm>
                <a:off x="867473" y="1535152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7" name="Straight Connector 575"/>
              <p:cNvCxnSpPr/>
              <p:nvPr/>
            </p:nvCxnSpPr>
            <p:spPr>
              <a:xfrm>
                <a:off x="867473" y="1588991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8" name="Straight Connector 576"/>
              <p:cNvCxnSpPr/>
              <p:nvPr/>
            </p:nvCxnSpPr>
            <p:spPr>
              <a:xfrm>
                <a:off x="867473" y="1634548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9" name="Straight Connector 577"/>
              <p:cNvCxnSpPr/>
              <p:nvPr/>
            </p:nvCxnSpPr>
            <p:spPr>
              <a:xfrm>
                <a:off x="873779" y="1678033"/>
                <a:ext cx="2270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0" name="Straight Connector 578"/>
              <p:cNvCxnSpPr/>
              <p:nvPr/>
            </p:nvCxnSpPr>
            <p:spPr>
              <a:xfrm>
                <a:off x="867473" y="1721519"/>
                <a:ext cx="229118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1" name="Straight Connector 579"/>
              <p:cNvCxnSpPr/>
              <p:nvPr/>
            </p:nvCxnSpPr>
            <p:spPr>
              <a:xfrm>
                <a:off x="867473" y="1771217"/>
                <a:ext cx="229118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2" name="Straight Connector 580"/>
              <p:cNvCxnSpPr/>
              <p:nvPr/>
            </p:nvCxnSpPr>
            <p:spPr>
              <a:xfrm>
                <a:off x="867473" y="1816774"/>
                <a:ext cx="229118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733" name="Group 691"/>
            <p:cNvGrpSpPr>
              <a:grpSpLocks/>
            </p:cNvGrpSpPr>
            <p:nvPr/>
          </p:nvGrpSpPr>
          <p:grpSpPr bwMode="auto">
            <a:xfrm>
              <a:off x="2821134" y="2276872"/>
              <a:ext cx="287743" cy="408921"/>
              <a:chOff x="838200" y="1371600"/>
              <a:chExt cx="381000" cy="533400"/>
            </a:xfrm>
          </p:grpSpPr>
          <p:sp>
            <p:nvSpPr>
              <p:cNvPr id="734" name="Folded Corner 692"/>
              <p:cNvSpPr/>
              <p:nvPr/>
            </p:nvSpPr>
            <p:spPr>
              <a:xfrm>
                <a:off x="837645" y="1371600"/>
                <a:ext cx="382565" cy="534253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35" name="Straight Connector 693"/>
              <p:cNvCxnSpPr/>
              <p:nvPr/>
            </p:nvCxnSpPr>
            <p:spPr>
              <a:xfrm>
                <a:off x="913317" y="1448218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6" name="Straight Connector 694"/>
              <p:cNvCxnSpPr/>
              <p:nvPr/>
            </p:nvCxnSpPr>
            <p:spPr>
              <a:xfrm>
                <a:off x="913317" y="1493775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7" name="Straight Connector 695"/>
              <p:cNvCxnSpPr/>
              <p:nvPr/>
            </p:nvCxnSpPr>
            <p:spPr>
              <a:xfrm>
                <a:off x="913317" y="1537260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8" name="Straight Connector 696"/>
              <p:cNvCxnSpPr/>
              <p:nvPr/>
            </p:nvCxnSpPr>
            <p:spPr>
              <a:xfrm>
                <a:off x="913317" y="1586958"/>
                <a:ext cx="231221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9" name="Straight Connector 697"/>
              <p:cNvCxnSpPr/>
              <p:nvPr/>
            </p:nvCxnSpPr>
            <p:spPr>
              <a:xfrm>
                <a:off x="913317" y="1632514"/>
                <a:ext cx="231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0" name="Straight Connector 698"/>
              <p:cNvCxnSpPr/>
              <p:nvPr/>
            </p:nvCxnSpPr>
            <p:spPr>
              <a:xfrm>
                <a:off x="919624" y="1676001"/>
                <a:ext cx="229118" cy="414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1" name="Straight Connector 699"/>
              <p:cNvCxnSpPr/>
              <p:nvPr/>
            </p:nvCxnSpPr>
            <p:spPr>
              <a:xfrm>
                <a:off x="913317" y="1719486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2" name="Straight Connector 700"/>
              <p:cNvCxnSpPr/>
              <p:nvPr/>
            </p:nvCxnSpPr>
            <p:spPr>
              <a:xfrm>
                <a:off x="913317" y="1773325"/>
                <a:ext cx="231221" cy="2071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3" name="Straight Connector 701"/>
              <p:cNvCxnSpPr/>
              <p:nvPr/>
            </p:nvCxnSpPr>
            <p:spPr>
              <a:xfrm>
                <a:off x="913317" y="1816812"/>
                <a:ext cx="231221" cy="207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431" name="Gruppieren 430"/>
          <p:cNvGrpSpPr/>
          <p:nvPr/>
        </p:nvGrpSpPr>
        <p:grpSpPr>
          <a:xfrm>
            <a:off x="827584" y="4869160"/>
            <a:ext cx="504056" cy="528253"/>
            <a:chOff x="1043608" y="5085184"/>
            <a:chExt cx="1229164" cy="1392349"/>
          </a:xfrm>
        </p:grpSpPr>
        <p:sp>
          <p:nvSpPr>
            <p:cNvPr id="412" name="Folded Corner 6"/>
            <p:cNvSpPr/>
            <p:nvPr/>
          </p:nvSpPr>
          <p:spPr bwMode="auto">
            <a:xfrm>
              <a:off x="1043608" y="5085184"/>
              <a:ext cx="1229164" cy="1392349"/>
            </a:xfrm>
            <a:prstGeom prst="foldedCorner">
              <a:avLst/>
            </a:prstGeom>
            <a:solidFill>
              <a:srgbClr val="66FFCC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rgbClr val="FFFF00"/>
                </a:solidFill>
                <a:latin typeface="Arial"/>
              </a:endParaRPr>
            </a:p>
          </p:txBody>
        </p:sp>
        <p:cxnSp>
          <p:nvCxnSpPr>
            <p:cNvPr id="413" name="Straight Connector 8"/>
            <p:cNvCxnSpPr/>
            <p:nvPr/>
          </p:nvCxnSpPr>
          <p:spPr bwMode="auto">
            <a:xfrm>
              <a:off x="1286739" y="5280222"/>
              <a:ext cx="742903" cy="541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4" name="Straight Connector 11"/>
            <p:cNvCxnSpPr/>
            <p:nvPr/>
          </p:nvCxnSpPr>
          <p:spPr bwMode="auto">
            <a:xfrm>
              <a:off x="1286739" y="5393992"/>
              <a:ext cx="742903" cy="541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5" name="Straight Connector 12"/>
            <p:cNvCxnSpPr/>
            <p:nvPr/>
          </p:nvCxnSpPr>
          <p:spPr bwMode="auto">
            <a:xfrm>
              <a:off x="1286739" y="5513180"/>
              <a:ext cx="74290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6" name="Straight Connector 13"/>
            <p:cNvCxnSpPr/>
            <p:nvPr/>
          </p:nvCxnSpPr>
          <p:spPr bwMode="auto">
            <a:xfrm>
              <a:off x="1286739" y="5648626"/>
              <a:ext cx="742903" cy="541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7" name="Straight Connector 14"/>
            <p:cNvCxnSpPr/>
            <p:nvPr/>
          </p:nvCxnSpPr>
          <p:spPr bwMode="auto">
            <a:xfrm>
              <a:off x="1286739" y="5767814"/>
              <a:ext cx="74290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8" name="Straight Connector 15"/>
            <p:cNvCxnSpPr/>
            <p:nvPr/>
          </p:nvCxnSpPr>
          <p:spPr bwMode="auto">
            <a:xfrm>
              <a:off x="1313753" y="5881584"/>
              <a:ext cx="729395" cy="541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9" name="Straight Connector 16"/>
            <p:cNvCxnSpPr/>
            <p:nvPr/>
          </p:nvCxnSpPr>
          <p:spPr bwMode="auto">
            <a:xfrm>
              <a:off x="1286739" y="5995359"/>
              <a:ext cx="742903" cy="541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0" name="Straight Connector 17"/>
            <p:cNvCxnSpPr/>
            <p:nvPr/>
          </p:nvCxnSpPr>
          <p:spPr bwMode="auto">
            <a:xfrm>
              <a:off x="1286739" y="6130800"/>
              <a:ext cx="742903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1" name="Straight Connector 18"/>
            <p:cNvCxnSpPr/>
            <p:nvPr/>
          </p:nvCxnSpPr>
          <p:spPr bwMode="auto">
            <a:xfrm>
              <a:off x="1286739" y="6244573"/>
              <a:ext cx="742903" cy="541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4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 animBg="1"/>
      <p:bldP spid="448" grpId="0" animBg="1"/>
      <p:bldP spid="447" grpId="0" animBg="1"/>
      <p:bldP spid="4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9144000" cy="777875"/>
          </a:xfrm>
        </p:spPr>
        <p:txBody>
          <a:bodyPr/>
          <a:lstStyle/>
          <a:p>
            <a:r>
              <a:rPr lang="en-US" dirty="0" smtClean="0"/>
              <a:t>Different views of a knowledge base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514600" y="3276600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pic>
        <p:nvPicPr>
          <p:cNvPr id="33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4424363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stCxn id="33" idx="0"/>
          </p:cNvCxnSpPr>
          <p:nvPr/>
        </p:nvCxnSpPr>
        <p:spPr>
          <a:xfrm flipH="1" flipV="1">
            <a:off x="2985294" y="3738563"/>
            <a:ext cx="13494" cy="685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55"/>
          <p:cNvSpPr txBox="1">
            <a:spLocks noChangeArrowheads="1"/>
          </p:cNvSpPr>
          <p:nvPr/>
        </p:nvSpPr>
        <p:spPr bwMode="auto">
          <a:xfrm>
            <a:off x="3113881" y="3781005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1389" y="4938485"/>
            <a:ext cx="2726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type(Elvis, singer)</a:t>
            </a:r>
          </a:p>
          <a:p>
            <a:r>
              <a:rPr lang="en-US" sz="2400" dirty="0" smtClean="0">
                <a:latin typeface="Calibri" pitchFamily="34" charset="0"/>
              </a:rPr>
              <a:t>bornIn(Elvis,Tupelo)</a:t>
            </a:r>
          </a:p>
          <a:p>
            <a:r>
              <a:rPr lang="en-US" sz="2400" dirty="0" smtClean="0">
                <a:latin typeface="Calibri" pitchFamily="34" charset="0"/>
              </a:rPr>
              <a:t>...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93972"/>
              </p:ext>
            </p:extLst>
          </p:nvPr>
        </p:nvGraphicFramePr>
        <p:xfrm>
          <a:off x="4915166" y="1952205"/>
          <a:ext cx="371341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8"/>
                <a:gridCol w="1439482"/>
                <a:gridCol w="1086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Subject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Predicate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Object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Elvis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type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singer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Elvis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bornIn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Tupelo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...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...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51521" y="2636331"/>
            <a:ext cx="3816424" cy="3744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544" y="2420888"/>
            <a:ext cx="22158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Graph notation: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427984" y="1134451"/>
            <a:ext cx="4429614" cy="310851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427984" y="4593252"/>
            <a:ext cx="4429614" cy="17880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472" y="4362421"/>
            <a:ext cx="23057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Logical notation: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1472" y="880351"/>
            <a:ext cx="21523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Triple notation: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467543" y="4737893"/>
            <a:ext cx="10255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Tupelo</a:t>
            </a:r>
          </a:p>
        </p:txBody>
      </p:sp>
      <p:cxnSp>
        <p:nvCxnSpPr>
          <p:cNvPr id="45" name="Straight Arrow Connector 44"/>
          <p:cNvCxnSpPr>
            <a:stCxn id="33" idx="1"/>
            <a:endCxn id="44" idx="3"/>
          </p:cNvCxnSpPr>
          <p:nvPr/>
        </p:nvCxnSpPr>
        <p:spPr>
          <a:xfrm flipH="1" flipV="1">
            <a:off x="1493068" y="4968875"/>
            <a:ext cx="1086620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54"/>
          <p:cNvSpPr txBox="1">
            <a:spLocks noChangeArrowheads="1"/>
          </p:cNvSpPr>
          <p:nvPr/>
        </p:nvSpPr>
        <p:spPr bwMode="auto">
          <a:xfrm>
            <a:off x="1575475" y="4508829"/>
            <a:ext cx="1017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bornIn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111183"/>
            <a:ext cx="3960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"RDFS Ontology" and "Knowledge Base (KB)"</a:t>
            </a:r>
          </a:p>
          <a:p>
            <a:r>
              <a:rPr lang="en-US" dirty="0" smtClean="0"/>
              <a:t>synonymously.</a:t>
            </a:r>
            <a:endParaRPr lang="en-US" dirty="0"/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216023" y="-12700"/>
            <a:ext cx="9612559" cy="777875"/>
          </a:xfrm>
        </p:spPr>
        <p:txBody>
          <a:bodyPr/>
          <a:lstStyle/>
          <a:p>
            <a:r>
              <a:rPr lang="en-US" dirty="0" smtClean="0"/>
              <a:t>Our Goal is finding classes and instances</a:t>
            </a: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2514600" y="3276600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2438400" y="2133600"/>
            <a:ext cx="1046163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person</a:t>
            </a:r>
          </a:p>
        </p:txBody>
      </p:sp>
      <p:cxnSp>
        <p:nvCxnSpPr>
          <p:cNvPr id="25" name="Straight Arrow Connector 24"/>
          <p:cNvCxnSpPr>
            <a:stCxn id="26628" idx="0"/>
            <a:endCxn id="26629" idx="2"/>
          </p:cNvCxnSpPr>
          <p:nvPr/>
        </p:nvCxnSpPr>
        <p:spPr>
          <a:xfrm rot="16200000" flipV="1">
            <a:off x="2632075" y="2924176"/>
            <a:ext cx="681037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4424363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2985294" y="3738563"/>
            <a:ext cx="13494" cy="685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55"/>
          <p:cNvSpPr txBox="1">
            <a:spLocks noChangeArrowheads="1"/>
          </p:cNvSpPr>
          <p:nvPr/>
        </p:nvSpPr>
        <p:spPr bwMode="auto">
          <a:xfrm>
            <a:off x="3113881" y="3781005"/>
            <a:ext cx="74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type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5148064" y="1124744"/>
            <a:ext cx="3600400" cy="1239837"/>
          </a:xfrm>
          <a:prstGeom prst="wedgeRectCallout">
            <a:avLst>
              <a:gd name="adj1" fmla="val -94073"/>
              <a:gd name="adj2" fmla="val 513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Which classes exist?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(aka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entity types, unary predicates, concepts)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3098006" y="2631281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5148064" y="2656682"/>
            <a:ext cx="3600400" cy="850899"/>
          </a:xfrm>
          <a:prstGeom prst="wedgeRectCallout">
            <a:avLst>
              <a:gd name="adj1" fmla="val -61953"/>
              <a:gd name="adj2" fmla="val -260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Which subsumptions hold?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5148064" y="3817518"/>
            <a:ext cx="3600400" cy="850899"/>
          </a:xfrm>
          <a:prstGeom prst="wedgeRectCallout">
            <a:avLst>
              <a:gd name="adj1" fmla="val -85109"/>
              <a:gd name="adj2" fmla="val -181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Which entities belong to which classes?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148064" y="4820817"/>
            <a:ext cx="3600400" cy="552399"/>
          </a:xfrm>
          <a:prstGeom prst="wedgeRectCallout">
            <a:avLst>
              <a:gd name="adj1" fmla="val -94446"/>
              <a:gd name="adj2" fmla="val -181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Which entities exist?</a:t>
            </a:r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WordNet is a lexical knowledge base</a:t>
            </a:r>
          </a:p>
        </p:txBody>
      </p:sp>
      <p:sp>
        <p:nvSpPr>
          <p:cNvPr id="27651" name="TextBox 171"/>
          <p:cNvSpPr txBox="1">
            <a:spLocks noChangeArrowheads="1"/>
          </p:cNvSpPr>
          <p:nvPr/>
        </p:nvSpPr>
        <p:spPr bwMode="auto">
          <a:xfrm>
            <a:off x="6541060" y="4509120"/>
            <a:ext cx="25606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0000FF"/>
                </a:solidFill>
              </a:rPr>
              <a:t>WordNet</a:t>
            </a:r>
            <a:r>
              <a:rPr lang="de-DE" dirty="0"/>
              <a:t> project </a:t>
            </a:r>
          </a:p>
          <a:p>
            <a:pPr eaLnBrk="1" hangingPunct="1"/>
            <a:r>
              <a:rPr lang="de-DE" dirty="0"/>
              <a:t>(1985-now)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35" y="4509120"/>
            <a:ext cx="10810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23" y="5301283"/>
            <a:ext cx="10985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8" y="5301283"/>
            <a:ext cx="1143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514600" y="3276600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438400" y="2133600"/>
            <a:ext cx="1046163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person</a:t>
            </a:r>
          </a:p>
        </p:txBody>
      </p:sp>
      <p:cxnSp>
        <p:nvCxnSpPr>
          <p:cNvPr id="11" name="Straight Arrow Connector 10"/>
          <p:cNvCxnSpPr>
            <a:stCxn id="9" idx="0"/>
            <a:endCxn id="10" idx="2"/>
          </p:cNvCxnSpPr>
          <p:nvPr/>
        </p:nvCxnSpPr>
        <p:spPr>
          <a:xfrm rot="16200000" flipV="1">
            <a:off x="2632075" y="2924176"/>
            <a:ext cx="681037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3098006" y="2631281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63594" y="976533"/>
            <a:ext cx="1643399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living being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632075" y="1772491"/>
            <a:ext cx="681037" cy="238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57"/>
          <p:cNvSpPr txBox="1">
            <a:spLocks noChangeArrowheads="1"/>
          </p:cNvSpPr>
          <p:nvPr/>
        </p:nvSpPr>
        <p:spPr bwMode="auto">
          <a:xfrm>
            <a:off x="3098006" y="1479596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07475" y="3093244"/>
            <a:ext cx="1333442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“person”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0" idx="1"/>
            <a:endCxn id="16" idx="0"/>
          </p:cNvCxnSpPr>
          <p:nvPr/>
        </p:nvCxnSpPr>
        <p:spPr>
          <a:xfrm flipH="1">
            <a:off x="874196" y="2364582"/>
            <a:ext cx="1564204" cy="7286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70"/>
          <p:cNvSpPr txBox="1">
            <a:spLocks noChangeArrowheads="1"/>
          </p:cNvSpPr>
          <p:nvPr/>
        </p:nvSpPr>
        <p:spPr bwMode="auto">
          <a:xfrm>
            <a:off x="1094945" y="2266950"/>
            <a:ext cx="78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207475" y="3770360"/>
            <a:ext cx="1713931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“individual”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207474" y="4509120"/>
            <a:ext cx="976934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“soul”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148064" y="1124745"/>
            <a:ext cx="3600400" cy="1000172"/>
          </a:xfrm>
          <a:prstGeom prst="wedgeRectCallout">
            <a:avLst>
              <a:gd name="adj1" fmla="val -95940"/>
              <a:gd name="adj2" fmla="val 728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WordNet contains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82,000 classes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638200" y="5679622"/>
            <a:ext cx="3600400" cy="1000172"/>
          </a:xfrm>
          <a:prstGeom prst="wedgeRectCallout">
            <a:avLst>
              <a:gd name="adj1" fmla="val -41411"/>
              <a:gd name="adj2" fmla="val -1019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WordNet contains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118,000 class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labels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5148064" y="2540963"/>
            <a:ext cx="3600400" cy="1197599"/>
          </a:xfrm>
          <a:prstGeom prst="wedgeRectCallout">
            <a:avLst>
              <a:gd name="adj1" fmla="val -63820"/>
              <a:gd name="adj2" fmla="val -225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WordNet contains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thousands of subclassOf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</a:rPr>
              <a:t>relationships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err="1" smtClean="0"/>
              <a:t>WordNet</a:t>
            </a:r>
            <a:r>
              <a:rPr lang="en-GB" dirty="0" smtClean="0"/>
              <a:t> example: </a:t>
            </a:r>
            <a:r>
              <a:rPr lang="en-GB" dirty="0" err="1" smtClean="0"/>
              <a:t>superclasses</a:t>
            </a:r>
            <a:endParaRPr lang="en-GB" dirty="0" smtClean="0"/>
          </a:p>
        </p:txBody>
      </p:sp>
      <p:pic>
        <p:nvPicPr>
          <p:cNvPr id="11266" name="Picture 2" descr="C:\Fabian\Dropbox\Work\Group\homepage\teaching\ie\03_knowledge2\wordnetta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8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9144000" cy="85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err="1" smtClean="0"/>
              <a:t>WordNet</a:t>
            </a:r>
            <a:r>
              <a:rPr lang="en-GB" dirty="0" smtClean="0"/>
              <a:t> example: subclasses</a:t>
            </a: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85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err="1" smtClean="0"/>
              <a:t>WordNet</a:t>
            </a:r>
            <a:r>
              <a:rPr lang="en-GB" dirty="0" smtClean="0"/>
              <a:t> example: instances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8577407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20688"/>
            <a:ext cx="8777365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902407" y="2276872"/>
            <a:ext cx="3241593" cy="353943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3333CC"/>
                </a:solidFill>
                <a:sym typeface="Symbol" pitchFamily="18" charset="2"/>
              </a:rPr>
              <a:t>only 32 singers !?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4 guitarists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5 scientists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0 enterprises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2 entrepreneurs</a:t>
            </a:r>
          </a:p>
          <a:p>
            <a:pPr eaLnBrk="1" hangingPunct="1"/>
            <a:endParaRPr lang="en-US" sz="2800" dirty="0" smtClean="0">
              <a:sym typeface="Symbol" pitchFamily="18" charset="2"/>
            </a:endParaRPr>
          </a:p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WordNet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classes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lack instances </a:t>
            </a:r>
            <a:r>
              <a:rPr lang="en-US" sz="2800" dirty="0" smtClean="0">
                <a:solidFill>
                  <a:srgbClr val="FF0000"/>
                </a:solidFill>
                <a:sym typeface="Webdings"/>
              </a:rPr>
              <a:t></a:t>
            </a:r>
            <a:endParaRPr lang="de-DE" sz="3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25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/>
              <a:t>G</a:t>
            </a:r>
            <a:r>
              <a:rPr lang="en-GB" dirty="0" smtClean="0"/>
              <a:t>oal is to go beyond WordNet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2687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WordNet is not perfect: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it contains only few instances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it contains only common nouns as classes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it contains only English labels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5730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... but it contains a wealth of information that can be the starting point for further extraction.</a:t>
            </a:r>
            <a:endParaRPr lang="en-US" sz="2400" dirty="0">
              <a:latin typeface="+mj-lt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8818" y="1268761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231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0" y="2839581"/>
            <a:ext cx="9144000" cy="11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788024" y="1700808"/>
            <a:ext cx="4095095" cy="1138773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 </a:t>
            </a:r>
            <a:r>
              <a:rPr lang="de-DE" dirty="0" smtClean="0">
                <a:latin typeface="+mj-lt"/>
              </a:rPr>
              <a:t>Basics &amp; Goal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Wikipedia-centric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Methods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Web-</a:t>
            </a:r>
            <a:r>
              <a:rPr lang="de-DE" dirty="0" err="1" smtClean="0">
                <a:latin typeface="+mj-lt"/>
              </a:rPr>
              <a:t>based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3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-828600" y="-214784"/>
            <a:ext cx="108012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47800"/>
            <a:ext cx="91043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620713"/>
            <a:ext cx="768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20713"/>
            <a:ext cx="920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feld 17"/>
          <p:cNvSpPr txBox="1">
            <a:spLocks noChangeArrowheads="1"/>
          </p:cNvSpPr>
          <p:nvPr/>
        </p:nvSpPr>
        <p:spPr bwMode="auto">
          <a:xfrm>
            <a:off x="8215313" y="1773238"/>
            <a:ext cx="844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de-DE" sz="1600" b="0"/>
              <a:t>Larry </a:t>
            </a:r>
          </a:p>
          <a:p>
            <a:pPr eaLnBrk="1" hangingPunct="1">
              <a:lnSpc>
                <a:spcPts val="1800"/>
              </a:lnSpc>
            </a:pPr>
            <a:r>
              <a:rPr lang="de-DE" sz="1600" b="0"/>
              <a:t>Sanger</a:t>
            </a:r>
          </a:p>
        </p:txBody>
      </p:sp>
      <p:sp>
        <p:nvSpPr>
          <p:cNvPr id="29704" name="Textfeld 18"/>
          <p:cNvSpPr txBox="1">
            <a:spLocks noChangeArrowheads="1"/>
          </p:cNvSpPr>
          <p:nvPr/>
        </p:nvSpPr>
        <p:spPr bwMode="auto">
          <a:xfrm>
            <a:off x="7164388" y="1773238"/>
            <a:ext cx="7778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de-DE" sz="1600" b="0"/>
              <a:t>Jimmy</a:t>
            </a:r>
          </a:p>
          <a:p>
            <a:pPr eaLnBrk="1" hangingPunct="1"/>
            <a:r>
              <a:rPr lang="de-DE" sz="1600" b="0"/>
              <a:t>Wales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28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-972616" y="0"/>
            <a:ext cx="10620375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3773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443663" y="1439862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94848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659563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76600" y="2376487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4509120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</a:rPr>
              <a:t>But: categories do not form a taxonomic hierarchy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1476375" y="1280088"/>
            <a:ext cx="1764952" cy="157899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652033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2" name="Textfeld 71"/>
          <p:cNvSpPr txBox="1"/>
          <p:nvPr/>
        </p:nvSpPr>
        <p:spPr>
          <a:xfrm>
            <a:off x="2051720" y="692696"/>
            <a:ext cx="5319085" cy="430887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  <a:r>
              <a:rPr lang="de-DE" dirty="0" smtClean="0"/>
              <a:t>0 Bio. SPO </a:t>
            </a:r>
            <a:r>
              <a:rPr lang="de-DE" dirty="0" err="1" smtClean="0"/>
              <a:t>triples</a:t>
            </a:r>
            <a:r>
              <a:rPr lang="de-DE" dirty="0" smtClean="0"/>
              <a:t> (RDF)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endParaRPr lang="de-DE" dirty="0"/>
          </a:p>
        </p:txBody>
      </p:sp>
      <p:sp>
        <p:nvSpPr>
          <p:cNvPr id="74" name="Ellipse 39"/>
          <p:cNvSpPr>
            <a:spLocks noChangeArrowheads="1"/>
          </p:cNvSpPr>
          <p:nvPr/>
        </p:nvSpPr>
        <p:spPr bwMode="auto">
          <a:xfrm>
            <a:off x="107504" y="1633696"/>
            <a:ext cx="1764952" cy="157899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" name="Gruppieren 72"/>
          <p:cNvGrpSpPr/>
          <p:nvPr/>
        </p:nvGrpSpPr>
        <p:grpSpPr>
          <a:xfrm>
            <a:off x="0" y="1319371"/>
            <a:ext cx="9144000" cy="5059998"/>
            <a:chOff x="0" y="1319371"/>
            <a:chExt cx="9144000" cy="5059998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9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0" name="Picture 10" descr="True Knowledge — The Internet Answer Engin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167" y="1323910"/>
              <a:ext cx="205105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82"/>
            <p:cNvGrpSpPr>
              <a:grpSpLocks/>
            </p:cNvGrpSpPr>
            <p:nvPr/>
          </p:nvGrpSpPr>
          <p:grpSpPr bwMode="auto">
            <a:xfrm>
              <a:off x="0" y="4631739"/>
              <a:ext cx="1514475" cy="1265237"/>
              <a:chOff x="7608428" y="5780550"/>
              <a:chExt cx="1514045" cy="1265147"/>
            </a:xfrm>
          </p:grpSpPr>
          <p:pic>
            <p:nvPicPr>
              <p:cNvPr id="101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44427" y="5780550"/>
                <a:ext cx="621488" cy="690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TextBox 176"/>
              <p:cNvSpPr txBox="1">
                <a:spLocks noChangeArrowheads="1"/>
              </p:cNvSpPr>
              <p:nvPr/>
            </p:nvSpPr>
            <p:spPr bwMode="auto">
              <a:xfrm>
                <a:off x="7608428" y="6399677"/>
                <a:ext cx="1514045" cy="646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 dirty="0" err="1"/>
                  <a:t>TextRunner</a:t>
                </a:r>
                <a:r>
                  <a:rPr lang="de-DE" sz="1800" dirty="0"/>
                  <a:t>/</a:t>
                </a:r>
              </a:p>
              <a:p>
                <a:r>
                  <a:rPr lang="de-DE" sz="1800" dirty="0" err="1"/>
                  <a:t>ReVerb</a:t>
                </a:r>
                <a:endParaRPr lang="en-US" sz="1800" dirty="0"/>
              </a:p>
            </p:txBody>
          </p:sp>
        </p:grpSp>
        <p:sp>
          <p:nvSpPr>
            <p:cNvPr id="82" name="Textfeld 19"/>
            <p:cNvSpPr txBox="1">
              <a:spLocks noChangeArrowheads="1"/>
            </p:cNvSpPr>
            <p:nvPr/>
          </p:nvSpPr>
          <p:spPr bwMode="auto">
            <a:xfrm>
              <a:off x="5436096" y="5733256"/>
              <a:ext cx="18573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dirty="0" err="1">
                  <a:solidFill>
                    <a:srgbClr val="CC6600"/>
                  </a:solidFill>
                </a:rPr>
                <a:t>WikiTaxonomy</a:t>
              </a:r>
              <a:r>
                <a:rPr lang="de-DE" sz="1800" dirty="0">
                  <a:solidFill>
                    <a:srgbClr val="CC6600"/>
                  </a:solidFill>
                </a:rPr>
                <a:t>/</a:t>
              </a:r>
            </a:p>
            <a:p>
              <a:r>
                <a:rPr lang="de-DE" sz="1800" dirty="0" err="1">
                  <a:solidFill>
                    <a:srgbClr val="CC6600"/>
                  </a:solidFill>
                </a:rPr>
                <a:t>WikiNet</a:t>
              </a:r>
              <a:endParaRPr lang="de-DE" sz="1800" dirty="0">
                <a:solidFill>
                  <a:srgbClr val="CC6600"/>
                </a:solidFill>
              </a:endParaRPr>
            </a:p>
          </p:txBody>
        </p:sp>
        <p:sp>
          <p:nvSpPr>
            <p:cNvPr id="83" name="Textfeld 20"/>
            <p:cNvSpPr txBox="1">
              <a:spLocks noChangeArrowheads="1"/>
            </p:cNvSpPr>
            <p:nvPr/>
          </p:nvSpPr>
          <p:spPr bwMode="auto">
            <a:xfrm>
              <a:off x="0" y="3623627"/>
              <a:ext cx="8778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dirty="0">
                  <a:solidFill>
                    <a:srgbClr val="0000FF"/>
                  </a:solidFill>
                </a:rPr>
                <a:t>SUMO</a:t>
              </a:r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3778" y="1823626"/>
              <a:ext cx="799446" cy="115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feld 61"/>
            <p:cNvSpPr txBox="1"/>
            <p:nvPr/>
          </p:nvSpPr>
          <p:spPr bwMode="auto">
            <a:xfrm>
              <a:off x="1835696" y="5639851"/>
              <a:ext cx="16716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de-DE" sz="1800" dirty="0" err="1"/>
                <a:t>ConceptNet</a:t>
              </a:r>
              <a:r>
                <a:rPr lang="de-DE" sz="1800" dirty="0"/>
                <a:t> </a:t>
              </a:r>
              <a:r>
                <a:rPr lang="de-DE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</a:p>
          </p:txBody>
        </p:sp>
        <p:sp>
          <p:nvSpPr>
            <p:cNvPr id="92" name="Rechteck 43"/>
            <p:cNvSpPr>
              <a:spLocks noChangeArrowheads="1"/>
            </p:cNvSpPr>
            <p:nvPr/>
          </p:nvSpPr>
          <p:spPr bwMode="auto">
            <a:xfrm>
              <a:off x="7959725" y="4344576"/>
              <a:ext cx="11842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0000"/>
                  </a:solidFill>
                </a:rPr>
                <a:t>BabelNet</a:t>
              </a:r>
            </a:p>
          </p:txBody>
        </p:sp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5" descr="Sindice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429500" y="2183988"/>
              <a:ext cx="17145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5" name="Group 185"/>
            <p:cNvGrpSpPr>
              <a:grpSpLocks/>
            </p:cNvGrpSpPr>
            <p:nvPr/>
          </p:nvGrpSpPr>
          <p:grpSpPr bwMode="auto">
            <a:xfrm>
              <a:off x="7666038" y="3192051"/>
              <a:ext cx="1477962" cy="623887"/>
              <a:chOff x="7666223" y="5857892"/>
              <a:chExt cx="1477777" cy="624306"/>
            </a:xfrm>
          </p:grpSpPr>
          <p:pic>
            <p:nvPicPr>
              <p:cNvPr id="99" name="Picture 17" descr="Carnegie Mellon University">
                <a:hlinkClick r:id="rId21"/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858148" y="5857892"/>
                <a:ext cx="1071570" cy="306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TextBox 184"/>
              <p:cNvSpPr txBox="1">
                <a:spLocks noChangeArrowheads="1"/>
              </p:cNvSpPr>
              <p:nvPr/>
            </p:nvSpPr>
            <p:spPr bwMode="auto">
              <a:xfrm>
                <a:off x="7666223" y="6143644"/>
                <a:ext cx="147777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600"/>
                  <a:t>ReadTheWeb</a:t>
                </a:r>
                <a:endParaRPr lang="en-US" sz="1600"/>
              </a:p>
            </p:txBody>
          </p:sp>
        </p:grpSp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4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227763" y="2255426"/>
              <a:ext cx="79216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3" y="1621876"/>
            <a:ext cx="852488" cy="89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-972616" y="0"/>
            <a:ext cx="10620375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Link Wikipedia categories to WordNet?</a:t>
            </a:r>
          </a:p>
        </p:txBody>
      </p:sp>
      <p:sp>
        <p:nvSpPr>
          <p:cNvPr id="15" name="Rechteck 36"/>
          <p:cNvSpPr>
            <a:spLocks noChangeArrowheads="1"/>
          </p:cNvSpPr>
          <p:nvPr/>
        </p:nvSpPr>
        <p:spPr bwMode="auto">
          <a:xfrm>
            <a:off x="1042988" y="3573463"/>
            <a:ext cx="1225550" cy="28733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hteck 36"/>
          <p:cNvSpPr>
            <a:spLocks noChangeArrowheads="1"/>
          </p:cNvSpPr>
          <p:nvPr/>
        </p:nvSpPr>
        <p:spPr bwMode="auto">
          <a:xfrm>
            <a:off x="1547813" y="2636838"/>
            <a:ext cx="2376487" cy="28733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bgerundetes Rechteck 41"/>
          <p:cNvSpPr>
            <a:spLocks noChangeArrowheads="1"/>
          </p:cNvSpPr>
          <p:nvPr/>
        </p:nvSpPr>
        <p:spPr bwMode="auto">
          <a:xfrm>
            <a:off x="6516688" y="2205038"/>
            <a:ext cx="2305050" cy="4318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Abgerundetes Rechteck 42"/>
          <p:cNvSpPr>
            <a:spLocks noChangeArrowheads="1"/>
          </p:cNvSpPr>
          <p:nvPr/>
        </p:nvSpPr>
        <p:spPr bwMode="auto">
          <a:xfrm>
            <a:off x="6523038" y="2708275"/>
            <a:ext cx="1865312" cy="4333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Rechteck 36"/>
          <p:cNvSpPr>
            <a:spLocks noChangeArrowheads="1"/>
          </p:cNvSpPr>
          <p:nvPr/>
        </p:nvSpPr>
        <p:spPr bwMode="auto">
          <a:xfrm>
            <a:off x="1331913" y="2276475"/>
            <a:ext cx="1368425" cy="28733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feld 32"/>
          <p:cNvSpPr txBox="1">
            <a:spLocks noChangeArrowheads="1"/>
          </p:cNvSpPr>
          <p:nvPr/>
        </p:nvSpPr>
        <p:spPr bwMode="auto">
          <a:xfrm>
            <a:off x="0" y="2205038"/>
            <a:ext cx="39735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de-DE" sz="2000"/>
              <a:t>American billionaires</a:t>
            </a:r>
          </a:p>
          <a:p>
            <a:pPr eaLnBrk="1" hangingPunct="1">
              <a:lnSpc>
                <a:spcPts val="2600"/>
              </a:lnSpc>
            </a:pPr>
            <a:r>
              <a:rPr lang="de-DE" sz="2000"/>
              <a:t>Technology company founders</a:t>
            </a:r>
          </a:p>
          <a:p>
            <a:pPr eaLnBrk="1" hangingPunct="1">
              <a:lnSpc>
                <a:spcPts val="2600"/>
              </a:lnSpc>
            </a:pPr>
            <a:r>
              <a:rPr lang="de-DE" sz="2000"/>
              <a:t>Apple Inc.</a:t>
            </a:r>
          </a:p>
          <a:p>
            <a:pPr eaLnBrk="1" hangingPunct="1">
              <a:lnSpc>
                <a:spcPts val="2600"/>
              </a:lnSpc>
            </a:pPr>
            <a:r>
              <a:rPr lang="de-DE" sz="2000"/>
              <a:t>Deaths from cancer</a:t>
            </a:r>
          </a:p>
          <a:p>
            <a:pPr eaLnBrk="1" hangingPunct="1">
              <a:lnSpc>
                <a:spcPts val="2600"/>
              </a:lnSpc>
            </a:pPr>
            <a:r>
              <a:rPr lang="de-DE" sz="2000"/>
              <a:t>Internet pioneers</a:t>
            </a:r>
          </a:p>
        </p:txBody>
      </p:sp>
      <p:sp>
        <p:nvSpPr>
          <p:cNvPr id="21" name="Textfeld 39"/>
          <p:cNvSpPr txBox="1">
            <a:spLocks noChangeArrowheads="1"/>
          </p:cNvSpPr>
          <p:nvPr/>
        </p:nvSpPr>
        <p:spPr bwMode="auto">
          <a:xfrm>
            <a:off x="6588125" y="2205038"/>
            <a:ext cx="222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tycoon, magnate</a:t>
            </a:r>
          </a:p>
        </p:txBody>
      </p:sp>
      <p:sp>
        <p:nvSpPr>
          <p:cNvPr id="22" name="Textfeld 40"/>
          <p:cNvSpPr txBox="1">
            <a:spLocks noChangeArrowheads="1"/>
          </p:cNvSpPr>
          <p:nvPr/>
        </p:nvSpPr>
        <p:spPr bwMode="auto">
          <a:xfrm>
            <a:off x="6516688" y="2708275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entrepreneur</a:t>
            </a:r>
          </a:p>
        </p:txBody>
      </p:sp>
      <p:sp>
        <p:nvSpPr>
          <p:cNvPr id="23" name="Abgerundetes Rechteck 43"/>
          <p:cNvSpPr>
            <a:spLocks noChangeArrowheads="1"/>
          </p:cNvSpPr>
          <p:nvPr/>
        </p:nvSpPr>
        <p:spPr bwMode="auto">
          <a:xfrm>
            <a:off x="6523038" y="3284538"/>
            <a:ext cx="2297112" cy="4318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4" name="Textfeld 44"/>
          <p:cNvSpPr txBox="1">
            <a:spLocks noChangeArrowheads="1"/>
          </p:cNvSpPr>
          <p:nvPr/>
        </p:nvSpPr>
        <p:spPr bwMode="auto">
          <a:xfrm>
            <a:off x="6516688" y="3284538"/>
            <a:ext cx="240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pioneer, innovator</a:t>
            </a:r>
          </a:p>
        </p:txBody>
      </p:sp>
      <p:cxnSp>
        <p:nvCxnSpPr>
          <p:cNvPr id="25" name="Gerade Verbindung mit Pfeil 46"/>
          <p:cNvCxnSpPr>
            <a:cxnSpLocks noChangeShapeType="1"/>
            <a:endCxn id="17" idx="1"/>
          </p:cNvCxnSpPr>
          <p:nvPr/>
        </p:nvCxnSpPr>
        <p:spPr bwMode="auto">
          <a:xfrm flipV="1">
            <a:off x="2771775" y="2420938"/>
            <a:ext cx="3744913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mit Pfeil 47"/>
          <p:cNvCxnSpPr>
            <a:cxnSpLocks noChangeShapeType="1"/>
            <a:endCxn id="22" idx="1"/>
          </p:cNvCxnSpPr>
          <p:nvPr/>
        </p:nvCxnSpPr>
        <p:spPr bwMode="auto">
          <a:xfrm>
            <a:off x="3995738" y="2781300"/>
            <a:ext cx="2520950" cy="1270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feld 66"/>
          <p:cNvSpPr txBox="1">
            <a:spLocks noChangeArrowheads="1"/>
          </p:cNvSpPr>
          <p:nvPr/>
        </p:nvSpPr>
        <p:spPr bwMode="auto">
          <a:xfrm>
            <a:off x="3635375" y="32131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Abgerundetes Rechteck 43"/>
          <p:cNvSpPr>
            <a:spLocks noChangeArrowheads="1"/>
          </p:cNvSpPr>
          <p:nvPr/>
        </p:nvSpPr>
        <p:spPr bwMode="auto">
          <a:xfrm>
            <a:off x="6523038" y="3860800"/>
            <a:ext cx="2297112" cy="4333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Textfeld 44"/>
          <p:cNvSpPr txBox="1">
            <a:spLocks noChangeArrowheads="1"/>
          </p:cNvSpPr>
          <p:nvPr/>
        </p:nvSpPr>
        <p:spPr bwMode="auto">
          <a:xfrm>
            <a:off x="6516688" y="3860800"/>
            <a:ext cx="2220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pioneer, colonist</a:t>
            </a:r>
          </a:p>
        </p:txBody>
      </p:sp>
      <p:cxnSp>
        <p:nvCxnSpPr>
          <p:cNvPr id="30" name="Gerade Verbindung mit Pfeil 61"/>
          <p:cNvCxnSpPr>
            <a:cxnSpLocks noChangeShapeType="1"/>
          </p:cNvCxnSpPr>
          <p:nvPr/>
        </p:nvCxnSpPr>
        <p:spPr bwMode="auto">
          <a:xfrm>
            <a:off x="2627313" y="3429000"/>
            <a:ext cx="93662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Gerade Verbindung mit Pfeil 47"/>
          <p:cNvCxnSpPr>
            <a:cxnSpLocks noChangeShapeType="1"/>
            <a:endCxn id="24" idx="1"/>
          </p:cNvCxnSpPr>
          <p:nvPr/>
        </p:nvCxnSpPr>
        <p:spPr bwMode="auto">
          <a:xfrm flipV="1">
            <a:off x="2555875" y="3484563"/>
            <a:ext cx="3960813" cy="304800"/>
          </a:xfrm>
          <a:prstGeom prst="straightConnector1">
            <a:avLst/>
          </a:prstGeom>
          <a:noFill/>
          <a:ln w="28575" algn="ctr">
            <a:solidFill>
              <a:srgbClr val="D60093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mit Pfeil 47"/>
          <p:cNvCxnSpPr>
            <a:cxnSpLocks noChangeShapeType="1"/>
            <a:endCxn id="29" idx="1"/>
          </p:cNvCxnSpPr>
          <p:nvPr/>
        </p:nvCxnSpPr>
        <p:spPr bwMode="auto">
          <a:xfrm>
            <a:off x="2555875" y="3789363"/>
            <a:ext cx="3960813" cy="271462"/>
          </a:xfrm>
          <a:prstGeom prst="straightConnector1">
            <a:avLst/>
          </a:prstGeom>
          <a:noFill/>
          <a:ln w="28575" algn="ctr">
            <a:solidFill>
              <a:srgbClr val="D60093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feld 66"/>
          <p:cNvSpPr txBox="1">
            <a:spLocks noChangeArrowheads="1"/>
          </p:cNvSpPr>
          <p:nvPr/>
        </p:nvSpPr>
        <p:spPr bwMode="auto">
          <a:xfrm>
            <a:off x="5867400" y="35004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D60093"/>
                </a:solidFill>
              </a:rPr>
              <a:t>?</a:t>
            </a:r>
          </a:p>
        </p:txBody>
      </p:sp>
      <p:cxnSp>
        <p:nvCxnSpPr>
          <p:cNvPr id="34" name="Gerade Verbindung mit Pfeil 52"/>
          <p:cNvCxnSpPr>
            <a:cxnSpLocks noChangeShapeType="1"/>
          </p:cNvCxnSpPr>
          <p:nvPr/>
        </p:nvCxnSpPr>
        <p:spPr bwMode="auto">
          <a:xfrm>
            <a:off x="1476375" y="3141663"/>
            <a:ext cx="719138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" name="Gruppieren 64"/>
          <p:cNvGrpSpPr>
            <a:grpSpLocks noChangeAspect="1"/>
          </p:cNvGrpSpPr>
          <p:nvPr/>
        </p:nvGrpSpPr>
        <p:grpSpPr bwMode="auto">
          <a:xfrm>
            <a:off x="2195513" y="2989263"/>
            <a:ext cx="144462" cy="287337"/>
            <a:chOff x="3491880" y="2780928"/>
            <a:chExt cx="144016" cy="504056"/>
          </a:xfrm>
        </p:grpSpPr>
        <p:cxnSp>
          <p:nvCxnSpPr>
            <p:cNvPr id="36" name="Gerade Verbindung 55"/>
            <p:cNvCxnSpPr>
              <a:cxnSpLocks noChangeShapeType="1"/>
            </p:cNvCxnSpPr>
            <p:nvPr/>
          </p:nvCxnSpPr>
          <p:spPr bwMode="auto">
            <a:xfrm>
              <a:off x="3491880" y="2780928"/>
              <a:ext cx="0" cy="50405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erade Verbindung 56"/>
            <p:cNvCxnSpPr>
              <a:cxnSpLocks noChangeShapeType="1"/>
            </p:cNvCxnSpPr>
            <p:nvPr/>
          </p:nvCxnSpPr>
          <p:spPr bwMode="auto">
            <a:xfrm>
              <a:off x="3563888" y="2852936"/>
              <a:ext cx="0" cy="36004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Gerade Verbindung 58"/>
            <p:cNvCxnSpPr>
              <a:cxnSpLocks noChangeShapeType="1"/>
            </p:cNvCxnSpPr>
            <p:nvPr/>
          </p:nvCxnSpPr>
          <p:spPr bwMode="auto">
            <a:xfrm>
              <a:off x="3635896" y="2924944"/>
              <a:ext cx="0" cy="21602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TextBox 38"/>
          <p:cNvSpPr txBox="1"/>
          <p:nvPr/>
        </p:nvSpPr>
        <p:spPr>
          <a:xfrm>
            <a:off x="251520" y="5271428"/>
            <a:ext cx="285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Wikipedia categories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37290" y="5271591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WordNet classes</a:t>
            </a:r>
          </a:p>
        </p:txBody>
      </p:sp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-972616" y="0"/>
            <a:ext cx="10620375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Categories can be linked to WordNet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9562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American people of Syrian descent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97303" y="1100177"/>
            <a:ext cx="941388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itchFamily="34" charset="0"/>
              </a:rPr>
              <a:t>singer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366094" y="1100177"/>
            <a:ext cx="1442639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gr. person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432973" y="1100176"/>
            <a:ext cx="1066318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people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5707252" y="1100177"/>
            <a:ext cx="1182055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descent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5524" y="1426202"/>
            <a:ext cx="134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WordNet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7097850" y="1017523"/>
            <a:ext cx="320294" cy="127902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9562" y="508518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American people of Syrian descent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12022" y="5085184"/>
            <a:ext cx="1519494" cy="461665"/>
          </a:xfrm>
          <a:prstGeom prst="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31516" y="5085184"/>
            <a:ext cx="892412" cy="461665"/>
          </a:xfrm>
          <a:prstGeom prst="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23928" y="5085183"/>
            <a:ext cx="2376264" cy="461665"/>
          </a:xfrm>
          <a:prstGeom prst="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35" y="4350295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Calibri" pitchFamily="34" charset="0"/>
              </a:rPr>
              <a:t>pre-modifier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2167" y="433553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Calibri" pitchFamily="34" charset="0"/>
              </a:rPr>
              <a:t>head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0729" y="4350295"/>
            <a:ext cx="193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Calibri" pitchFamily="34" charset="0"/>
              </a:rPr>
              <a:t>post-modifier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033697" y="1100175"/>
            <a:ext cx="1064137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person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3688" y="4803756"/>
            <a:ext cx="0" cy="2814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31" idx="2"/>
          </p:cNvCxnSpPr>
          <p:nvPr/>
        </p:nvCxnSpPr>
        <p:spPr bwMode="auto">
          <a:xfrm>
            <a:off x="2843498" y="4797204"/>
            <a:ext cx="411330" cy="287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5364088" y="4723708"/>
            <a:ext cx="0" cy="2814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506550" y="4423496"/>
            <a:ext cx="1628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Noungroup</a:t>
            </a:r>
          </a:p>
          <a:p>
            <a:r>
              <a:rPr lang="en-US" sz="2400" dirty="0" smtClean="0">
                <a:latin typeface="Calibri" pitchFamily="34" charset="0"/>
              </a:rPr>
              <a:t>parsing</a:t>
            </a:r>
          </a:p>
        </p:txBody>
      </p:sp>
      <p:sp>
        <p:nvSpPr>
          <p:cNvPr id="41" name="Right Brace 40"/>
          <p:cNvSpPr/>
          <p:nvPr/>
        </p:nvSpPr>
        <p:spPr bwMode="auto">
          <a:xfrm>
            <a:off x="7097850" y="4342091"/>
            <a:ext cx="352558" cy="1204758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6550" y="577768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Wikipedia</a:t>
            </a:r>
          </a:p>
        </p:txBody>
      </p:sp>
      <p:sp>
        <p:nvSpPr>
          <p:cNvPr id="43" name="Right Brace 42"/>
          <p:cNvSpPr/>
          <p:nvPr/>
        </p:nvSpPr>
        <p:spPr bwMode="auto">
          <a:xfrm>
            <a:off x="7097850" y="5647969"/>
            <a:ext cx="352558" cy="797288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6550" y="3619938"/>
            <a:ext cx="147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Stemming</a:t>
            </a:r>
          </a:p>
        </p:txBody>
      </p:sp>
      <p:sp>
        <p:nvSpPr>
          <p:cNvPr id="45" name="Right Brace 44"/>
          <p:cNvSpPr/>
          <p:nvPr/>
        </p:nvSpPr>
        <p:spPr bwMode="auto">
          <a:xfrm>
            <a:off x="7097850" y="3492346"/>
            <a:ext cx="320295" cy="71685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1062" y="3464136"/>
            <a:ext cx="106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person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05524" y="2204864"/>
            <a:ext cx="129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Most </a:t>
            </a:r>
          </a:p>
          <a:p>
            <a:r>
              <a:rPr lang="en-US" sz="2400" dirty="0" smtClean="0">
                <a:latin typeface="Calibri" pitchFamily="34" charset="0"/>
              </a:rPr>
              <a:t>frequent</a:t>
            </a:r>
          </a:p>
          <a:p>
            <a:r>
              <a:rPr lang="en-US" sz="2400" dirty="0" smtClean="0">
                <a:latin typeface="Calibri" pitchFamily="34" charset="0"/>
              </a:rPr>
              <a:t>meaning</a:t>
            </a:r>
          </a:p>
        </p:txBody>
      </p:sp>
      <p:sp>
        <p:nvSpPr>
          <p:cNvPr id="48" name="Right Brace 47"/>
          <p:cNvSpPr/>
          <p:nvPr/>
        </p:nvSpPr>
        <p:spPr bwMode="auto">
          <a:xfrm>
            <a:off x="7096824" y="2446857"/>
            <a:ext cx="320295" cy="849912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2066864" y="1816364"/>
            <a:ext cx="1333442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“person”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98138" y="1834884"/>
            <a:ext cx="1230145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“singer”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3889052" y="1816363"/>
            <a:ext cx="1335622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“people”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5499291" y="1809000"/>
            <a:ext cx="1447576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“descent”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>
            <a:stCxn id="16" idx="2"/>
            <a:endCxn id="50" idx="0"/>
          </p:cNvCxnSpPr>
          <p:nvPr/>
        </p:nvCxnSpPr>
        <p:spPr bwMode="auto">
          <a:xfrm>
            <a:off x="567997" y="1562140"/>
            <a:ext cx="145214" cy="272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17" idx="2"/>
            <a:endCxn id="49" idx="0"/>
          </p:cNvCxnSpPr>
          <p:nvPr/>
        </p:nvCxnSpPr>
        <p:spPr bwMode="auto">
          <a:xfrm>
            <a:off x="2087414" y="1561842"/>
            <a:ext cx="646171" cy="2545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49" idx="0"/>
            <a:endCxn id="33" idx="2"/>
          </p:cNvCxnSpPr>
          <p:nvPr/>
        </p:nvCxnSpPr>
        <p:spPr bwMode="auto">
          <a:xfrm flipV="1">
            <a:off x="2733585" y="1561840"/>
            <a:ext cx="832181" cy="2545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51" idx="0"/>
            <a:endCxn id="21" idx="2"/>
          </p:cNvCxnSpPr>
          <p:nvPr/>
        </p:nvCxnSpPr>
        <p:spPr bwMode="auto">
          <a:xfrm flipV="1">
            <a:off x="4556863" y="1561841"/>
            <a:ext cx="409269" cy="2545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2" idx="0"/>
            <a:endCxn id="22" idx="2"/>
          </p:cNvCxnSpPr>
          <p:nvPr/>
        </p:nvCxnSpPr>
        <p:spPr bwMode="auto">
          <a:xfrm flipV="1">
            <a:off x="6223079" y="1561842"/>
            <a:ext cx="75201" cy="2471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7" name="Straight Connector 30726"/>
          <p:cNvCxnSpPr>
            <a:stCxn id="49" idx="2"/>
            <a:endCxn id="13" idx="0"/>
          </p:cNvCxnSpPr>
          <p:nvPr/>
        </p:nvCxnSpPr>
        <p:spPr bwMode="auto">
          <a:xfrm>
            <a:off x="2733585" y="2278029"/>
            <a:ext cx="829546" cy="11861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9" name="Straight Arrow Connector 30728"/>
          <p:cNvCxnSpPr>
            <a:stCxn id="13" idx="0"/>
            <a:endCxn id="33" idx="2"/>
          </p:cNvCxnSpPr>
          <p:nvPr/>
        </p:nvCxnSpPr>
        <p:spPr bwMode="auto">
          <a:xfrm flipV="1">
            <a:off x="3563131" y="1561840"/>
            <a:ext cx="2635" cy="1902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13" idx="1"/>
            <a:endCxn id="30732" idx="3"/>
          </p:cNvCxnSpPr>
          <p:nvPr/>
        </p:nvCxnSpPr>
        <p:spPr bwMode="auto">
          <a:xfrm flipH="1" flipV="1">
            <a:off x="2222148" y="3140971"/>
            <a:ext cx="808914" cy="553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2" name="TextBox 30731"/>
          <p:cNvSpPr txBox="1"/>
          <p:nvPr/>
        </p:nvSpPr>
        <p:spPr>
          <a:xfrm>
            <a:off x="376771" y="2725472"/>
            <a:ext cx="184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Head has to be plural</a:t>
            </a:r>
          </a:p>
        </p:txBody>
      </p:sp>
      <p:cxnSp>
        <p:nvCxnSpPr>
          <p:cNvPr id="82" name="Straight Arrow Connector 81"/>
          <p:cNvCxnSpPr>
            <a:stCxn id="28" idx="0"/>
            <a:endCxn id="13" idx="2"/>
          </p:cNvCxnSpPr>
          <p:nvPr/>
        </p:nvCxnSpPr>
        <p:spPr bwMode="auto">
          <a:xfrm flipV="1">
            <a:off x="3477722" y="3925801"/>
            <a:ext cx="85409" cy="11593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28" grpId="0" animBg="1"/>
      <p:bldP spid="29" grpId="0" animBg="1"/>
      <p:bldP spid="8" grpId="0"/>
      <p:bldP spid="31" grpId="0"/>
      <p:bldP spid="32" grpId="0"/>
      <p:bldP spid="40" grpId="0"/>
      <p:bldP spid="41" grpId="0" animBg="1"/>
      <p:bldP spid="44" grpId="0"/>
      <p:bldP spid="45" grpId="0" animBg="1"/>
      <p:bldP spid="13" grpId="0"/>
      <p:bldP spid="47" grpId="0"/>
      <p:bldP spid="48" grpId="0" animBg="1"/>
      <p:bldP spid="307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-972616" y="-142776"/>
            <a:ext cx="10620375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YAGO = WordNet+Wikipedia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9562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American people of Syrian descent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5524" y="4341735"/>
            <a:ext cx="134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WordNet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7097850" y="3573016"/>
            <a:ext cx="320294" cy="163906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565765" y="4750416"/>
            <a:ext cx="1064137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person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6550" y="577768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Wikipedia</a:t>
            </a:r>
          </a:p>
        </p:txBody>
      </p:sp>
      <p:sp>
        <p:nvSpPr>
          <p:cNvPr id="43" name="Right Brace 42"/>
          <p:cNvSpPr/>
          <p:nvPr/>
        </p:nvSpPr>
        <p:spPr bwMode="auto">
          <a:xfrm>
            <a:off x="7097850" y="5647968"/>
            <a:ext cx="352558" cy="121003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3416813" y="3573016"/>
            <a:ext cx="136204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organism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4" name="Straight Arrow Connector 3"/>
          <p:cNvCxnSpPr>
            <a:stCxn id="3" idx="0"/>
            <a:endCxn id="33" idx="2"/>
          </p:cNvCxnSpPr>
          <p:nvPr/>
        </p:nvCxnSpPr>
        <p:spPr bwMode="auto">
          <a:xfrm flipV="1">
            <a:off x="4097834" y="5212081"/>
            <a:ext cx="0" cy="521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33" idx="0"/>
            <a:endCxn id="46" idx="2"/>
          </p:cNvCxnSpPr>
          <p:nvPr/>
        </p:nvCxnSpPr>
        <p:spPr bwMode="auto">
          <a:xfrm flipH="1" flipV="1">
            <a:off x="4097833" y="4034681"/>
            <a:ext cx="1" cy="715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7"/>
          <p:cNvSpPr txBox="1">
            <a:spLocks noChangeArrowheads="1"/>
          </p:cNvSpPr>
          <p:nvPr/>
        </p:nvSpPr>
        <p:spPr bwMode="auto">
          <a:xfrm>
            <a:off x="4612481" y="5241686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56" name="TextBox 57"/>
          <p:cNvSpPr txBox="1">
            <a:spLocks noChangeArrowheads="1"/>
          </p:cNvSpPr>
          <p:nvPr/>
        </p:nvSpPr>
        <p:spPr bwMode="auto">
          <a:xfrm>
            <a:off x="4612480" y="4161566"/>
            <a:ext cx="151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subclassOf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69717" y="941383"/>
            <a:ext cx="34036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Related project:</a:t>
            </a:r>
          </a:p>
          <a:p>
            <a:r>
              <a:rPr lang="de-DE" sz="3600" dirty="0" smtClean="0">
                <a:solidFill>
                  <a:srgbClr val="3333CC"/>
                </a:solidFill>
              </a:rPr>
              <a:t>WikiTaxonomy</a:t>
            </a:r>
            <a:endParaRPr lang="de-DE" sz="1800" dirty="0" smtClean="0">
              <a:solidFill>
                <a:srgbClr val="3333CC"/>
              </a:solidFill>
            </a:endParaRPr>
          </a:p>
          <a:p>
            <a:endParaRPr lang="de-DE" dirty="0" smtClean="0">
              <a:latin typeface="Calibri" pitchFamily="34" charset="0"/>
            </a:endParaRPr>
          </a:p>
          <a:p>
            <a:r>
              <a:rPr lang="de-DE" dirty="0" smtClean="0">
                <a:latin typeface="Calibri" pitchFamily="34" charset="0"/>
              </a:rPr>
              <a:t>105,000 subclassOf links</a:t>
            </a:r>
          </a:p>
          <a:p>
            <a:r>
              <a:rPr lang="de-DE" dirty="0" smtClean="0">
                <a:latin typeface="Calibri" pitchFamily="34" charset="0"/>
              </a:rPr>
              <a:t>88% accuracy</a:t>
            </a:r>
          </a:p>
          <a:p>
            <a:r>
              <a:rPr lang="de-DE" sz="1800" dirty="0" smtClean="0"/>
              <a:t>[Ponzetto &amp; Strube: AAAI‘07]</a:t>
            </a:r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6" y="1047134"/>
            <a:ext cx="2603175" cy="1333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562" y="2671752"/>
            <a:ext cx="26292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200,000 classes</a:t>
            </a:r>
          </a:p>
          <a:p>
            <a:r>
              <a:rPr lang="en-US" sz="2400" dirty="0" smtClean="0">
                <a:latin typeface="Calibri" pitchFamily="34" charset="0"/>
              </a:rPr>
              <a:t>460,000 subclassOf</a:t>
            </a:r>
          </a:p>
          <a:p>
            <a:r>
              <a:rPr lang="en-US" sz="2400" dirty="0" smtClean="0">
                <a:latin typeface="Calibri" pitchFamily="34" charset="0"/>
              </a:rPr>
              <a:t>3 Mio. instances</a:t>
            </a:r>
          </a:p>
          <a:p>
            <a:r>
              <a:rPr lang="en-US" sz="2400" dirty="0" smtClean="0">
                <a:latin typeface="Calibri" pitchFamily="34" charset="0"/>
              </a:rPr>
              <a:t>96% accuracy</a:t>
            </a:r>
          </a:p>
          <a:p>
            <a:pPr lvl="0"/>
            <a:r>
              <a:rPr lang="de-DE" sz="1800" dirty="0">
                <a:solidFill>
                  <a:srgbClr val="000000"/>
                </a:solidFill>
              </a:rPr>
              <a:t>[Suchanek: WWW‘07</a:t>
            </a:r>
            <a:r>
              <a:rPr lang="de-DE" sz="1800" dirty="0" smtClean="0">
                <a:solidFill>
                  <a:srgbClr val="000000"/>
                </a:solidFill>
              </a:rPr>
              <a:t>]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2008" y="836711"/>
            <a:ext cx="3059832" cy="3735855"/>
          </a:xfrm>
          <a:prstGeom prst="rect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14312" y="824226"/>
            <a:ext cx="3767322" cy="2388750"/>
          </a:xfrm>
          <a:prstGeom prst="rect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72606" y="6445257"/>
            <a:ext cx="16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Steve Jobs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4097833" y="6077085"/>
            <a:ext cx="0" cy="521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57"/>
          <p:cNvSpPr txBox="1">
            <a:spLocks noChangeArrowheads="1"/>
          </p:cNvSpPr>
          <p:nvPr/>
        </p:nvSpPr>
        <p:spPr bwMode="auto">
          <a:xfrm>
            <a:off x="4399582" y="6106839"/>
            <a:ext cx="758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type</a:t>
            </a: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3" grpId="0"/>
      <p:bldP spid="24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-612576" y="13447"/>
            <a:ext cx="10144126" cy="954088"/>
          </a:xfrm>
        </p:spPr>
        <p:txBody>
          <a:bodyPr/>
          <a:lstStyle/>
          <a:p>
            <a:r>
              <a:rPr lang="de-DE" sz="3200" dirty="0" smtClean="0"/>
              <a:t>Link Wikipedia &amp; WordNet </a:t>
            </a:r>
            <a:r>
              <a:rPr lang="de-DE" sz="3200" dirty="0" err="1" smtClean="0"/>
              <a:t>by</a:t>
            </a:r>
            <a:r>
              <a:rPr lang="de-DE" sz="3200" dirty="0" smtClean="0"/>
              <a:t> Random Walks</a:t>
            </a:r>
            <a:br>
              <a:rPr lang="de-DE" sz="3200" dirty="0" smtClean="0"/>
            </a:br>
            <a:endParaRPr lang="de-DE" sz="32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92280" y="6479900"/>
            <a:ext cx="167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Navigli</a:t>
            </a:r>
            <a:r>
              <a:rPr lang="de-DE" sz="1800" dirty="0" smtClean="0"/>
              <a:t> 2010]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2734" y="4064403"/>
            <a:ext cx="1760683" cy="64633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64" y="406440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Formula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</a:p>
          <a:p>
            <a:r>
              <a:rPr lang="de-DE" sz="1800" dirty="0" err="1" smtClean="0"/>
              <a:t>drivers</a:t>
            </a: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735917" y="3079772"/>
            <a:ext cx="2073377" cy="661719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0938"/>
            <a:ext cx="7018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construct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neighborhood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around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source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target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nodes</a:t>
            </a:r>
            <a:endParaRPr lang="de-DE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use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contextual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similarity</a:t>
            </a:r>
            <a:r>
              <a:rPr lang="de-DE" dirty="0" smtClean="0">
                <a:latin typeface="Calibri" pitchFamily="34" charset="0"/>
              </a:rPr>
              <a:t> (</a:t>
            </a:r>
            <a:r>
              <a:rPr lang="de-DE" dirty="0" err="1" smtClean="0">
                <a:latin typeface="Calibri" pitchFamily="34" charset="0"/>
              </a:rPr>
              <a:t>glosses</a:t>
            </a:r>
            <a:r>
              <a:rPr lang="de-DE" dirty="0" smtClean="0">
                <a:latin typeface="Calibri" pitchFamily="34" charset="0"/>
              </a:rPr>
              <a:t> etc.) </a:t>
            </a:r>
            <a:r>
              <a:rPr lang="de-DE" dirty="0" err="1" smtClean="0">
                <a:latin typeface="Calibri" pitchFamily="34" charset="0"/>
              </a:rPr>
              <a:t>as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edge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weights</a:t>
            </a:r>
            <a:endParaRPr lang="de-DE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compute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personalized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PR (PPR) </a:t>
            </a:r>
            <a:r>
              <a:rPr lang="de-DE" dirty="0" err="1" smtClean="0">
                <a:latin typeface="Calibri" pitchFamily="34" charset="0"/>
              </a:rPr>
              <a:t>with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source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start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node</a:t>
            </a:r>
            <a:endParaRPr lang="de-DE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 rank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candidate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targets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by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their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solidFill>
                  <a:srgbClr val="0000FF"/>
                </a:solidFill>
                <a:latin typeface="Calibri" pitchFamily="34" charset="0"/>
              </a:rPr>
              <a:t>PPR </a:t>
            </a:r>
            <a:r>
              <a:rPr lang="de-DE" dirty="0" err="1" smtClean="0">
                <a:solidFill>
                  <a:srgbClr val="0000FF"/>
                </a:solidFill>
                <a:latin typeface="Calibri" pitchFamily="34" charset="0"/>
              </a:rPr>
              <a:t>scores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68978" y="5224349"/>
            <a:ext cx="1796952" cy="661719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9789" y="5239738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 </a:t>
            </a:r>
            <a:r>
              <a:rPr lang="de-DE" sz="1800" dirty="0" smtClean="0"/>
              <a:t>{</a:t>
            </a:r>
            <a:r>
              <a:rPr lang="de-DE" sz="1800" dirty="0" err="1" smtClean="0"/>
              <a:t>driver</a:t>
            </a:r>
            <a:r>
              <a:rPr lang="de-DE" sz="1800" dirty="0" smtClean="0"/>
              <a:t>, </a:t>
            </a:r>
          </a:p>
          <a:p>
            <a:r>
              <a:rPr lang="de-DE" sz="1800" dirty="0"/>
              <a:t> </a:t>
            </a:r>
            <a:r>
              <a:rPr lang="de-DE" sz="1800" dirty="0" smtClean="0"/>
              <a:t>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driver</a:t>
            </a:r>
            <a:r>
              <a:rPr lang="de-DE" sz="1800" dirty="0" smtClean="0"/>
              <a:t>}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52320" y="4513966"/>
            <a:ext cx="1245519" cy="661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451396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c</a:t>
            </a:r>
            <a:r>
              <a:rPr lang="de-DE" sz="1800" dirty="0" err="1" smtClean="0"/>
              <a:t>omputer</a:t>
            </a:r>
            <a:endParaRPr lang="de-DE" sz="1800" dirty="0" smtClean="0"/>
          </a:p>
          <a:p>
            <a:r>
              <a:rPr lang="de-DE" sz="1800" dirty="0" err="1" smtClean="0"/>
              <a:t>program</a:t>
            </a:r>
            <a:endParaRPr lang="de-DE" sz="1800" dirty="0" smtClean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153314" y="3424778"/>
            <a:ext cx="1214103" cy="38472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1181" y="34401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chauffeur</a:t>
            </a:r>
            <a:endParaRPr lang="de-DE" sz="1800" dirty="0" smtClean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4131181" y="4033995"/>
            <a:ext cx="1408947" cy="38472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6509" y="404214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race</a:t>
            </a:r>
            <a:r>
              <a:rPr lang="de-DE" sz="1800" dirty="0" smtClean="0"/>
              <a:t> </a:t>
            </a:r>
            <a:r>
              <a:rPr lang="de-DE" sz="1800" dirty="0" err="1" smtClean="0"/>
              <a:t>driver</a:t>
            </a:r>
            <a:endParaRPr lang="de-DE" sz="1800" dirty="0" smtClean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123575" y="4624813"/>
            <a:ext cx="1408947" cy="38472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903" y="46329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trucker</a:t>
            </a:r>
            <a:endParaRPr lang="de-DE" sz="1800" dirty="0" smtClean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8308554" y="3797286"/>
            <a:ext cx="578669" cy="441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9364" y="381267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tool</a:t>
            </a:r>
            <a:endParaRPr lang="de-DE" sz="1800" dirty="0" smtClean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8041895" y="2441451"/>
            <a:ext cx="873621" cy="661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12705" y="245684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c</a:t>
            </a:r>
            <a:r>
              <a:rPr lang="de-DE" sz="1800" dirty="0" err="1" smtClean="0"/>
              <a:t>ausal</a:t>
            </a:r>
            <a:endParaRPr lang="de-DE" sz="1800" dirty="0" smtClean="0"/>
          </a:p>
          <a:p>
            <a:r>
              <a:rPr lang="de-DE" sz="1800" dirty="0" err="1" smtClean="0"/>
              <a:t>agent</a:t>
            </a:r>
            <a:endParaRPr lang="de-DE" sz="1800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5968446" y="4119080"/>
            <a:ext cx="1174639" cy="65447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3774" y="412722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Barney</a:t>
            </a:r>
          </a:p>
          <a:p>
            <a:r>
              <a:rPr lang="de-DE" sz="1800" dirty="0" smtClean="0"/>
              <a:t>Oldfield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35917" y="3078178"/>
            <a:ext cx="2073377" cy="661719"/>
          </a:xfrm>
          <a:prstGeom prst="roundRect">
            <a:avLst/>
          </a:prstGeom>
          <a:solidFill>
            <a:srgbClr val="66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3784" y="3095161"/>
            <a:ext cx="217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 </a:t>
            </a:r>
            <a:r>
              <a:rPr lang="de-DE" sz="1800" dirty="0" smtClean="0"/>
              <a:t>{</a:t>
            </a:r>
            <a:r>
              <a:rPr lang="de-DE" sz="1800" dirty="0" err="1" smtClean="0"/>
              <a:t>driver</a:t>
            </a:r>
            <a:r>
              <a:rPr lang="de-DE" sz="1800" dirty="0" smtClean="0"/>
              <a:t>, </a:t>
            </a:r>
            <a:r>
              <a:rPr lang="de-DE" sz="1800" dirty="0" err="1" smtClean="0"/>
              <a:t>operator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 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vehicle</a:t>
            </a:r>
            <a:r>
              <a:rPr lang="de-DE" sz="1800" dirty="0" smtClean="0"/>
              <a:t>}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90088" y="5109190"/>
            <a:ext cx="1760683" cy="646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518" y="5109189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Formula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</a:p>
          <a:p>
            <a:r>
              <a:rPr lang="de-DE" sz="1800" dirty="0" err="1" smtClean="0"/>
              <a:t>champions</a:t>
            </a:r>
            <a:endParaRPr lang="en-US" sz="1800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2567180" y="5432355"/>
            <a:ext cx="1042537" cy="646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5611" y="543235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t</a:t>
            </a:r>
            <a:r>
              <a:rPr lang="de-DE" sz="1800" dirty="0" err="1" smtClean="0"/>
              <a:t>ruck</a:t>
            </a:r>
            <a:endParaRPr lang="de-DE" sz="1800" dirty="0" smtClean="0"/>
          </a:p>
          <a:p>
            <a:r>
              <a:rPr lang="de-DE" sz="1800" dirty="0" err="1" smtClean="0"/>
              <a:t>drivers</a:t>
            </a:r>
            <a:endParaRPr lang="de-DE" sz="1800" dirty="0" smtClean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2395338" y="3289831"/>
            <a:ext cx="968773" cy="646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768" y="328983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m</a:t>
            </a:r>
            <a:r>
              <a:rPr lang="de-DE" sz="1800" dirty="0" err="1" smtClean="0"/>
              <a:t>otor</a:t>
            </a:r>
            <a:endParaRPr lang="de-DE" sz="1800" dirty="0" smtClean="0"/>
          </a:p>
          <a:p>
            <a:r>
              <a:rPr lang="de-DE" sz="1800" dirty="0" err="1" smtClean="0"/>
              <a:t>racing</a:t>
            </a:r>
            <a:endParaRPr lang="de-DE" sz="1800" dirty="0" smtClean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27223" y="2526482"/>
            <a:ext cx="1658090" cy="646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653" y="25264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Michael</a:t>
            </a:r>
          </a:p>
          <a:p>
            <a:r>
              <a:rPr lang="de-DE" sz="1800" dirty="0" smtClean="0"/>
              <a:t>Schumacher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51920" y="2526482"/>
            <a:ext cx="0" cy="4219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krümmte Verbindung 41"/>
          <p:cNvCxnSpPr>
            <a:stCxn id="5" idx="0"/>
            <a:endCxn id="39" idx="3"/>
          </p:cNvCxnSpPr>
          <p:nvPr/>
        </p:nvCxnSpPr>
        <p:spPr bwMode="auto">
          <a:xfrm rot="5400000" flipH="1" flipV="1">
            <a:off x="958925" y="3138014"/>
            <a:ext cx="1214755" cy="638022"/>
          </a:xfrm>
          <a:prstGeom prst="curvedConnector4">
            <a:avLst>
              <a:gd name="adj1" fmla="val 36698"/>
              <a:gd name="adj2" fmla="val 13582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Form 43"/>
          <p:cNvCxnSpPr>
            <a:stCxn id="5" idx="0"/>
            <a:endCxn id="36" idx="1"/>
          </p:cNvCxnSpPr>
          <p:nvPr/>
        </p:nvCxnSpPr>
        <p:spPr bwMode="auto">
          <a:xfrm rot="5400000" flipH="1" flipV="1">
            <a:off x="1595611" y="3264676"/>
            <a:ext cx="451406" cy="114804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Form 47"/>
          <p:cNvCxnSpPr>
            <a:stCxn id="39" idx="2"/>
            <a:endCxn id="4" idx="1"/>
          </p:cNvCxnSpPr>
          <p:nvPr/>
        </p:nvCxnSpPr>
        <p:spPr bwMode="auto">
          <a:xfrm rot="5400000">
            <a:off x="104231" y="3391316"/>
            <a:ext cx="1214756" cy="777749"/>
          </a:xfrm>
          <a:prstGeom prst="curvedConnector4">
            <a:avLst>
              <a:gd name="adj1" fmla="val 36698"/>
              <a:gd name="adj2" fmla="val 1293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Gekrümmte Verbindung 49"/>
          <p:cNvCxnSpPr>
            <a:stCxn id="5" idx="2"/>
            <a:endCxn id="31" idx="0"/>
          </p:cNvCxnSpPr>
          <p:nvPr/>
        </p:nvCxnSpPr>
        <p:spPr bwMode="auto">
          <a:xfrm rot="5400000">
            <a:off x="981740" y="4843638"/>
            <a:ext cx="398456" cy="13264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Gekrümmte Verbindung 51"/>
          <p:cNvCxnSpPr>
            <a:stCxn id="37" idx="2"/>
            <a:endCxn id="35" idx="0"/>
          </p:cNvCxnSpPr>
          <p:nvPr/>
        </p:nvCxnSpPr>
        <p:spPr bwMode="auto">
          <a:xfrm rot="16200000" flipH="1">
            <a:off x="2279411" y="4579099"/>
            <a:ext cx="1496193" cy="2103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Form 57"/>
          <p:cNvCxnSpPr>
            <a:stCxn id="35" idx="3"/>
            <a:endCxn id="22" idx="2"/>
          </p:cNvCxnSpPr>
          <p:nvPr/>
        </p:nvCxnSpPr>
        <p:spPr bwMode="auto">
          <a:xfrm flipV="1">
            <a:off x="3609718" y="5002293"/>
            <a:ext cx="1022651" cy="75322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Form 59"/>
          <p:cNvCxnSpPr>
            <a:stCxn id="29" idx="3"/>
            <a:endCxn id="26" idx="2"/>
          </p:cNvCxnSpPr>
          <p:nvPr/>
        </p:nvCxnSpPr>
        <p:spPr bwMode="auto">
          <a:xfrm flipV="1">
            <a:off x="7809294" y="3103171"/>
            <a:ext cx="654817" cy="30586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Gekrümmte Verbindung 61"/>
          <p:cNvCxnSpPr>
            <a:stCxn id="8" idx="2"/>
            <a:endCxn id="28" idx="0"/>
          </p:cNvCxnSpPr>
          <p:nvPr/>
        </p:nvCxnSpPr>
        <p:spPr bwMode="auto">
          <a:xfrm rot="5400000">
            <a:off x="6464526" y="3792678"/>
            <a:ext cx="385736" cy="2833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krümmte Verbindung 63"/>
          <p:cNvCxnSpPr>
            <a:stCxn id="27" idx="1"/>
            <a:endCxn id="19" idx="3"/>
          </p:cNvCxnSpPr>
          <p:nvPr/>
        </p:nvCxnSpPr>
        <p:spPr bwMode="auto">
          <a:xfrm rot="10800000">
            <a:off x="5540128" y="4226356"/>
            <a:ext cx="428318" cy="2199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Form 65"/>
          <p:cNvCxnSpPr>
            <a:stCxn id="5" idx="3"/>
            <a:endCxn id="8" idx="0"/>
          </p:cNvCxnSpPr>
          <p:nvPr/>
        </p:nvCxnSpPr>
        <p:spPr bwMode="auto">
          <a:xfrm flipV="1">
            <a:off x="2083417" y="3095161"/>
            <a:ext cx="4715659" cy="1292407"/>
          </a:xfrm>
          <a:prstGeom prst="curvedConnector4">
            <a:avLst>
              <a:gd name="adj1" fmla="val 38493"/>
              <a:gd name="adj2" fmla="val 1176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Gekrümmte Verbindung 67"/>
          <p:cNvCxnSpPr>
            <a:stCxn id="5" idx="3"/>
            <a:endCxn id="9" idx="1"/>
          </p:cNvCxnSpPr>
          <p:nvPr/>
        </p:nvCxnSpPr>
        <p:spPr bwMode="auto">
          <a:xfrm>
            <a:off x="2083417" y="4387568"/>
            <a:ext cx="3485561" cy="11676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Form 72"/>
          <p:cNvCxnSpPr>
            <a:stCxn id="9" idx="0"/>
            <a:endCxn id="14" idx="1"/>
          </p:cNvCxnSpPr>
          <p:nvPr/>
        </p:nvCxnSpPr>
        <p:spPr bwMode="auto">
          <a:xfrm rot="5400000" flipH="1" flipV="1">
            <a:off x="6766279" y="4538308"/>
            <a:ext cx="387217" cy="98486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Gekrümmte Verbindung 75"/>
          <p:cNvCxnSpPr>
            <a:stCxn id="13" idx="0"/>
            <a:endCxn id="23" idx="2"/>
          </p:cNvCxnSpPr>
          <p:nvPr/>
        </p:nvCxnSpPr>
        <p:spPr bwMode="auto">
          <a:xfrm rot="5400000" flipH="1" flipV="1">
            <a:off x="8198716" y="4114794"/>
            <a:ext cx="275536" cy="5228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Gekrümmte Verbindung 85"/>
          <p:cNvCxnSpPr>
            <a:stCxn id="26" idx="0"/>
          </p:cNvCxnSpPr>
          <p:nvPr/>
        </p:nvCxnSpPr>
        <p:spPr bwMode="auto">
          <a:xfrm rot="5400000" flipH="1" flipV="1">
            <a:off x="8482722" y="1975075"/>
            <a:ext cx="463154" cy="50037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Form 90"/>
          <p:cNvCxnSpPr>
            <a:stCxn id="24" idx="0"/>
          </p:cNvCxnSpPr>
          <p:nvPr/>
        </p:nvCxnSpPr>
        <p:spPr bwMode="auto">
          <a:xfrm rot="5400000" flipH="1" flipV="1">
            <a:off x="8584477" y="3504671"/>
            <a:ext cx="306820" cy="30918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Gekrümmte Verbindung 92"/>
          <p:cNvCxnSpPr>
            <a:stCxn id="23" idx="0"/>
          </p:cNvCxnSpPr>
          <p:nvPr/>
        </p:nvCxnSpPr>
        <p:spPr bwMode="auto">
          <a:xfrm rot="16200000" flipV="1">
            <a:off x="8275433" y="3474829"/>
            <a:ext cx="291432" cy="35348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Gekrümmte Verbindung 100"/>
          <p:cNvCxnSpPr>
            <a:stCxn id="29" idx="1"/>
            <a:endCxn id="18" idx="3"/>
          </p:cNvCxnSpPr>
          <p:nvPr/>
        </p:nvCxnSpPr>
        <p:spPr bwMode="auto">
          <a:xfrm rot="10800000" flipV="1">
            <a:off x="5367417" y="3409037"/>
            <a:ext cx="368500" cy="21579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Form 102"/>
          <p:cNvCxnSpPr>
            <a:stCxn id="29" idx="1"/>
          </p:cNvCxnSpPr>
          <p:nvPr/>
        </p:nvCxnSpPr>
        <p:spPr bwMode="auto">
          <a:xfrm rot="10800000" flipV="1">
            <a:off x="5580113" y="3409038"/>
            <a:ext cx="155805" cy="67288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Gekrümmte Verbindung 104"/>
          <p:cNvCxnSpPr>
            <a:endCxn id="21" idx="3"/>
          </p:cNvCxnSpPr>
          <p:nvPr/>
        </p:nvCxnSpPr>
        <p:spPr bwMode="auto">
          <a:xfrm rot="5400000">
            <a:off x="5224693" y="4101715"/>
            <a:ext cx="1023288" cy="40763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Gekrümmte Verbindung 108"/>
          <p:cNvCxnSpPr/>
          <p:nvPr/>
        </p:nvCxnSpPr>
        <p:spPr bwMode="auto">
          <a:xfrm rot="10800000">
            <a:off x="6516216" y="2569750"/>
            <a:ext cx="648072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Gekrümmte Verbindung 110"/>
          <p:cNvCxnSpPr/>
          <p:nvPr/>
        </p:nvCxnSpPr>
        <p:spPr bwMode="auto">
          <a:xfrm rot="5400000" flipH="1" flipV="1">
            <a:off x="7056276" y="2533746"/>
            <a:ext cx="576064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Form 112"/>
          <p:cNvCxnSpPr>
            <a:stCxn id="37" idx="0"/>
          </p:cNvCxnSpPr>
          <p:nvPr/>
        </p:nvCxnSpPr>
        <p:spPr bwMode="auto">
          <a:xfrm rot="5400000" flipH="1" flipV="1">
            <a:off x="3351131" y="2212977"/>
            <a:ext cx="648072" cy="150563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Gekrümmte Verbindung 117"/>
          <p:cNvCxnSpPr>
            <a:stCxn id="14" idx="2"/>
          </p:cNvCxnSpPr>
          <p:nvPr/>
        </p:nvCxnSpPr>
        <p:spPr bwMode="auto">
          <a:xfrm rot="16200000" flipH="1">
            <a:off x="8084544" y="5146191"/>
            <a:ext cx="793831" cy="8220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4979" y="6299357"/>
            <a:ext cx="291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Wikipedia  categories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88192" y="6299357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WordNet classes</a:t>
            </a:r>
          </a:p>
        </p:txBody>
      </p:sp>
      <p:sp>
        <p:nvSpPr>
          <p:cNvPr id="6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0166" y="2500306"/>
            <a:ext cx="6929486" cy="335758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Learning More Mappings </a:t>
            </a:r>
            <a:r>
              <a:rPr lang="de-DE" sz="1800" dirty="0" smtClean="0"/>
              <a:t>[ Wu &amp; </a:t>
            </a:r>
            <a:r>
              <a:rPr lang="de-DE" sz="1800" dirty="0" err="1" smtClean="0"/>
              <a:t>Weld</a:t>
            </a:r>
            <a:r>
              <a:rPr lang="de-DE" sz="1800" dirty="0" smtClean="0"/>
              <a:t>: WWW‘08 ]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2826" y="642918"/>
            <a:ext cx="8971174" cy="185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err="1" smtClean="0"/>
              <a:t>Kylin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Ontology</a:t>
            </a:r>
            <a:r>
              <a:rPr lang="de-DE" sz="2400" u="sng" dirty="0" smtClean="0"/>
              <a:t> Generator (KOG):</a:t>
            </a:r>
          </a:p>
          <a:p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classifier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subclassOf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Wikipedia</a:t>
            </a:r>
            <a:r>
              <a:rPr lang="de-DE" dirty="0" smtClean="0"/>
              <a:t> &amp; </a:t>
            </a:r>
            <a:r>
              <a:rPr lang="de-DE" dirty="0" err="1" smtClean="0"/>
              <a:t>WordNet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YAGO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advanced</a:t>
            </a:r>
            <a:r>
              <a:rPr lang="de-DE" dirty="0" smtClean="0"/>
              <a:t> ML </a:t>
            </a:r>
            <a:r>
              <a:rPr lang="de-DE" dirty="0" err="1" smtClean="0"/>
              <a:t>methods</a:t>
            </a:r>
            <a:r>
              <a:rPr lang="de-DE" dirty="0" smtClean="0"/>
              <a:t> (</a:t>
            </a:r>
            <a:r>
              <a:rPr lang="de-DE" dirty="0" err="1" smtClean="0"/>
              <a:t>SVM‘s</a:t>
            </a:r>
            <a:r>
              <a:rPr lang="de-DE" dirty="0" smtClean="0"/>
              <a:t>, </a:t>
            </a:r>
            <a:r>
              <a:rPr lang="de-DE" dirty="0" err="1" smtClean="0"/>
              <a:t>MLN‘s</a:t>
            </a:r>
            <a:r>
              <a:rPr lang="de-DE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rich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728" y="2571744"/>
            <a:ext cx="6923690" cy="3298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category</a:t>
            </a:r>
            <a:r>
              <a:rPr lang="de-DE" dirty="0" smtClean="0"/>
              <a:t>/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name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similarity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measures</a:t>
            </a:r>
            <a:endParaRPr lang="de-DE" dirty="0" smtClean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category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instances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infobox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templates</a:t>
            </a:r>
            <a:r>
              <a:rPr lang="de-DE" dirty="0" smtClean="0"/>
              <a:t>:</a:t>
            </a:r>
          </a:p>
          <a:p>
            <a:pPr>
              <a:lnSpc>
                <a:spcPts val="2800"/>
              </a:lnSpc>
            </a:pPr>
            <a:r>
              <a:rPr lang="de-DE" dirty="0" smtClean="0"/>
              <a:t>  </a:t>
            </a:r>
            <a:r>
              <a:rPr lang="de-DE" dirty="0" err="1" smtClean="0"/>
              <a:t>template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, </a:t>
            </a:r>
            <a:r>
              <a:rPr lang="de-DE" dirty="0" err="1" smtClean="0"/>
              <a:t>attribute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(e.g. </a:t>
            </a:r>
            <a:r>
              <a:rPr lang="de-DE" dirty="0" err="1" smtClean="0"/>
              <a:t>knownFor</a:t>
            </a:r>
            <a:r>
              <a:rPr lang="de-DE" dirty="0" smtClean="0"/>
              <a:t>)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Wikipedia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edit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history</a:t>
            </a:r>
            <a:r>
              <a:rPr lang="de-DE" dirty="0" smtClean="0"/>
              <a:t>:</a:t>
            </a:r>
          </a:p>
          <a:p>
            <a:pPr>
              <a:lnSpc>
                <a:spcPts val="2800"/>
              </a:lnSpc>
            </a:pPr>
            <a:r>
              <a:rPr lang="de-DE" dirty="0" smtClean="0"/>
              <a:t>  </a:t>
            </a:r>
            <a:r>
              <a:rPr lang="de-DE" dirty="0" err="1" smtClean="0">
                <a:solidFill>
                  <a:srgbClr val="0000FF"/>
                </a:solidFill>
              </a:rPr>
              <a:t>refinement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categories</a:t>
            </a:r>
            <a:endParaRPr lang="de-DE" dirty="0" smtClean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 Hearst </a:t>
            </a:r>
            <a:r>
              <a:rPr lang="de-DE" dirty="0" err="1" smtClean="0"/>
              <a:t>patterns</a:t>
            </a:r>
            <a:r>
              <a:rPr lang="de-DE" dirty="0" smtClean="0"/>
              <a:t>: </a:t>
            </a:r>
          </a:p>
          <a:p>
            <a:pPr>
              <a:lnSpc>
                <a:spcPts val="2800"/>
              </a:lnSpc>
            </a:pPr>
            <a:r>
              <a:rPr lang="de-DE" dirty="0" smtClean="0"/>
              <a:t>  C such </a:t>
            </a:r>
            <a:r>
              <a:rPr lang="de-DE" dirty="0" err="1" smtClean="0"/>
              <a:t>as</a:t>
            </a:r>
            <a:r>
              <a:rPr lang="de-DE" dirty="0" smtClean="0"/>
              <a:t> X, X </a:t>
            </a:r>
            <a:r>
              <a:rPr lang="de-DE" dirty="0" err="1" smtClean="0"/>
              <a:t>and</a:t>
            </a:r>
            <a:r>
              <a:rPr lang="de-DE" dirty="0" smtClean="0"/>
              <a:t> 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C‘s</a:t>
            </a:r>
            <a:r>
              <a:rPr lang="de-DE" dirty="0" smtClean="0"/>
              <a:t>, …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search-engine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:</a:t>
            </a:r>
          </a:p>
          <a:p>
            <a:pPr>
              <a:lnSpc>
                <a:spcPts val="2800"/>
              </a:lnSpc>
            </a:pPr>
            <a:r>
              <a:rPr lang="de-DE" dirty="0" smtClean="0"/>
              <a:t>  </a:t>
            </a:r>
            <a:r>
              <a:rPr lang="de-DE" dirty="0" err="1" smtClean="0"/>
              <a:t>co-occurrence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endParaRPr lang="de-DE" dirty="0" smtClean="0"/>
          </a:p>
        </p:txBody>
      </p:sp>
      <p:pic>
        <p:nvPicPr>
          <p:cNvPr id="7" name="Picture 3" descr="800px-Long_tail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4824381" cy="24305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5996226"/>
            <a:ext cx="2751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2000" dirty="0" smtClean="0"/>
              <a:t>&gt; 3 Mio. </a:t>
            </a:r>
            <a:r>
              <a:rPr lang="de-DE" sz="2000" dirty="0" err="1" smtClean="0"/>
              <a:t>entities</a:t>
            </a:r>
            <a:endParaRPr lang="de-DE" sz="2000" dirty="0" smtClean="0"/>
          </a:p>
          <a:p>
            <a:pPr>
              <a:lnSpc>
                <a:spcPts val="2000"/>
              </a:lnSpc>
            </a:pPr>
            <a:r>
              <a:rPr lang="de-DE" sz="2000" dirty="0" smtClean="0"/>
              <a:t>&gt; 1 Mio. w/ </a:t>
            </a:r>
            <a:r>
              <a:rPr lang="de-DE" sz="2000" dirty="0" err="1" smtClean="0"/>
              <a:t>infoboxes</a:t>
            </a:r>
            <a:endParaRPr lang="de-DE" sz="2000" dirty="0" smtClean="0"/>
          </a:p>
          <a:p>
            <a:pPr>
              <a:lnSpc>
                <a:spcPts val="2000"/>
              </a:lnSpc>
            </a:pPr>
            <a:r>
              <a:rPr lang="de-DE" sz="2000" dirty="0" smtClean="0"/>
              <a:t>&gt; 500 000 </a:t>
            </a:r>
            <a:r>
              <a:rPr lang="de-DE" sz="2000" dirty="0" err="1" smtClean="0"/>
              <a:t>categories</a:t>
            </a:r>
            <a:endParaRPr lang="en-US" sz="20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8818" y="1268761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735" y="6391870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197045" y="2928993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788024" y="1700808"/>
            <a:ext cx="4085477" cy="1169551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 </a:t>
            </a:r>
            <a:r>
              <a:rPr lang="de-DE" dirty="0" smtClean="0">
                <a:latin typeface="+mj-lt"/>
              </a:rPr>
              <a:t>Basics &amp; Goal</a:t>
            </a:r>
          </a:p>
          <a:p>
            <a:pPr marL="0"/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sz="2000" dirty="0" smtClean="0">
                <a:sym typeface="Wingdings 2" pitchFamily="18" charset="2"/>
              </a:rPr>
              <a:t> </a:t>
            </a:r>
            <a:r>
              <a:rPr lang="de-DE" dirty="0" err="1" smtClean="0">
                <a:latin typeface="+mj-lt"/>
              </a:rPr>
              <a:t>Wikipedia-centric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Methods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Web-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based</a:t>
            </a:r>
            <a:r>
              <a:rPr lang="de-DE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</a:rPr>
              <a:t>Methods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3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35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72008" y="0"/>
            <a:ext cx="9324528" cy="785794"/>
          </a:xfrm>
        </p:spPr>
        <p:txBody>
          <a:bodyPr/>
          <a:lstStyle/>
          <a:p>
            <a:pPr defTabSz="893763" eaLnBrk="1" hangingPunct="1"/>
            <a:r>
              <a:rPr lang="en-GB" sz="3500" dirty="0" smtClean="0"/>
              <a:t>Hearst patterns extract instances from 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9619" y="61497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[M. Hearst 1992]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1628800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Hearst defined </a:t>
            </a:r>
            <a:r>
              <a:rPr lang="de-DE" sz="2400" dirty="0" smtClean="0">
                <a:solidFill>
                  <a:srgbClr val="0000FF"/>
                </a:solidFill>
              </a:rPr>
              <a:t>lexico-syntactic patterns</a:t>
            </a:r>
            <a:r>
              <a:rPr lang="de-DE" sz="2400" dirty="0" smtClean="0"/>
              <a:t> for type relationship:</a:t>
            </a:r>
          </a:p>
          <a:p>
            <a:pPr lvl="1"/>
            <a:r>
              <a:rPr lang="de-DE" sz="2400" dirty="0" smtClean="0"/>
              <a:t>X such as Y; X like Y;</a:t>
            </a:r>
          </a:p>
          <a:p>
            <a:pPr lvl="1"/>
            <a:r>
              <a:rPr lang="de-DE" sz="2400" dirty="0" smtClean="0"/>
              <a:t>X and other Y;  X including Y; </a:t>
            </a:r>
          </a:p>
          <a:p>
            <a:pPr lvl="1"/>
            <a:r>
              <a:rPr lang="de-DE" sz="2400" dirty="0" smtClean="0"/>
              <a:t>X, especially Y;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595568"/>
            <a:ext cx="67008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de-DE" sz="2000" dirty="0" smtClean="0"/>
              <a:t>companies such as Apple</a:t>
            </a:r>
          </a:p>
          <a:p>
            <a:pPr lvl="1"/>
            <a:r>
              <a:rPr lang="de-DE" sz="2000" dirty="0" smtClean="0"/>
              <a:t>Google, Microsoft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companies</a:t>
            </a:r>
            <a:endParaRPr lang="de-DE" sz="2000" dirty="0" smtClean="0"/>
          </a:p>
          <a:p>
            <a:pPr lvl="1"/>
            <a:r>
              <a:rPr lang="de-DE" sz="2000" dirty="0" smtClean="0"/>
              <a:t>Internet </a:t>
            </a:r>
            <a:r>
              <a:rPr lang="de-DE" sz="2000" dirty="0" err="1" smtClean="0"/>
              <a:t>companies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Amazon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Facebook</a:t>
            </a:r>
            <a:endParaRPr lang="de-DE" sz="2000" dirty="0" smtClean="0"/>
          </a:p>
          <a:p>
            <a:pPr lvl="1"/>
            <a:r>
              <a:rPr lang="de-DE" sz="2000" dirty="0" smtClean="0"/>
              <a:t>Chinese </a:t>
            </a:r>
            <a:r>
              <a:rPr lang="de-DE" sz="2000" dirty="0" err="1" smtClean="0"/>
              <a:t>cities</a:t>
            </a:r>
            <a:r>
              <a:rPr lang="de-DE" sz="2000" dirty="0" smtClean="0"/>
              <a:t> </a:t>
            </a:r>
            <a:r>
              <a:rPr lang="de-DE" sz="2000" dirty="0" err="1" smtClean="0"/>
              <a:t>including</a:t>
            </a:r>
            <a:r>
              <a:rPr lang="de-DE" sz="2000" dirty="0" smtClean="0"/>
              <a:t> Kunming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Shangri</a:t>
            </a:r>
            <a:r>
              <a:rPr lang="de-DE" sz="2000" dirty="0" smtClean="0"/>
              <a:t>-La</a:t>
            </a:r>
          </a:p>
          <a:p>
            <a:pPr lvl="1"/>
            <a:r>
              <a:rPr lang="de-DE" sz="2000" dirty="0" err="1" smtClean="0"/>
              <a:t>computer</a:t>
            </a:r>
            <a:r>
              <a:rPr lang="de-DE" sz="2000" dirty="0" smtClean="0"/>
              <a:t> </a:t>
            </a:r>
            <a:r>
              <a:rPr lang="de-DE" sz="2000" dirty="0" err="1" smtClean="0"/>
              <a:t>pioneers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late</a:t>
            </a:r>
            <a:r>
              <a:rPr lang="de-DE" sz="2000" dirty="0" smtClean="0"/>
              <a:t> Steve Jobs</a:t>
            </a:r>
          </a:p>
          <a:p>
            <a:pPr lvl="1"/>
            <a:r>
              <a:rPr lang="de-D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</a:t>
            </a:r>
            <a:r>
              <a:rPr lang="de-D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pioneers</a:t>
            </a:r>
            <a:r>
              <a:rPr lang="de-D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de-D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scientists</a:t>
            </a:r>
            <a:endParaRPr lang="de-DE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de-D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lakes in the vicinity of Brisbane</a:t>
            </a:r>
            <a:endParaRPr lang="de-D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6304002"/>
            <a:ext cx="653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latin typeface="Calibri" pitchFamily="34" charset="0"/>
              </a:rPr>
              <a:t>type(Apple, company), type(Google, company),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25536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+mj-lt"/>
              </a:rPr>
              <a:t>Find such patterns in text:     </a:t>
            </a:r>
            <a:r>
              <a:rPr lang="de-DE" sz="2400" dirty="0" smtClean="0">
                <a:latin typeface="+mj-lt"/>
              </a:rPr>
              <a:t> //better </a:t>
            </a:r>
            <a:r>
              <a:rPr lang="de-DE" sz="2400" dirty="0">
                <a:latin typeface="+mj-lt"/>
              </a:rPr>
              <a:t>with POS </a:t>
            </a:r>
            <a:r>
              <a:rPr lang="de-DE" sz="2400" dirty="0" smtClean="0">
                <a:latin typeface="+mj-lt"/>
              </a:rPr>
              <a:t>tagging</a:t>
            </a:r>
            <a:endParaRPr lang="de-DE" sz="2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6" y="951111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 smtClean="0">
                <a:solidFill>
                  <a:srgbClr val="000000"/>
                </a:solidFill>
              </a:rPr>
              <a:t>Goal:  find </a:t>
            </a:r>
            <a:r>
              <a:rPr lang="de-DE" sz="2400" dirty="0">
                <a:solidFill>
                  <a:srgbClr val="000000"/>
                </a:solidFill>
              </a:rPr>
              <a:t>instances of classes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34" y="5842337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 smtClean="0">
                <a:solidFill>
                  <a:srgbClr val="000000"/>
                </a:solidFill>
              </a:rPr>
              <a:t>Derive type(Y,X)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defTabSz="893763" eaLnBrk="1" hangingPunct="1"/>
            <a:r>
              <a:rPr lang="en-GB" sz="3200" dirty="0" smtClean="0"/>
              <a:t>Recursively applied patterns increase recall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346" y="68870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Kozareva</a:t>
            </a:r>
            <a:r>
              <a:rPr lang="de-DE" sz="1800" dirty="0" smtClean="0"/>
              <a:t>/</a:t>
            </a:r>
            <a:r>
              <a:rPr lang="de-DE" sz="1800" dirty="0" err="1" smtClean="0"/>
              <a:t>Hovy</a:t>
            </a:r>
            <a:r>
              <a:rPr lang="de-DE" sz="1800" dirty="0" smtClean="0"/>
              <a:t> 2010]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32053" y="1036948"/>
            <a:ext cx="5836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</a:t>
            </a:r>
            <a:r>
              <a:rPr lang="de-DE" dirty="0" err="1" smtClean="0"/>
              <a:t>se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Hearst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seeds</a:t>
            </a:r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err="1"/>
              <a:t>t</a:t>
            </a:r>
            <a:r>
              <a:rPr lang="de-DE" dirty="0" err="1" smtClean="0"/>
              <a:t>hen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„parallel-</a:t>
            </a:r>
            <a:r>
              <a:rPr lang="de-DE" dirty="0" err="1" smtClean="0"/>
              <a:t>instances</a:t>
            </a:r>
            <a:r>
              <a:rPr lang="de-DE" dirty="0" smtClean="0"/>
              <a:t>“ </a:t>
            </a:r>
            <a:r>
              <a:rPr lang="de-DE" dirty="0" err="1" smtClean="0"/>
              <a:t>patterns</a:t>
            </a:r>
            <a:endParaRPr 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3477" y="2118630"/>
            <a:ext cx="1764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such </a:t>
            </a:r>
            <a:r>
              <a:rPr lang="de-DE" dirty="0" err="1" smtClean="0"/>
              <a:t>as</a:t>
            </a:r>
            <a:r>
              <a:rPr lang="de-DE" dirty="0" smtClean="0"/>
              <a:t> 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7605" y="2164797"/>
            <a:ext cx="3924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ompanies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Apple</a:t>
            </a:r>
          </a:p>
          <a:p>
            <a:r>
              <a:rPr lang="de-DE" dirty="0" err="1" smtClean="0"/>
              <a:t>companies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Google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77" y="3113204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477" y="3111084"/>
            <a:ext cx="1540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 err="1" smtClean="0"/>
              <a:t>like</a:t>
            </a:r>
            <a:r>
              <a:rPr lang="de-DE" dirty="0" smtClean="0"/>
              <a:t> Z</a:t>
            </a:r>
          </a:p>
          <a:p>
            <a:r>
              <a:rPr lang="de-DE" dirty="0" smtClean="0"/>
              <a:t>*, Y </a:t>
            </a:r>
            <a:r>
              <a:rPr lang="de-DE" dirty="0" err="1" smtClean="0"/>
              <a:t>and</a:t>
            </a:r>
            <a:r>
              <a:rPr lang="de-DE" dirty="0" smtClean="0"/>
              <a:t> Z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7605" y="3157251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Apple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Microsoft </a:t>
            </a:r>
            <a:r>
              <a:rPr lang="de-DE" dirty="0" err="1" smtClean="0"/>
              <a:t>offers</a:t>
            </a:r>
            <a:endParaRPr lang="de-DE" dirty="0" smtClean="0"/>
          </a:p>
          <a:p>
            <a:r>
              <a:rPr lang="de-DE" dirty="0" smtClean="0"/>
              <a:t>IBM, </a:t>
            </a:r>
            <a:r>
              <a:rPr lang="de-DE" dirty="0" smtClean="0">
                <a:solidFill>
                  <a:srgbClr val="0000FF"/>
                </a:solidFill>
              </a:rPr>
              <a:t>Google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Amazon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2331" y="4159001"/>
            <a:ext cx="4221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Microsoft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SAP </a:t>
            </a:r>
            <a:r>
              <a:rPr lang="de-DE" dirty="0" err="1" smtClean="0"/>
              <a:t>sells</a:t>
            </a:r>
            <a:endParaRPr lang="de-DE" dirty="0" smtClean="0"/>
          </a:p>
          <a:p>
            <a:r>
              <a:rPr lang="de-DE" dirty="0" smtClean="0"/>
              <a:t>eBay, </a:t>
            </a:r>
            <a:r>
              <a:rPr lang="de-DE" dirty="0" smtClean="0">
                <a:solidFill>
                  <a:srgbClr val="0000FF"/>
                </a:solidFill>
              </a:rPr>
              <a:t>Amazon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Facebook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203" y="4112834"/>
            <a:ext cx="1540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 err="1" smtClean="0"/>
              <a:t>like</a:t>
            </a:r>
            <a:r>
              <a:rPr lang="de-DE" dirty="0" smtClean="0"/>
              <a:t> Z</a:t>
            </a:r>
          </a:p>
          <a:p>
            <a:r>
              <a:rPr lang="de-DE" dirty="0" smtClean="0"/>
              <a:t>*, Y </a:t>
            </a:r>
            <a:r>
              <a:rPr lang="de-DE" dirty="0" err="1" smtClean="0"/>
              <a:t>and</a:t>
            </a:r>
            <a:r>
              <a:rPr lang="de-DE" dirty="0" smtClean="0"/>
              <a:t> Z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3477" y="5255041"/>
            <a:ext cx="1540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 err="1" smtClean="0"/>
              <a:t>like</a:t>
            </a:r>
            <a:r>
              <a:rPr lang="de-DE" dirty="0" smtClean="0"/>
              <a:t> Z</a:t>
            </a:r>
          </a:p>
          <a:p>
            <a:r>
              <a:rPr lang="de-DE" dirty="0" smtClean="0"/>
              <a:t>*, Y </a:t>
            </a:r>
            <a:r>
              <a:rPr lang="de-DE" dirty="0" err="1" smtClean="0"/>
              <a:t>and</a:t>
            </a:r>
            <a:r>
              <a:rPr lang="de-DE" dirty="0" smtClean="0"/>
              <a:t> Z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7605" y="5330631"/>
            <a:ext cx="3764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Cherry, </a:t>
            </a:r>
            <a:r>
              <a:rPr lang="de-DE" dirty="0" smtClean="0">
                <a:solidFill>
                  <a:srgbClr val="0000FF"/>
                </a:solidFill>
              </a:rPr>
              <a:t>Apple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Banana</a:t>
            </a:r>
            <a:endParaRPr lang="de-D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2346" y="6079527"/>
            <a:ext cx="5870518" cy="430887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dirty="0" smtClean="0"/>
              <a:t>otential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ambiguous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483768" y="2334073"/>
            <a:ext cx="2232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72168" y="3328647"/>
            <a:ext cx="2232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406267" y="4292674"/>
            <a:ext cx="2232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505889" y="5521733"/>
            <a:ext cx="2232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72168" y="2549517"/>
            <a:ext cx="2365970" cy="779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406267" y="3518170"/>
            <a:ext cx="2217522" cy="774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524568" y="2549517"/>
            <a:ext cx="2213570" cy="2972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37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34218" y="0"/>
            <a:ext cx="9774770" cy="785794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Doubly-anchored patterns are more robust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1609" y="65967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Kozareva</a:t>
            </a:r>
            <a:r>
              <a:rPr lang="de-DE" sz="1800" dirty="0" smtClean="0"/>
              <a:t>/</a:t>
            </a:r>
            <a:r>
              <a:rPr lang="de-DE" sz="1800" dirty="0" err="1" smtClean="0"/>
              <a:t>Hovy</a:t>
            </a:r>
            <a:r>
              <a:rPr lang="de-DE" sz="1800" dirty="0" smtClean="0"/>
              <a:t> 2010, </a:t>
            </a:r>
            <a:r>
              <a:rPr lang="de-DE" sz="1800" dirty="0" err="1" smtClean="0"/>
              <a:t>Dalvi</a:t>
            </a:r>
            <a:r>
              <a:rPr lang="de-DE" sz="1800" dirty="0" smtClean="0"/>
              <a:t> et al. 2012]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22847" y="3759423"/>
            <a:ext cx="172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W, Y </a:t>
            </a:r>
            <a:r>
              <a:rPr lang="de-DE" sz="2400" dirty="0" err="1" smtClean="0"/>
              <a:t>and</a:t>
            </a:r>
            <a:r>
              <a:rPr lang="de-DE" sz="2400" dirty="0" smtClean="0"/>
              <a:t> Z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8015" y="4581128"/>
            <a:ext cx="881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If two of three placeholders match seeds, harvest the third: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5923" y="5191582"/>
            <a:ext cx="470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Google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00FF"/>
                </a:solidFill>
              </a:rPr>
              <a:t>Microsoft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B050"/>
                </a:solidFill>
              </a:rPr>
              <a:t>Amazon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923" y="5851161"/>
            <a:ext cx="416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Cherry,  </a:t>
            </a:r>
            <a:r>
              <a:rPr lang="de-DE" sz="2400" dirty="0" smtClean="0">
                <a:solidFill>
                  <a:srgbClr val="0000FF"/>
                </a:solidFill>
              </a:rPr>
              <a:t>Apple</a:t>
            </a:r>
            <a:r>
              <a:rPr lang="de-DE" sz="2400" dirty="0" smtClean="0"/>
              <a:t>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Banana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633" y="1083860"/>
            <a:ext cx="5844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Goal: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find instances of classes</a:t>
            </a:r>
          </a:p>
          <a:p>
            <a:endParaRPr lang="de-DE" sz="2400" dirty="0"/>
          </a:p>
          <a:p>
            <a:r>
              <a:rPr lang="de-DE" sz="2400" dirty="0"/>
              <a:t>S</a:t>
            </a:r>
            <a:r>
              <a:rPr lang="de-DE" sz="2400" dirty="0" smtClean="0"/>
              <a:t>tart with a set of seeds: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</a:t>
            </a:r>
            <a:r>
              <a:rPr lang="de-DE" sz="2400" dirty="0" smtClean="0">
                <a:solidFill>
                  <a:srgbClr val="3333CC"/>
                </a:solidFill>
              </a:rPr>
              <a:t>companies = {Microsoft, Google}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8104" y="5160804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type(Amazon, company)</a:t>
            </a: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 bwMode="auto">
          <a:xfrm flipV="1">
            <a:off x="5004048" y="5391637"/>
            <a:ext cx="504056" cy="153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739625" y="6106053"/>
            <a:ext cx="1008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940152" y="5851161"/>
            <a:ext cx="360040" cy="430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6012160" y="5851161"/>
            <a:ext cx="260412" cy="291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-8941" y="3316541"/>
            <a:ext cx="643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Parse Web documents and find the pattern</a:t>
            </a:r>
            <a:endParaRPr lang="en-US" sz="2400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38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34218" y="0"/>
            <a:ext cx="9774770" cy="785794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Instances can be extracted from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1609" y="65967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Kozareva</a:t>
            </a:r>
            <a:r>
              <a:rPr lang="de-DE" sz="1800" dirty="0" smtClean="0"/>
              <a:t>/</a:t>
            </a:r>
            <a:r>
              <a:rPr lang="de-DE" sz="1800" dirty="0" err="1" smtClean="0"/>
              <a:t>Hovy</a:t>
            </a:r>
            <a:r>
              <a:rPr lang="de-DE" sz="1800" dirty="0" smtClean="0"/>
              <a:t> 2010, </a:t>
            </a:r>
            <a:r>
              <a:rPr lang="de-DE" sz="1800" dirty="0" err="1" smtClean="0"/>
              <a:t>Dalvi</a:t>
            </a:r>
            <a:r>
              <a:rPr lang="de-DE" sz="1800" dirty="0" smtClean="0"/>
              <a:t> et al. 2012]</a:t>
            </a:r>
            <a:endParaRPr lang="en-US" sz="180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455768" y="3284984"/>
            <a:ext cx="7651779" cy="1734582"/>
            <a:chOff x="455768" y="4149080"/>
            <a:chExt cx="7651779" cy="173458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5768" y="4149080"/>
              <a:ext cx="3108120" cy="1734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12515" y="4149080"/>
              <a:ext cx="3495032" cy="1734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4234" y="4437112"/>
              <a:ext cx="2914580" cy="144655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FF"/>
                  </a:solidFill>
                </a:rPr>
                <a:t>Paris 	</a:t>
              </a:r>
              <a:r>
                <a:rPr lang="de-DE" dirty="0" smtClean="0"/>
                <a:t>       France</a:t>
              </a:r>
            </a:p>
            <a:p>
              <a:r>
                <a:rPr lang="de-DE" dirty="0" smtClean="0">
                  <a:solidFill>
                    <a:srgbClr val="0000FF"/>
                  </a:solidFill>
                </a:rPr>
                <a:t>Shanghai </a:t>
              </a:r>
              <a:r>
                <a:rPr lang="de-DE" dirty="0" smtClean="0"/>
                <a:t>  China</a:t>
              </a:r>
            </a:p>
            <a:p>
              <a:r>
                <a:rPr lang="de-DE" dirty="0" smtClean="0">
                  <a:solidFill>
                    <a:srgbClr val="00B050"/>
                  </a:solidFill>
                </a:rPr>
                <a:t>Berlin</a:t>
              </a:r>
              <a:r>
                <a:rPr lang="de-DE" dirty="0" smtClean="0"/>
                <a:t>         Germany</a:t>
              </a:r>
            </a:p>
            <a:p>
              <a:r>
                <a:rPr lang="de-DE" dirty="0" smtClean="0">
                  <a:solidFill>
                    <a:srgbClr val="00B050"/>
                  </a:solidFill>
                </a:rPr>
                <a:t>London</a:t>
              </a:r>
              <a:r>
                <a:rPr lang="de-DE" dirty="0" smtClean="0"/>
                <a:t>      UK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2515" y="4437112"/>
              <a:ext cx="3482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FF"/>
                  </a:solidFill>
                </a:rPr>
                <a:t>Paris</a:t>
              </a:r>
              <a:r>
                <a:rPr lang="de-DE" dirty="0" smtClean="0"/>
                <a:t>	        </a:t>
              </a:r>
              <a:r>
                <a:rPr lang="de-DE" dirty="0" err="1" smtClean="0"/>
                <a:t>Iliad</a:t>
              </a:r>
              <a:endParaRPr lang="de-DE" dirty="0" smtClean="0"/>
            </a:p>
            <a:p>
              <a:r>
                <a:rPr lang="de-DE" dirty="0" smtClean="0">
                  <a:solidFill>
                    <a:srgbClr val="FF0000"/>
                  </a:solidFill>
                </a:rPr>
                <a:t>Helena </a:t>
              </a:r>
              <a:r>
                <a:rPr lang="de-DE" dirty="0" smtClean="0"/>
                <a:t>       </a:t>
              </a:r>
              <a:r>
                <a:rPr lang="de-DE" dirty="0" err="1" smtClean="0"/>
                <a:t>Iliad</a:t>
              </a:r>
              <a:endParaRPr lang="de-DE" dirty="0" smtClean="0"/>
            </a:p>
            <a:p>
              <a:r>
                <a:rPr lang="de-DE" dirty="0" smtClean="0">
                  <a:solidFill>
                    <a:srgbClr val="FF0000"/>
                  </a:solidFill>
                </a:rPr>
                <a:t>Odysseus</a:t>
              </a:r>
              <a:r>
                <a:rPr lang="de-DE" dirty="0" smtClean="0"/>
                <a:t>   </a:t>
              </a:r>
              <a:r>
                <a:rPr lang="de-DE" dirty="0" err="1" smtClean="0"/>
                <a:t>Odysee</a:t>
              </a:r>
              <a:endParaRPr lang="de-DE" dirty="0" smtClean="0"/>
            </a:p>
            <a:p>
              <a:r>
                <a:rPr lang="de-DE" dirty="0" smtClean="0">
                  <a:solidFill>
                    <a:srgbClr val="FF0000"/>
                  </a:solidFill>
                </a:rPr>
                <a:t>Rama</a:t>
              </a:r>
              <a:r>
                <a:rPr lang="de-DE" dirty="0" smtClean="0"/>
                <a:t>          </a:t>
              </a:r>
              <a:r>
                <a:rPr lang="de-DE" dirty="0" err="1" smtClean="0"/>
                <a:t>Mahabaratha</a:t>
              </a:r>
              <a:endParaRPr lang="de-DE" dirty="0" smtClean="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455768" y="4797152"/>
              <a:ext cx="3108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5768" y="5160387"/>
              <a:ext cx="3108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82401" y="5517232"/>
              <a:ext cx="3108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455768" y="4149080"/>
              <a:ext cx="3134753" cy="288032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14778" y="4157464"/>
              <a:ext cx="3492769" cy="279648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4567878" y="4796971"/>
              <a:ext cx="3492769" cy="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614778" y="5160568"/>
              <a:ext cx="34927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641411" y="5517413"/>
              <a:ext cx="34661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09" name="Straight Connector 17408"/>
            <p:cNvCxnSpPr/>
            <p:nvPr/>
          </p:nvCxnSpPr>
          <p:spPr bwMode="auto">
            <a:xfrm>
              <a:off x="1951524" y="4149080"/>
              <a:ext cx="0" cy="1734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156176" y="4149080"/>
              <a:ext cx="0" cy="17345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23633" y="1083860"/>
            <a:ext cx="6205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Goal: find instances of classes</a:t>
            </a:r>
          </a:p>
          <a:p>
            <a:endParaRPr lang="de-DE" sz="2400" dirty="0"/>
          </a:p>
          <a:p>
            <a:r>
              <a:rPr lang="de-DE" sz="2400" dirty="0"/>
              <a:t>S</a:t>
            </a:r>
            <a:r>
              <a:rPr lang="de-DE" sz="2400" dirty="0" smtClean="0"/>
              <a:t>tart with a set of seeds: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 </a:t>
            </a:r>
            <a:r>
              <a:rPr lang="de-DE" sz="2400" dirty="0" smtClean="0">
                <a:solidFill>
                  <a:srgbClr val="3333CC"/>
                </a:solidFill>
              </a:rPr>
              <a:t>cities = {Paris, Shanghai, Brisbane}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8941" y="2743905"/>
            <a:ext cx="573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Parse Web documents and find tables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5229200"/>
            <a:ext cx="891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at least two seeds appear in a column, harvest the others: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6554" y="5805264"/>
            <a:ext cx="284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type(Berlin, city)</a:t>
            </a:r>
          </a:p>
          <a:p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type(London, city)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737938" y="5929119"/>
            <a:ext cx="360040" cy="430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5809946" y="5929119"/>
            <a:ext cx="260412" cy="291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5883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31811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" name="Picture 110" descr="free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1211262" cy="3127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113" descr="db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413" y="3191455"/>
            <a:ext cx="1011238" cy="5095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72" name="Textfeld 71"/>
          <p:cNvSpPr txBox="1"/>
          <p:nvPr/>
        </p:nvSpPr>
        <p:spPr>
          <a:xfrm>
            <a:off x="2051720" y="692696"/>
            <a:ext cx="5319085" cy="430887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  <a:r>
              <a:rPr lang="de-DE" dirty="0" smtClean="0"/>
              <a:t>0 Bio. SPO </a:t>
            </a:r>
            <a:r>
              <a:rPr lang="de-DE" dirty="0" err="1" smtClean="0"/>
              <a:t>triples</a:t>
            </a:r>
            <a:r>
              <a:rPr lang="de-DE" dirty="0" smtClean="0"/>
              <a:t> (RDF)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755576" y="2636912"/>
            <a:ext cx="2108269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10M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350K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120M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100 </a:t>
            </a:r>
            <a:r>
              <a:rPr lang="de-DE" sz="2000" dirty="0" err="1" smtClean="0"/>
              <a:t>relations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 </a:t>
            </a:r>
            <a:r>
              <a:rPr lang="de-DE" sz="2000" dirty="0" err="1" smtClean="0"/>
              <a:t>languages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95% </a:t>
            </a:r>
            <a:r>
              <a:rPr lang="de-DE" sz="2000" dirty="0" err="1" smtClean="0"/>
              <a:t>accuracy</a:t>
            </a:r>
            <a:endParaRPr lang="de-DE" sz="2000" dirty="0"/>
          </a:p>
        </p:txBody>
      </p:sp>
      <p:sp>
        <p:nvSpPr>
          <p:cNvPr id="83" name="Textfeld 82"/>
          <p:cNvSpPr txBox="1"/>
          <p:nvPr/>
        </p:nvSpPr>
        <p:spPr>
          <a:xfrm>
            <a:off x="4355976" y="1484784"/>
            <a:ext cx="2220480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4M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250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500M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6000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live </a:t>
            </a:r>
            <a:r>
              <a:rPr lang="de-DE" sz="2000" dirty="0" err="1" smtClean="0"/>
              <a:t>updates</a:t>
            </a:r>
            <a:endParaRPr lang="de-DE" sz="2000" dirty="0" smtClean="0"/>
          </a:p>
        </p:txBody>
      </p:sp>
      <p:sp>
        <p:nvSpPr>
          <p:cNvPr id="84" name="Textfeld 83"/>
          <p:cNvSpPr txBox="1"/>
          <p:nvPr/>
        </p:nvSpPr>
        <p:spPr>
          <a:xfrm>
            <a:off x="5508104" y="4077072"/>
            <a:ext cx="2435282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smtClean="0"/>
              <a:t>25M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2000 </a:t>
            </a:r>
            <a:r>
              <a:rPr lang="de-DE" sz="2000" dirty="0" err="1" smtClean="0"/>
              <a:t>topics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4000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powers</a:t>
            </a:r>
            <a:r>
              <a:rPr lang="de-DE" sz="2000" dirty="0" smtClean="0"/>
              <a:t> Google</a:t>
            </a:r>
          </a:p>
          <a:p>
            <a:r>
              <a:rPr lang="de-DE" sz="2000" dirty="0" smtClean="0"/>
              <a:t>  </a:t>
            </a:r>
            <a:r>
              <a:rPr lang="de-DE" sz="2000" dirty="0" err="1" smtClean="0"/>
              <a:t>knowledge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endParaRPr lang="de-DE" sz="2000" dirty="0" smtClean="0"/>
          </a:p>
        </p:txBody>
      </p:sp>
      <p:sp>
        <p:nvSpPr>
          <p:cNvPr id="85" name="Textfeld 84"/>
          <p:cNvSpPr txBox="1"/>
          <p:nvPr/>
        </p:nvSpPr>
        <p:spPr>
          <a:xfrm>
            <a:off x="0" y="4509120"/>
            <a:ext cx="7106433" cy="318035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Ennio_Morricone</a:t>
            </a:r>
            <a:r>
              <a:rPr lang="de-DE" sz="2000" dirty="0" smtClean="0">
                <a:solidFill>
                  <a:srgbClr val="C00000"/>
                </a:solidFill>
                <a:latin typeface="Arial Narrow" pitchFamily="34" charset="0"/>
              </a:rPr>
              <a:t> type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composer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Ennio_Morricone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smtClean="0">
                <a:solidFill>
                  <a:srgbClr val="C00000"/>
                </a:solidFill>
                <a:latin typeface="Arial Narrow" pitchFamily="34" charset="0"/>
              </a:rPr>
              <a:t>type 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GrammyAwardWinner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composer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subclassOf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musician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Ennio_Morricone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bornIn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Rome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Rome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locatedIn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Italy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Ennio_Morricone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created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Ecstasy_of_Gold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Ennio_Morricone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wroteMusicFor</a:t>
            </a:r>
            <a:r>
              <a:rPr lang="de-DE" sz="20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The_Good,_the_Bad_,and_the_Ugly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Sergio_Leone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Arial Narrow" pitchFamily="34" charset="0"/>
              </a:rPr>
              <a:t>directed</a:t>
            </a:r>
            <a:r>
              <a:rPr lang="de-DE" sz="2000" dirty="0" smtClean="0">
                <a:latin typeface="Arial Narrow" pitchFamily="34" charset="0"/>
              </a:rPr>
              <a:t> </a:t>
            </a:r>
            <a:r>
              <a:rPr lang="de-DE" sz="2000" dirty="0" err="1" smtClean="0">
                <a:solidFill>
                  <a:srgbClr val="3333CC"/>
                </a:solidFill>
                <a:latin typeface="Arial Narrow" pitchFamily="34" charset="0"/>
              </a:rPr>
              <a:t>The_Good,_the_Bad_,and_the_Ugly</a:t>
            </a:r>
            <a:endParaRPr lang="de-DE" sz="2000" dirty="0" smtClean="0">
              <a:solidFill>
                <a:srgbClr val="3333CC"/>
              </a:solidFill>
              <a:latin typeface="Arial Narrow" pitchFamily="34" charset="0"/>
            </a:endParaRPr>
          </a:p>
          <a:p>
            <a:endParaRPr lang="de-DE" sz="1800" dirty="0" smtClean="0">
              <a:latin typeface="Arial Narrow" pitchFamily="34" charset="0"/>
            </a:endParaRPr>
          </a:p>
          <a:p>
            <a:endParaRPr lang="de-DE" sz="1800" dirty="0" smtClean="0">
              <a:latin typeface="Arial Narrow" pitchFamily="34" charset="0"/>
            </a:endParaRPr>
          </a:p>
          <a:p>
            <a:r>
              <a:rPr lang="de-DE" sz="18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16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714884"/>
            <a:ext cx="9144000" cy="157163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10009112" cy="78579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Extracting instances from lists &amp;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9049" y="642918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Etzioni</a:t>
            </a:r>
            <a:r>
              <a:rPr lang="de-DE" sz="1800" dirty="0" smtClean="0"/>
              <a:t> et al. 2004, Cohen et al. 2008, Mitchell et al. 2010]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714884"/>
            <a:ext cx="85876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Caveats: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Precision </a:t>
            </a:r>
            <a:r>
              <a:rPr lang="de-DE" dirty="0" err="1" smtClean="0">
                <a:solidFill>
                  <a:srgbClr val="FF0000"/>
                </a:solidFill>
              </a:rPr>
              <a:t>drops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sparse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statistics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(IR </a:t>
            </a:r>
            <a:r>
              <a:rPr lang="de-DE" dirty="0" err="1" smtClean="0"/>
              <a:t>profs</a:t>
            </a:r>
            <a:r>
              <a:rPr lang="de-DE" dirty="0" smtClean="0"/>
              <a:t>, …)</a:t>
            </a:r>
          </a:p>
          <a:p>
            <a:r>
              <a:rPr lang="de-DE" dirty="0" err="1" smtClean="0"/>
              <a:t>Harvested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names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not </a:t>
            </a:r>
            <a:r>
              <a:rPr lang="de-DE" dirty="0" err="1" smtClean="0">
                <a:solidFill>
                  <a:srgbClr val="FF0000"/>
                </a:solidFill>
              </a:rPr>
              <a:t>entities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Canonicalization</a:t>
            </a:r>
            <a:r>
              <a:rPr lang="de-DE" dirty="0" smtClean="0"/>
              <a:t> (de-</a:t>
            </a:r>
            <a:r>
              <a:rPr lang="de-DE" dirty="0" err="1" smtClean="0"/>
              <a:t>duplication</a:t>
            </a:r>
            <a:r>
              <a:rPr lang="de-DE" dirty="0" smtClean="0"/>
              <a:t>) </a:t>
            </a:r>
            <a:r>
              <a:rPr lang="de-DE" dirty="0" err="1" smtClean="0"/>
              <a:t>unsolved</a:t>
            </a:r>
            <a:endParaRPr lang="de-D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8848" y="1285860"/>
            <a:ext cx="898515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State-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the</a:t>
            </a:r>
            <a:r>
              <a:rPr lang="de-DE" dirty="0" smtClean="0"/>
              <a:t>-Art Approach (e.g. SEAL):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Start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seeds</a:t>
            </a:r>
            <a:r>
              <a:rPr lang="de-DE" dirty="0" smtClean="0"/>
              <a:t>: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instances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Find </a:t>
            </a:r>
            <a:r>
              <a:rPr lang="de-DE" dirty="0" err="1" smtClean="0">
                <a:solidFill>
                  <a:srgbClr val="0000FF"/>
                </a:solidFill>
              </a:rPr>
              <a:t>lists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0000FF"/>
                </a:solidFill>
              </a:rPr>
              <a:t>tables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0000FF"/>
                </a:solidFill>
              </a:rPr>
              <a:t>text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snippets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(“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…“), …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candidates</a:t>
            </a:r>
            <a:r>
              <a:rPr lang="de-DE" dirty="0" smtClean="0"/>
              <a:t>: </a:t>
            </a:r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err="1" smtClean="0"/>
              <a:t>phrases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vicinity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Gather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co-occurrence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stats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seed&amp;cand</a:t>
            </a:r>
            <a:r>
              <a:rPr lang="de-DE" dirty="0" smtClean="0"/>
              <a:t>, </a:t>
            </a:r>
            <a:r>
              <a:rPr lang="de-DE" dirty="0" err="1" smtClean="0"/>
              <a:t>cand&amp;className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Rank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point-wise</a:t>
            </a:r>
            <a:r>
              <a:rPr lang="de-DE" dirty="0" smtClean="0"/>
              <a:t> mutual </a:t>
            </a:r>
            <a:r>
              <a:rPr lang="de-DE" dirty="0" err="1" smtClean="0"/>
              <a:t>information</a:t>
            </a:r>
            <a:r>
              <a:rPr lang="de-DE" dirty="0" smtClean="0"/>
              <a:t>, …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walk (PR-style) on </a:t>
            </a:r>
            <a:r>
              <a:rPr lang="de-DE" dirty="0" err="1" smtClean="0">
                <a:solidFill>
                  <a:srgbClr val="0000FF"/>
                </a:solidFill>
              </a:rPr>
              <a:t>seed-cand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graph</a:t>
            </a:r>
            <a:endParaRPr lang="de-DE" dirty="0" smtClean="0">
              <a:solidFill>
                <a:srgbClr val="0000FF"/>
              </a:solidFill>
            </a:endParaRPr>
          </a:p>
          <a:p>
            <a:endParaRPr lang="de-DE" dirty="0" smtClean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577064" cy="78579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Probase builds a taxonomy from the Web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63935" y="5022090"/>
            <a:ext cx="3280065" cy="153888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Pro</a:t>
            </a:r>
            <a:r>
              <a:rPr lang="de-DE" sz="2800" dirty="0" smtClean="0">
                <a:solidFill>
                  <a:schemeClr val="accent2"/>
                </a:solidFill>
              </a:rPr>
              <a:t>Base</a:t>
            </a:r>
          </a:p>
          <a:p>
            <a:r>
              <a:rPr lang="de-DE" sz="2400" dirty="0" smtClean="0"/>
              <a:t>2.7 Mio. </a:t>
            </a:r>
            <a:r>
              <a:rPr lang="de-DE" sz="2400" dirty="0" err="1" smtClean="0"/>
              <a:t>classes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endParaRPr lang="de-DE" sz="2400" dirty="0" smtClean="0"/>
          </a:p>
          <a:p>
            <a:r>
              <a:rPr lang="de-DE" sz="2400" dirty="0" smtClean="0"/>
              <a:t>1.7 Bio. Web pages</a:t>
            </a:r>
          </a:p>
          <a:p>
            <a:pPr lvl="0"/>
            <a:r>
              <a:rPr lang="de-DE" sz="1800" dirty="0" smtClean="0">
                <a:solidFill>
                  <a:srgbClr val="000000"/>
                </a:solidFill>
              </a:rPr>
              <a:t>[Wu et al.: SIGMOD </a:t>
            </a:r>
            <a:r>
              <a:rPr lang="de-DE" sz="1800" dirty="0">
                <a:solidFill>
                  <a:srgbClr val="000000"/>
                </a:solidFill>
              </a:rPr>
              <a:t>2012</a:t>
            </a:r>
            <a:r>
              <a:rPr lang="de-DE" sz="1800" dirty="0" smtClean="0">
                <a:solidFill>
                  <a:srgbClr val="000000"/>
                </a:solidFill>
              </a:rPr>
              <a:t>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764704"/>
            <a:ext cx="93746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Use Hearst liberally to </a:t>
            </a:r>
            <a:r>
              <a:rPr lang="de-DE" sz="2400" dirty="0" smtClean="0">
                <a:solidFill>
                  <a:srgbClr val="0000FF"/>
                </a:solidFill>
              </a:rPr>
              <a:t>obtain many instance candidates:</a:t>
            </a:r>
          </a:p>
          <a:p>
            <a:r>
              <a:rPr lang="de-DE" sz="2400" dirty="0" smtClean="0"/>
              <a:t>   </a:t>
            </a:r>
            <a:r>
              <a:rPr lang="de-DE" sz="2400" dirty="0"/>
              <a:t>„plants such as trees and grass“</a:t>
            </a:r>
          </a:p>
          <a:p>
            <a:r>
              <a:rPr lang="de-DE" sz="2400" dirty="0" smtClean="0"/>
              <a:t>   </a:t>
            </a:r>
            <a:r>
              <a:rPr lang="de-DE" sz="2400" dirty="0"/>
              <a:t>„plants include water turbines</a:t>
            </a:r>
            <a:r>
              <a:rPr lang="de-DE" sz="2400" dirty="0" smtClean="0"/>
              <a:t>“</a:t>
            </a:r>
          </a:p>
          <a:p>
            <a:r>
              <a:rPr lang="de-DE" sz="2400" dirty="0" smtClean="0"/>
              <a:t>   „western movies such as The Good, the Bad, and the Ugly“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599" y="2420888"/>
            <a:ext cx="6241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Problem: </a:t>
            </a:r>
            <a:r>
              <a:rPr lang="de-DE" sz="2400" dirty="0" err="1" smtClean="0">
                <a:solidFill>
                  <a:srgbClr val="FF0000"/>
                </a:solidFill>
              </a:rPr>
              <a:t>signal</a:t>
            </a:r>
            <a:r>
              <a:rPr lang="de-DE" sz="2400" dirty="0" smtClean="0">
                <a:solidFill>
                  <a:srgbClr val="FF0000"/>
                </a:solidFill>
              </a:rPr>
              <a:t> vs. </a:t>
            </a:r>
            <a:r>
              <a:rPr lang="de-DE" sz="2400" dirty="0" err="1" smtClean="0">
                <a:solidFill>
                  <a:srgbClr val="FF0000"/>
                </a:solidFill>
              </a:rPr>
              <a:t>noise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0000FF"/>
                </a:solidFill>
              </a:rPr>
              <a:t>Assess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candidate pairs statistically:</a:t>
            </a:r>
          </a:p>
          <a:p>
            <a:r>
              <a:rPr lang="de-DE" sz="2400" dirty="0" smtClean="0"/>
              <a:t>   P[X|Y] &gt;&gt; P[X*|Y] </a:t>
            </a:r>
            <a:r>
              <a:rPr lang="de-DE" sz="2400" dirty="0" smtClean="0">
                <a:sym typeface="Symbol"/>
              </a:rPr>
              <a:t>       subclassOf(Y X)</a:t>
            </a:r>
            <a:endParaRPr lang="de-DE" sz="2400" baseline="-25000" dirty="0" smtClean="0"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789040"/>
            <a:ext cx="610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Problem: </a:t>
            </a:r>
            <a:r>
              <a:rPr lang="de-DE" sz="2400" dirty="0" err="1" smtClean="0">
                <a:solidFill>
                  <a:srgbClr val="FF0000"/>
                </a:solidFill>
              </a:rPr>
              <a:t>ambiguity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labels</a:t>
            </a: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3333CC"/>
                </a:solidFill>
              </a:rPr>
              <a:t>Merge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smtClean="0"/>
              <a:t>labels of same class:</a:t>
            </a:r>
          </a:p>
          <a:p>
            <a:r>
              <a:rPr lang="de-DE" sz="2400" dirty="0" smtClean="0"/>
              <a:t>  X such as Y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 and Y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 </a:t>
            </a:r>
            <a:r>
              <a:rPr lang="de-DE" sz="2400" dirty="0" smtClean="0">
                <a:sym typeface="Symbol"/>
              </a:rPr>
              <a:t> </a:t>
            </a:r>
            <a:r>
              <a:rPr lang="de-DE" sz="2400" dirty="0" smtClean="0"/>
              <a:t>same sense of X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577064" cy="692696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Use query logs to refine taxonomy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275" y="62068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</a:t>
            </a:r>
            <a:r>
              <a:rPr lang="de-DE" sz="1800" dirty="0" err="1" smtClean="0"/>
              <a:t>Pasca</a:t>
            </a:r>
            <a:r>
              <a:rPr lang="de-DE" sz="1800" dirty="0" smtClean="0"/>
              <a:t> 2011]</a:t>
            </a:r>
            <a:endParaRPr lang="en-US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-36512" y="692696"/>
            <a:ext cx="9185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Input: </a:t>
            </a:r>
          </a:p>
          <a:p>
            <a:r>
              <a:rPr lang="de-DE" sz="2400" dirty="0" smtClean="0"/>
              <a:t>    type(Y, X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), type(Y, X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), type(Y, X</a:t>
            </a:r>
            <a:r>
              <a:rPr lang="de-DE" sz="2400" baseline="-25000" dirty="0" smtClean="0"/>
              <a:t>3</a:t>
            </a:r>
            <a:r>
              <a:rPr lang="de-DE" sz="2400" dirty="0" smtClean="0"/>
              <a:t>), e.g, extracted from Web</a:t>
            </a:r>
          </a:p>
          <a:p>
            <a:endParaRPr lang="de-DE" sz="2400" dirty="0" smtClean="0"/>
          </a:p>
          <a:p>
            <a:r>
              <a:rPr lang="de-DE" sz="2400" dirty="0" smtClean="0"/>
              <a:t>Goal: rank candidate classes X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 X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, X</a:t>
            </a:r>
            <a:r>
              <a:rPr lang="de-DE" sz="2400" baseline="-25000" dirty="0" smtClean="0"/>
              <a:t>3</a:t>
            </a:r>
            <a:endParaRPr lang="de-DE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8590" y="2991142"/>
            <a:ext cx="776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3333CC"/>
                </a:solidFill>
              </a:rPr>
              <a:t>H1: X and Y should co-occur frequently in queries</a:t>
            </a:r>
          </a:p>
          <a:p>
            <a:r>
              <a:rPr lang="de-DE" sz="2400" dirty="0" smtClean="0">
                <a:sym typeface="Symbol"/>
              </a:rPr>
              <a:t>        </a:t>
            </a:r>
            <a:r>
              <a:rPr lang="de-DE" sz="2400" dirty="0" smtClean="0"/>
              <a:t>score1(X) </a:t>
            </a:r>
            <a:r>
              <a:rPr lang="de-DE" sz="2400" dirty="0" smtClean="0">
                <a:sym typeface="Symbol"/>
              </a:rPr>
              <a:t> freq(X,Y) * #distinctPatterns(X,Y)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7504" y="4158078"/>
            <a:ext cx="839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3333CC"/>
                </a:solidFill>
              </a:rPr>
              <a:t>H2: If Y is ambiguous, then users will query X Y:</a:t>
            </a:r>
          </a:p>
          <a:p>
            <a:r>
              <a:rPr lang="de-DE" sz="2400" dirty="0" smtClean="0">
                <a:sym typeface="Symbol"/>
              </a:rPr>
              <a:t>        </a:t>
            </a:r>
            <a:r>
              <a:rPr lang="de-DE" sz="2400" dirty="0" smtClean="0"/>
              <a:t>score2(X) </a:t>
            </a:r>
            <a:r>
              <a:rPr lang="de-DE" sz="2400" dirty="0" smtClean="0">
                <a:sym typeface="Symbol"/>
              </a:rPr>
              <a:t> (</a:t>
            </a:r>
            <a:r>
              <a:rPr lang="de-DE" sz="2400" baseline="-25000" dirty="0" smtClean="0">
                <a:sym typeface="Symbol"/>
              </a:rPr>
              <a:t>i=1..N </a:t>
            </a:r>
            <a:r>
              <a:rPr lang="de-DE" sz="2400" dirty="0" smtClean="0">
                <a:sym typeface="Symbol"/>
              </a:rPr>
              <a:t>term-score(t</a:t>
            </a:r>
            <a:r>
              <a:rPr lang="de-DE" sz="2400" baseline="-25000" dirty="0" smtClean="0">
                <a:sym typeface="Symbol"/>
              </a:rPr>
              <a:t>i</a:t>
            </a:r>
            <a:r>
              <a:rPr lang="de-DE" sz="2400" dirty="0" smtClean="0">
                <a:sym typeface="Symbol"/>
              </a:rPr>
              <a:t>X))</a:t>
            </a:r>
            <a:r>
              <a:rPr lang="de-DE" sz="2400" baseline="30000" dirty="0" smtClean="0">
                <a:sym typeface="Symbol"/>
              </a:rPr>
              <a:t>1/N</a:t>
            </a:r>
          </a:p>
          <a:p>
            <a:r>
              <a:rPr lang="de-DE" sz="2400" dirty="0" smtClean="0">
                <a:sym typeface="Symbol"/>
              </a:rPr>
              <a:t>      example query: "</a:t>
            </a:r>
            <a:r>
              <a:rPr lang="de-DE" sz="2400" dirty="0" smtClean="0">
                <a:solidFill>
                  <a:srgbClr val="C00000"/>
                </a:solidFill>
                <a:sym typeface="Symbol"/>
              </a:rPr>
              <a:t>Michael Jordan computer scientist</a:t>
            </a:r>
            <a:r>
              <a:rPr lang="de-DE" sz="2400" dirty="0" smtClean="0">
                <a:sym typeface="Symbol"/>
              </a:rPr>
              <a:t>"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5694347"/>
            <a:ext cx="8958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3333CC"/>
                </a:solidFill>
              </a:rPr>
              <a:t>H3: If Y is ambiguous, then users will query first X, then X Y:</a:t>
            </a:r>
          </a:p>
          <a:p>
            <a:r>
              <a:rPr lang="de-DE" sz="2400" dirty="0" smtClean="0">
                <a:sym typeface="Symbol"/>
              </a:rPr>
              <a:t>        </a:t>
            </a:r>
            <a:r>
              <a:rPr lang="de-DE" sz="2400" dirty="0" smtClean="0"/>
              <a:t>score3(X) </a:t>
            </a:r>
            <a:r>
              <a:rPr lang="de-DE" sz="2400" dirty="0" smtClean="0">
                <a:sym typeface="Symbol"/>
              </a:rPr>
              <a:t> (</a:t>
            </a:r>
            <a:r>
              <a:rPr lang="de-DE" sz="2400" baseline="-25000" dirty="0" smtClean="0">
                <a:sym typeface="Symbol"/>
              </a:rPr>
              <a:t>i=1..N </a:t>
            </a:r>
            <a:r>
              <a:rPr lang="de-DE" sz="2400" dirty="0" smtClean="0">
                <a:sym typeface="Symbol"/>
              </a:rPr>
              <a:t>term-session-score(t</a:t>
            </a:r>
            <a:r>
              <a:rPr lang="de-DE" sz="2400" baseline="-25000" dirty="0" smtClean="0">
                <a:sym typeface="Symbol"/>
              </a:rPr>
              <a:t>i</a:t>
            </a:r>
            <a:r>
              <a:rPr lang="de-DE" sz="2400" dirty="0" smtClean="0">
                <a:sym typeface="Symbol"/>
              </a:rPr>
              <a:t>X))</a:t>
            </a:r>
            <a:r>
              <a:rPr lang="de-DE" sz="2400" baseline="30000" dirty="0" smtClean="0">
                <a:sym typeface="Symbol"/>
              </a:rPr>
              <a:t>1/N</a:t>
            </a:r>
            <a:endParaRPr lang="de-DE" sz="2400" dirty="0" smtClean="0"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2391271"/>
            <a:ext cx="849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Combine the following scores to rank candidate classes:</a:t>
            </a: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8" name="Rectangle 25"/>
          <p:cNvSpPr/>
          <p:nvPr/>
        </p:nvSpPr>
        <p:spPr bwMode="auto">
          <a:xfrm>
            <a:off x="0" y="908720"/>
            <a:ext cx="9144000" cy="208823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99592" y="980728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Semantic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classes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entities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899592" y="1409356"/>
            <a:ext cx="6699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&gt; 10 Mio.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 100,000‘s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r>
              <a:rPr lang="de-DE" sz="2000" dirty="0" err="1" smtClean="0"/>
              <a:t>backbone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kinds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knowledge</a:t>
            </a:r>
            <a:r>
              <a:rPr lang="de-DE" sz="2000" dirty="0" smtClean="0"/>
              <a:t> </a:t>
            </a:r>
            <a:r>
              <a:rPr lang="de-DE" sz="2000" dirty="0" err="1" smtClean="0"/>
              <a:t>harvesting</a:t>
            </a:r>
            <a:endParaRPr lang="de-DE" sz="2000" dirty="0" smtClean="0"/>
          </a:p>
          <a:p>
            <a:r>
              <a:rPr lang="de-DE" sz="2000" dirty="0" err="1" smtClean="0"/>
              <a:t>great</a:t>
            </a:r>
            <a:r>
              <a:rPr lang="de-DE" sz="2000" dirty="0" smtClean="0"/>
              <a:t> </a:t>
            </a:r>
            <a:r>
              <a:rPr lang="de-DE" sz="2000" dirty="0" err="1" smtClean="0"/>
              <a:t>mileage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semantic</a:t>
            </a:r>
            <a:r>
              <a:rPr lang="de-DE" sz="2000" dirty="0" smtClean="0"/>
              <a:t> </a:t>
            </a:r>
            <a:r>
              <a:rPr lang="de-DE" sz="2000" dirty="0" err="1" smtClean="0"/>
              <a:t>search</a:t>
            </a:r>
            <a:endParaRPr lang="de-DE" sz="2000" dirty="0" smtClean="0"/>
          </a:p>
          <a:p>
            <a:r>
              <a:rPr lang="de-DE" sz="1800" dirty="0" smtClean="0"/>
              <a:t>e.g. </a:t>
            </a:r>
            <a:r>
              <a:rPr lang="de-DE" sz="1800" dirty="0" err="1" smtClean="0"/>
              <a:t>politicians</a:t>
            </a:r>
            <a:r>
              <a:rPr lang="de-DE" sz="1800" dirty="0" smtClean="0"/>
              <a:t> </a:t>
            </a:r>
            <a:r>
              <a:rPr lang="de-DE" sz="1800" dirty="0" err="1" smtClean="0"/>
              <a:t>who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scientists</a:t>
            </a:r>
            <a:r>
              <a:rPr lang="de-DE" sz="1800" dirty="0" smtClean="0"/>
              <a:t>, </a:t>
            </a:r>
          </a:p>
          <a:p>
            <a:r>
              <a:rPr lang="de-DE" sz="1800" dirty="0" smtClean="0"/>
              <a:t>       French </a:t>
            </a:r>
            <a:r>
              <a:rPr lang="de-DE" sz="1800" dirty="0" err="1" smtClean="0"/>
              <a:t>professors</a:t>
            </a:r>
            <a:r>
              <a:rPr lang="de-DE" sz="1800" dirty="0" smtClean="0"/>
              <a:t> </a:t>
            </a:r>
            <a:r>
              <a:rPr lang="de-DE" sz="1800" dirty="0" err="1" smtClean="0"/>
              <a:t>who</a:t>
            </a:r>
            <a:r>
              <a:rPr lang="de-DE" sz="1800" dirty="0" smtClean="0"/>
              <a:t> </a:t>
            </a:r>
            <a:r>
              <a:rPr lang="de-DE" sz="1800" dirty="0" err="1" smtClean="0"/>
              <a:t>founded</a:t>
            </a:r>
            <a:r>
              <a:rPr lang="de-DE" sz="1800" dirty="0" smtClean="0"/>
              <a:t> Internet </a:t>
            </a:r>
            <a:r>
              <a:rPr lang="de-DE" sz="1800" dirty="0" err="1" smtClean="0"/>
              <a:t>companies</a:t>
            </a:r>
            <a:r>
              <a:rPr lang="de-DE" sz="1800" dirty="0" smtClean="0"/>
              <a:t>, …</a:t>
            </a:r>
          </a:p>
        </p:txBody>
      </p:sp>
      <p:pic>
        <p:nvPicPr>
          <p:cNvPr id="78854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76240" cy="1215430"/>
          </a:xfrm>
          <a:prstGeom prst="rect">
            <a:avLst/>
          </a:prstGeom>
          <a:noFill/>
        </p:spPr>
      </p:pic>
      <p:sp>
        <p:nvSpPr>
          <p:cNvPr id="12" name="Rectangle 25"/>
          <p:cNvSpPr/>
          <p:nvPr/>
        </p:nvSpPr>
        <p:spPr bwMode="auto">
          <a:xfrm>
            <a:off x="0" y="3140968"/>
            <a:ext cx="9144000" cy="129614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9592" y="3212976"/>
            <a:ext cx="293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Variety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of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methods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899592" y="3641604"/>
            <a:ext cx="787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noun</a:t>
            </a:r>
            <a:r>
              <a:rPr lang="de-DE" sz="2000" dirty="0" smtClean="0"/>
              <a:t> </a:t>
            </a:r>
            <a:r>
              <a:rPr lang="de-DE" sz="2000" dirty="0" err="1" smtClean="0"/>
              <a:t>phrase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,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walks</a:t>
            </a:r>
            <a:r>
              <a:rPr lang="de-DE" sz="2000" dirty="0" smtClean="0"/>
              <a:t>, </a:t>
            </a:r>
            <a:r>
              <a:rPr lang="de-DE" sz="2000" dirty="0" err="1" smtClean="0"/>
              <a:t>extraction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tables</a:t>
            </a:r>
            <a:r>
              <a:rPr lang="de-DE" sz="2000" dirty="0" smtClean="0"/>
              <a:t>, …</a:t>
            </a:r>
            <a:endParaRPr lang="de-DE" sz="1800" dirty="0" smtClean="0"/>
          </a:p>
        </p:txBody>
      </p:sp>
      <p:pic>
        <p:nvPicPr>
          <p:cNvPr id="15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876240" cy="1215430"/>
          </a:xfrm>
          <a:prstGeom prst="rect">
            <a:avLst/>
          </a:prstGeom>
          <a:noFill/>
        </p:spPr>
      </p:pic>
      <p:sp>
        <p:nvSpPr>
          <p:cNvPr id="16" name="Rectangle 25"/>
          <p:cNvSpPr/>
          <p:nvPr/>
        </p:nvSpPr>
        <p:spPr bwMode="auto">
          <a:xfrm>
            <a:off x="0" y="4581128"/>
            <a:ext cx="9144000" cy="129614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99592" y="4653136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Still </a:t>
            </a:r>
            <a:r>
              <a:rPr lang="de-DE" sz="2400" dirty="0" err="1" smtClean="0">
                <a:solidFill>
                  <a:srgbClr val="0000FF"/>
                </a:solidFill>
              </a:rPr>
              <a:t>room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improvement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081764"/>
            <a:ext cx="487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higher</a:t>
            </a:r>
            <a:r>
              <a:rPr lang="de-DE" sz="2000" dirty="0" smtClean="0"/>
              <a:t> </a:t>
            </a:r>
            <a:r>
              <a:rPr lang="de-DE" sz="2000" dirty="0" err="1" smtClean="0"/>
              <a:t>coverage</a:t>
            </a:r>
            <a:r>
              <a:rPr lang="de-DE" sz="2000" dirty="0" smtClean="0"/>
              <a:t>, </a:t>
            </a:r>
            <a:r>
              <a:rPr lang="de-DE" sz="2000" dirty="0" err="1" smtClean="0"/>
              <a:t>deeper</a:t>
            </a:r>
            <a:r>
              <a:rPr lang="de-DE" sz="2000" dirty="0" smtClean="0"/>
              <a:t> in </a:t>
            </a:r>
            <a:r>
              <a:rPr lang="de-DE" sz="2000" dirty="0" err="1" smtClean="0"/>
              <a:t>long</a:t>
            </a:r>
            <a:r>
              <a:rPr lang="de-DE" sz="2000" dirty="0" smtClean="0"/>
              <a:t> </a:t>
            </a:r>
            <a:r>
              <a:rPr lang="de-DE" sz="2000" dirty="0" err="1" smtClean="0"/>
              <a:t>tail</a:t>
            </a:r>
            <a:r>
              <a:rPr lang="de-DE" sz="2000" dirty="0" smtClean="0"/>
              <a:t>, …</a:t>
            </a:r>
            <a:endParaRPr lang="de-DE" sz="1800" dirty="0" smtClean="0"/>
          </a:p>
        </p:txBody>
      </p:sp>
      <p:pic>
        <p:nvPicPr>
          <p:cNvPr id="19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876240" cy="1215430"/>
          </a:xfrm>
          <a:prstGeom prst="rect">
            <a:avLst/>
          </a:prstGeom>
          <a:noFill/>
        </p:spPr>
      </p:pic>
      <p:sp>
        <p:nvSpPr>
          <p:cNvPr id="2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-1"/>
            <a:ext cx="10009112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4" name="Rectangle 25"/>
          <p:cNvSpPr/>
          <p:nvPr/>
        </p:nvSpPr>
        <p:spPr bwMode="auto">
          <a:xfrm>
            <a:off x="0" y="908720"/>
            <a:ext cx="9144000" cy="180020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26"/>
          <p:cNvSpPr/>
          <p:nvPr/>
        </p:nvSpPr>
        <p:spPr bwMode="auto">
          <a:xfrm>
            <a:off x="0" y="2780928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27"/>
          <p:cNvSpPr/>
          <p:nvPr/>
        </p:nvSpPr>
        <p:spPr bwMode="auto">
          <a:xfrm>
            <a:off x="0" y="4066812"/>
            <a:ext cx="9144000" cy="100013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8"/>
          <p:cNvSpPr/>
          <p:nvPr/>
        </p:nvSpPr>
        <p:spPr bwMode="auto">
          <a:xfrm>
            <a:off x="0" y="5138382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99592" y="980728"/>
            <a:ext cx="709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</a:rPr>
              <a:t>Wikipedia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categories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reloaded</a:t>
            </a:r>
            <a:r>
              <a:rPr lang="de-DE" sz="2400" dirty="0" smtClean="0">
                <a:solidFill>
                  <a:srgbClr val="0000FF"/>
                </a:solidFill>
              </a:rPr>
              <a:t>: larger </a:t>
            </a:r>
            <a:r>
              <a:rPr lang="de-DE" sz="2400" dirty="0" err="1" smtClean="0">
                <a:solidFill>
                  <a:srgbClr val="0000FF"/>
                </a:solidFill>
              </a:rPr>
              <a:t>coverage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57225" y="5209820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Universal </a:t>
            </a:r>
            <a:r>
              <a:rPr lang="de-DE" sz="2400" dirty="0" err="1" smtClean="0">
                <a:solidFill>
                  <a:srgbClr val="0000FF"/>
                </a:solidFill>
              </a:rPr>
              <a:t>solution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taxonomy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alignment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99592" y="4159340"/>
            <a:ext cx="647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New </a:t>
            </a:r>
            <a:r>
              <a:rPr lang="de-DE" sz="2400" dirty="0" err="1" smtClean="0">
                <a:solidFill>
                  <a:srgbClr val="0000FF"/>
                </a:solidFill>
              </a:rPr>
              <a:t>name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for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known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entity</a:t>
            </a:r>
            <a:r>
              <a:rPr lang="de-DE" sz="2400" dirty="0" smtClean="0">
                <a:solidFill>
                  <a:srgbClr val="0000FF"/>
                </a:solidFill>
              </a:rPr>
              <a:t> vs. </a:t>
            </a:r>
            <a:r>
              <a:rPr lang="de-DE" sz="2400" dirty="0" err="1" smtClean="0">
                <a:solidFill>
                  <a:srgbClr val="0000FF"/>
                </a:solidFill>
              </a:rPr>
              <a:t>new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entity</a:t>
            </a:r>
            <a:r>
              <a:rPr lang="de-DE" sz="2400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857224" y="2852366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Long </a:t>
            </a:r>
            <a:r>
              <a:rPr lang="de-DE" sz="2400" dirty="0" err="1" smtClean="0">
                <a:solidFill>
                  <a:srgbClr val="0000FF"/>
                </a:solidFill>
              </a:rPr>
              <a:t>tail</a:t>
            </a:r>
            <a:r>
              <a:rPr lang="de-DE" sz="2400" dirty="0" smtClean="0">
                <a:solidFill>
                  <a:srgbClr val="0000FF"/>
                </a:solidFill>
              </a:rPr>
              <a:t> of </a:t>
            </a:r>
            <a:r>
              <a:rPr lang="de-DE" sz="2400" dirty="0" err="1" smtClean="0">
                <a:solidFill>
                  <a:srgbClr val="0000FF"/>
                </a:solidFill>
              </a:rPr>
              <a:t>entities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899592" y="1409356"/>
            <a:ext cx="70936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comprehensive</a:t>
            </a:r>
            <a:r>
              <a:rPr lang="de-DE" sz="2000" dirty="0" smtClean="0"/>
              <a:t> &amp; </a:t>
            </a:r>
            <a:r>
              <a:rPr lang="de-DE" sz="2000" dirty="0" err="1" smtClean="0"/>
              <a:t>consistent</a:t>
            </a:r>
            <a:r>
              <a:rPr lang="de-DE" sz="2000" dirty="0" smtClean="0"/>
              <a:t> </a:t>
            </a:r>
            <a:r>
              <a:rPr lang="de-DE" sz="2000" dirty="0" err="1" smtClean="0"/>
              <a:t>instanceOf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subClassOf</a:t>
            </a:r>
            <a:endParaRPr lang="de-DE" sz="2000" dirty="0" smtClean="0"/>
          </a:p>
          <a:p>
            <a:r>
              <a:rPr lang="de-DE" sz="2000" dirty="0" err="1" smtClean="0"/>
              <a:t>across</a:t>
            </a:r>
            <a:r>
              <a:rPr lang="de-DE" sz="2000" dirty="0" smtClean="0"/>
              <a:t> </a:t>
            </a:r>
            <a:r>
              <a:rPr lang="de-DE" sz="2000" dirty="0" err="1" smtClean="0"/>
              <a:t>Wikipedia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WordNet</a:t>
            </a:r>
            <a:endParaRPr lang="de-DE" sz="2000" dirty="0" smtClean="0"/>
          </a:p>
          <a:p>
            <a:r>
              <a:rPr lang="de-DE" sz="1800" dirty="0" smtClean="0"/>
              <a:t>e.g. </a:t>
            </a:r>
            <a:r>
              <a:rPr lang="de-DE" sz="1800" dirty="0" err="1" smtClean="0"/>
              <a:t>people</a:t>
            </a:r>
            <a:r>
              <a:rPr lang="de-DE" sz="1800" dirty="0" smtClean="0"/>
              <a:t> lost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sea</a:t>
            </a:r>
            <a:r>
              <a:rPr lang="de-DE" sz="1800" dirty="0" smtClean="0"/>
              <a:t>, ACM </a:t>
            </a:r>
            <a:r>
              <a:rPr lang="de-DE" sz="1800" dirty="0" err="1" smtClean="0"/>
              <a:t>Fellow</a:t>
            </a:r>
            <a:r>
              <a:rPr lang="de-DE" sz="1800" dirty="0" smtClean="0"/>
              <a:t>, </a:t>
            </a:r>
          </a:p>
          <a:p>
            <a:r>
              <a:rPr lang="de-DE" sz="1800" dirty="0" smtClean="0"/>
              <a:t>      </a:t>
            </a:r>
            <a:r>
              <a:rPr lang="de-DE" sz="1800" dirty="0" err="1" smtClean="0"/>
              <a:t>Jewish</a:t>
            </a:r>
            <a:r>
              <a:rPr lang="de-DE" sz="1800" dirty="0" smtClean="0"/>
              <a:t> </a:t>
            </a:r>
            <a:r>
              <a:rPr lang="de-DE" sz="1800" dirty="0" err="1" smtClean="0"/>
              <a:t>physicists</a:t>
            </a:r>
            <a:r>
              <a:rPr lang="de-DE" sz="1800" dirty="0" smtClean="0"/>
              <a:t> </a:t>
            </a:r>
            <a:r>
              <a:rPr lang="de-DE" sz="1800" dirty="0" err="1" smtClean="0"/>
              <a:t>emigrating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Germany </a:t>
            </a:r>
            <a:r>
              <a:rPr lang="de-DE" sz="1800" dirty="0" err="1" smtClean="0"/>
              <a:t>to</a:t>
            </a:r>
            <a:r>
              <a:rPr lang="de-DE" sz="1800" dirty="0" smtClean="0"/>
              <a:t> USA, …</a:t>
            </a:r>
          </a:p>
        </p:txBody>
      </p:sp>
      <p:sp>
        <p:nvSpPr>
          <p:cNvPr id="16" name="TextBox 21"/>
          <p:cNvSpPr txBox="1"/>
          <p:nvPr/>
        </p:nvSpPr>
        <p:spPr>
          <a:xfrm>
            <a:off x="899592" y="4591388"/>
            <a:ext cx="803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e.g. Lady </a:t>
            </a:r>
            <a:r>
              <a:rPr lang="de-DE" sz="1800" dirty="0" err="1" smtClean="0"/>
              <a:t>Gaga</a:t>
            </a:r>
            <a:r>
              <a:rPr lang="de-DE" sz="1800" dirty="0" smtClean="0"/>
              <a:t> vs. Radio </a:t>
            </a:r>
            <a:r>
              <a:rPr lang="de-DE" sz="1800" dirty="0" err="1" smtClean="0"/>
              <a:t>Gaga</a:t>
            </a:r>
            <a:r>
              <a:rPr lang="de-DE" sz="1800" dirty="0" smtClean="0"/>
              <a:t> vs. Stefani Joanne Angelina </a:t>
            </a:r>
            <a:r>
              <a:rPr lang="de-DE" sz="1800" dirty="0" err="1" smtClean="0"/>
              <a:t>Germanotta</a:t>
            </a:r>
            <a:endParaRPr lang="de-DE" sz="1800" dirty="0" smtClean="0"/>
          </a:p>
        </p:txBody>
      </p:sp>
      <p:sp>
        <p:nvSpPr>
          <p:cNvPr id="17" name="TextBox 22"/>
          <p:cNvSpPr txBox="1"/>
          <p:nvPr/>
        </p:nvSpPr>
        <p:spPr>
          <a:xfrm>
            <a:off x="857224" y="5638448"/>
            <a:ext cx="830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e.g. </a:t>
            </a:r>
            <a:r>
              <a:rPr lang="de-DE" sz="1800" dirty="0" err="1" smtClean="0"/>
              <a:t>Wikipedia‘s</a:t>
            </a:r>
            <a:r>
              <a:rPr lang="de-DE" sz="1800" dirty="0" smtClean="0"/>
              <a:t>, dmoz.org, baike.baidu.com, </a:t>
            </a:r>
            <a:r>
              <a:rPr lang="de-DE" sz="1800" dirty="0" err="1" smtClean="0"/>
              <a:t>amazon</a:t>
            </a:r>
            <a:r>
              <a:rPr lang="de-DE" sz="1800" dirty="0" smtClean="0"/>
              <a:t>, </a:t>
            </a:r>
            <a:r>
              <a:rPr lang="de-DE" sz="1800" dirty="0" err="1" smtClean="0"/>
              <a:t>librarything</a:t>
            </a:r>
            <a:r>
              <a:rPr lang="de-DE" sz="1800" dirty="0" smtClean="0"/>
              <a:t> tags, …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857224" y="3280994"/>
            <a:ext cx="80457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beyond</a:t>
            </a:r>
            <a:r>
              <a:rPr lang="de-DE" sz="2000" dirty="0" smtClean="0"/>
              <a:t> </a:t>
            </a:r>
            <a:r>
              <a:rPr lang="de-DE" sz="2000" dirty="0" err="1" smtClean="0"/>
              <a:t>Wikipedia</a:t>
            </a:r>
            <a:r>
              <a:rPr lang="de-DE" sz="2000" dirty="0" smtClean="0"/>
              <a:t>: </a:t>
            </a:r>
            <a:r>
              <a:rPr lang="de-DE" sz="2000" dirty="0" err="1" smtClean="0"/>
              <a:t>domain-specific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entity</a:t>
            </a:r>
            <a:r>
              <a:rPr lang="de-DE" sz="2000" dirty="0" smtClean="0"/>
              <a:t> </a:t>
            </a:r>
            <a:r>
              <a:rPr lang="de-DE" sz="2000" dirty="0" err="1" smtClean="0"/>
              <a:t>catalogs</a:t>
            </a:r>
            <a:endParaRPr lang="de-DE" sz="2000" dirty="0" smtClean="0"/>
          </a:p>
          <a:p>
            <a:r>
              <a:rPr lang="de-DE" sz="1800" dirty="0" smtClean="0"/>
              <a:t>e.g. </a:t>
            </a:r>
            <a:r>
              <a:rPr lang="de-DE" sz="1800" dirty="0" err="1" smtClean="0"/>
              <a:t>music</a:t>
            </a:r>
            <a:r>
              <a:rPr lang="de-DE" sz="1800" dirty="0" smtClean="0"/>
              <a:t>, </a:t>
            </a:r>
            <a:r>
              <a:rPr lang="de-DE" sz="1800" dirty="0" err="1" smtClean="0"/>
              <a:t>books</a:t>
            </a:r>
            <a:r>
              <a:rPr lang="de-DE" sz="1800" dirty="0" smtClean="0"/>
              <a:t>, </a:t>
            </a:r>
            <a:r>
              <a:rPr lang="de-DE" sz="1800" dirty="0" err="1" smtClean="0"/>
              <a:t>book</a:t>
            </a:r>
            <a:r>
              <a:rPr lang="de-DE" sz="1800" dirty="0" smtClean="0"/>
              <a:t> </a:t>
            </a:r>
            <a:r>
              <a:rPr lang="de-DE" sz="1800" dirty="0" err="1" smtClean="0"/>
              <a:t>characters</a:t>
            </a:r>
            <a:r>
              <a:rPr lang="de-DE" sz="1800" dirty="0" smtClean="0"/>
              <a:t>, electronic </a:t>
            </a:r>
            <a:r>
              <a:rPr lang="de-DE" sz="1800" dirty="0" err="1" smtClean="0"/>
              <a:t>products</a:t>
            </a:r>
            <a:r>
              <a:rPr lang="de-DE" sz="1800" dirty="0" smtClean="0"/>
              <a:t>, </a:t>
            </a:r>
            <a:r>
              <a:rPr lang="de-DE" sz="1800" dirty="0" err="1" smtClean="0"/>
              <a:t>restaurants</a:t>
            </a:r>
            <a:r>
              <a:rPr lang="de-DE" sz="1800" dirty="0" smtClean="0"/>
              <a:t>, …</a:t>
            </a:r>
          </a:p>
        </p:txBody>
      </p:sp>
      <p:pic>
        <p:nvPicPr>
          <p:cNvPr id="7680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39460"/>
            <a:ext cx="827584" cy="812537"/>
          </a:xfrm>
          <a:prstGeom prst="rect">
            <a:avLst/>
          </a:prstGeom>
          <a:noFill/>
        </p:spPr>
      </p:pic>
      <p:pic>
        <p:nvPicPr>
          <p:cNvPr id="76806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899592" cy="899592"/>
          </a:xfrm>
          <a:prstGeom prst="rect">
            <a:avLst/>
          </a:prstGeom>
          <a:noFill/>
        </p:spPr>
      </p:pic>
      <p:pic>
        <p:nvPicPr>
          <p:cNvPr id="20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35204"/>
            <a:ext cx="899592" cy="899592"/>
          </a:xfrm>
          <a:prstGeom prst="rect">
            <a:avLst/>
          </a:prstGeom>
          <a:noFill/>
        </p:spPr>
      </p:pic>
      <p:pic>
        <p:nvPicPr>
          <p:cNvPr id="21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59340"/>
            <a:ext cx="899592" cy="899592"/>
          </a:xfrm>
          <a:prstGeom prst="rect">
            <a:avLst/>
          </a:prstGeom>
          <a:noFill/>
        </p:spPr>
      </p:pic>
      <p:sp>
        <p:nvSpPr>
          <p:cNvPr id="2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64096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924944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3988592" cy="2123658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dirty="0" smtClean="0">
                <a:latin typeface="+mj-lt"/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Regex-based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Extraction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Pattern-</a:t>
            </a:r>
            <a:r>
              <a:rPr lang="de-DE" dirty="0" err="1" smtClean="0">
                <a:latin typeface="+mj-lt"/>
                <a:sym typeface="Wingdings"/>
              </a:rPr>
              <a:t>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Harvesting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Consistency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Reasoning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Probabilistic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Web-Table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5968" cy="692150"/>
          </a:xfrm>
        </p:spPr>
        <p:txBody>
          <a:bodyPr>
            <a:normAutofit fontScale="90000"/>
          </a:bodyPr>
          <a:lstStyle/>
          <a:p>
            <a:pPr defTabSz="893763" eaLnBrk="1" hangingPunct="1"/>
            <a:r>
              <a:rPr lang="en-GB" sz="4000" dirty="0" smtClean="0"/>
              <a:t>We focus on given binary relations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3212976"/>
            <a:ext cx="76514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...find instances of these relations</a:t>
            </a:r>
          </a:p>
          <a:p>
            <a:pPr lvl="1"/>
            <a:r>
              <a:rPr lang="de-DE" dirty="0" smtClean="0">
                <a:solidFill>
                  <a:srgbClr val="3333CC"/>
                </a:solidFill>
              </a:rPr>
              <a:t>hasAdvisor (JimGray, MikeHarrison)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hasAdvisor</a:t>
            </a:r>
            <a:r>
              <a:rPr lang="de-DE" dirty="0" smtClean="0">
                <a:solidFill>
                  <a:srgbClr val="3333CC"/>
                </a:solidFill>
              </a:rPr>
              <a:t> (</a:t>
            </a:r>
            <a:r>
              <a:rPr lang="de-DE" dirty="0" err="1" smtClean="0">
                <a:solidFill>
                  <a:srgbClr val="3333CC"/>
                </a:solidFill>
              </a:rPr>
              <a:t>HectorGarcia</a:t>
            </a:r>
            <a:r>
              <a:rPr lang="de-DE" dirty="0" smtClean="0">
                <a:solidFill>
                  <a:srgbClr val="3333CC"/>
                </a:solidFill>
              </a:rPr>
              <a:t>-Molina, </a:t>
            </a:r>
            <a:r>
              <a:rPr lang="de-DE" dirty="0" err="1" smtClean="0">
                <a:solidFill>
                  <a:srgbClr val="3333CC"/>
                </a:solidFill>
              </a:rPr>
              <a:t>Gio</a:t>
            </a:r>
            <a:r>
              <a:rPr lang="de-DE" dirty="0" smtClean="0">
                <a:solidFill>
                  <a:srgbClr val="3333CC"/>
                </a:solidFill>
              </a:rPr>
              <a:t> Wiederhold)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hasAdvisor</a:t>
            </a:r>
            <a:r>
              <a:rPr lang="de-DE" dirty="0" smtClean="0">
                <a:solidFill>
                  <a:srgbClr val="3333CC"/>
                </a:solidFill>
              </a:rPr>
              <a:t> (Susan Davidson, Hector Garcia-Molina)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graduatedAt</a:t>
            </a:r>
            <a:r>
              <a:rPr lang="de-DE" dirty="0" smtClean="0">
                <a:solidFill>
                  <a:srgbClr val="3333CC"/>
                </a:solidFill>
              </a:rPr>
              <a:t> (</a:t>
            </a:r>
            <a:r>
              <a:rPr lang="de-DE" dirty="0" err="1" smtClean="0">
                <a:solidFill>
                  <a:srgbClr val="3333CC"/>
                </a:solidFill>
              </a:rPr>
              <a:t>JimGray</a:t>
            </a:r>
            <a:r>
              <a:rPr lang="de-DE" dirty="0" smtClean="0">
                <a:solidFill>
                  <a:srgbClr val="3333CC"/>
                </a:solidFill>
              </a:rPr>
              <a:t>, Berkeley)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graduatedAt</a:t>
            </a:r>
            <a:r>
              <a:rPr lang="de-DE" dirty="0" smtClean="0">
                <a:solidFill>
                  <a:srgbClr val="3333CC"/>
                </a:solidFill>
              </a:rPr>
              <a:t> (</a:t>
            </a:r>
            <a:r>
              <a:rPr lang="de-DE" dirty="0" err="1" smtClean="0">
                <a:solidFill>
                  <a:srgbClr val="3333CC"/>
                </a:solidFill>
              </a:rPr>
              <a:t>HectorGarcia</a:t>
            </a:r>
            <a:r>
              <a:rPr lang="de-DE" dirty="0" smtClean="0">
                <a:solidFill>
                  <a:srgbClr val="3333CC"/>
                </a:solidFill>
              </a:rPr>
              <a:t>-Molina, Stanford)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hasWonPrize</a:t>
            </a:r>
            <a:r>
              <a:rPr lang="de-DE" dirty="0" smtClean="0">
                <a:solidFill>
                  <a:srgbClr val="3333CC"/>
                </a:solidFill>
              </a:rPr>
              <a:t> (</a:t>
            </a:r>
            <a:r>
              <a:rPr lang="de-DE" dirty="0" err="1" smtClean="0">
                <a:solidFill>
                  <a:srgbClr val="3333CC"/>
                </a:solidFill>
              </a:rPr>
              <a:t>JimGray</a:t>
            </a:r>
            <a:r>
              <a:rPr lang="de-DE" dirty="0" smtClean="0">
                <a:solidFill>
                  <a:srgbClr val="3333CC"/>
                </a:solidFill>
              </a:rPr>
              <a:t>, </a:t>
            </a:r>
            <a:r>
              <a:rPr lang="de-DE" dirty="0" err="1" smtClean="0">
                <a:solidFill>
                  <a:srgbClr val="3333CC"/>
                </a:solidFill>
              </a:rPr>
              <a:t>TuringAward</a:t>
            </a:r>
            <a:r>
              <a:rPr lang="de-DE" dirty="0" smtClean="0">
                <a:solidFill>
                  <a:srgbClr val="3333CC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3333CC"/>
                </a:solidFill>
              </a:rPr>
              <a:t>bornOn (JohnLennon, 9-Oct-1940)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580960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Given binary relations with type signature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hasAdvisor</a:t>
            </a:r>
            <a:r>
              <a:rPr lang="de-DE" dirty="0" smtClean="0">
                <a:solidFill>
                  <a:srgbClr val="3333CC"/>
                </a:solidFill>
              </a:rPr>
              <a:t>: Person </a:t>
            </a:r>
            <a:r>
              <a:rPr lang="de-DE" dirty="0" smtClean="0">
                <a:solidFill>
                  <a:srgbClr val="3333CC"/>
                </a:solidFill>
                <a:sym typeface="Symbol"/>
              </a:rPr>
              <a:t></a:t>
            </a:r>
            <a:r>
              <a:rPr lang="de-DE" dirty="0" smtClean="0">
                <a:solidFill>
                  <a:srgbClr val="3333CC"/>
                </a:solidFill>
              </a:rPr>
              <a:t> Person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graduatedAt</a:t>
            </a:r>
            <a:r>
              <a:rPr lang="de-DE" dirty="0" smtClean="0">
                <a:solidFill>
                  <a:srgbClr val="3333CC"/>
                </a:solidFill>
              </a:rPr>
              <a:t>: Person </a:t>
            </a:r>
            <a:r>
              <a:rPr lang="de-DE" dirty="0">
                <a:solidFill>
                  <a:srgbClr val="3333CC"/>
                </a:solidFill>
                <a:sym typeface="Symbol"/>
              </a:rPr>
              <a:t></a:t>
            </a:r>
            <a:r>
              <a:rPr lang="de-DE" dirty="0" smtClean="0">
                <a:solidFill>
                  <a:srgbClr val="3333CC"/>
                </a:solidFill>
              </a:rPr>
              <a:t> University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hasWonPrize</a:t>
            </a:r>
            <a:r>
              <a:rPr lang="de-DE" dirty="0" smtClean="0">
                <a:solidFill>
                  <a:srgbClr val="3333CC"/>
                </a:solidFill>
              </a:rPr>
              <a:t>: Person </a:t>
            </a:r>
            <a:r>
              <a:rPr lang="de-DE" dirty="0">
                <a:solidFill>
                  <a:srgbClr val="3333CC"/>
                </a:solidFill>
                <a:sym typeface="Symbol"/>
              </a:rPr>
              <a:t></a:t>
            </a:r>
            <a:r>
              <a:rPr lang="de-DE" dirty="0" smtClean="0">
                <a:solidFill>
                  <a:srgbClr val="3333CC"/>
                </a:solidFill>
              </a:rPr>
              <a:t> Award</a:t>
            </a:r>
          </a:p>
          <a:p>
            <a:pPr lvl="1"/>
            <a:r>
              <a:rPr lang="de-DE" dirty="0" err="1" smtClean="0">
                <a:solidFill>
                  <a:srgbClr val="3333CC"/>
                </a:solidFill>
              </a:rPr>
              <a:t>bornOn</a:t>
            </a:r>
            <a:r>
              <a:rPr lang="de-DE" dirty="0" smtClean="0">
                <a:solidFill>
                  <a:srgbClr val="3333CC"/>
                </a:solidFill>
              </a:rPr>
              <a:t>: Person </a:t>
            </a:r>
            <a:r>
              <a:rPr lang="de-DE" dirty="0">
                <a:solidFill>
                  <a:srgbClr val="3333CC"/>
                </a:solidFill>
                <a:sym typeface="Symbol"/>
              </a:rPr>
              <a:t></a:t>
            </a:r>
            <a:r>
              <a:rPr lang="de-DE" dirty="0" smtClean="0">
                <a:solidFill>
                  <a:srgbClr val="3333CC"/>
                </a:solidFill>
              </a:rPr>
              <a:t> Date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/>
          <p:nvPr/>
        </p:nvSpPr>
        <p:spPr bwMode="auto">
          <a:xfrm>
            <a:off x="0" y="5517232"/>
            <a:ext cx="9144000" cy="79208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25"/>
          <p:cNvSpPr/>
          <p:nvPr/>
        </p:nvSpPr>
        <p:spPr bwMode="auto">
          <a:xfrm>
            <a:off x="0" y="1546251"/>
            <a:ext cx="9144000" cy="180020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8"/>
          <p:cNvSpPr/>
          <p:nvPr/>
        </p:nvSpPr>
        <p:spPr bwMode="auto">
          <a:xfrm>
            <a:off x="0" y="3356992"/>
            <a:ext cx="9144000" cy="216024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 can tap into different 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Semi-structured data</a:t>
            </a:r>
          </a:p>
          <a:p>
            <a:pPr lvl="1">
              <a:buNone/>
            </a:pPr>
            <a:r>
              <a:rPr lang="en-US" sz="2600" dirty="0" smtClean="0"/>
              <a:t>“Low-Hanging Fruit”</a:t>
            </a:r>
          </a:p>
          <a:p>
            <a:pPr lvl="2"/>
            <a:r>
              <a:rPr lang="en-US" dirty="0" smtClean="0"/>
              <a:t>Wikipedia </a:t>
            </a:r>
            <a:r>
              <a:rPr lang="en-US" dirty="0" err="1" smtClean="0"/>
              <a:t>infoboxes</a:t>
            </a:r>
            <a:r>
              <a:rPr lang="en-US" dirty="0" smtClean="0"/>
              <a:t> &amp; categories</a:t>
            </a:r>
          </a:p>
          <a:p>
            <a:pPr lvl="2"/>
            <a:r>
              <a:rPr lang="en-US" dirty="0" smtClean="0"/>
              <a:t>HTML lists &amp; tables, etc.</a:t>
            </a:r>
          </a:p>
          <a:p>
            <a:r>
              <a:rPr lang="en-US" sz="3000" b="1" dirty="0" smtClean="0"/>
              <a:t>Free text</a:t>
            </a:r>
          </a:p>
          <a:p>
            <a:pPr lvl="1">
              <a:buNone/>
            </a:pPr>
            <a:r>
              <a:rPr lang="de-DE" b="1" dirty="0" smtClean="0"/>
              <a:t> </a:t>
            </a:r>
            <a:r>
              <a:rPr lang="en-US" sz="2600" dirty="0" smtClean="0"/>
              <a:t>“</a:t>
            </a:r>
            <a:r>
              <a:rPr lang="en-US" sz="2600" dirty="0" err="1" smtClean="0"/>
              <a:t>Cherrypicking</a:t>
            </a:r>
            <a:r>
              <a:rPr lang="en-US" sz="2600" dirty="0" smtClean="0"/>
              <a:t>”</a:t>
            </a:r>
            <a:endParaRPr lang="en-US" sz="2600" b="1" dirty="0" smtClean="0"/>
          </a:p>
          <a:p>
            <a:pPr lvl="2"/>
            <a:r>
              <a:rPr lang="en-US" dirty="0" smtClean="0"/>
              <a:t>Hearst patterns &amp; other shallow NLP</a:t>
            </a:r>
          </a:p>
          <a:p>
            <a:pPr lvl="2"/>
            <a:r>
              <a:rPr lang="de-DE" dirty="0" smtClean="0"/>
              <a:t>Iterative </a:t>
            </a:r>
            <a:r>
              <a:rPr lang="de-DE" dirty="0" err="1" smtClean="0"/>
              <a:t>pattern-based</a:t>
            </a:r>
            <a:r>
              <a:rPr lang="de-DE" dirty="0" smtClean="0"/>
              <a:t> </a:t>
            </a:r>
            <a:r>
              <a:rPr lang="de-DE" dirty="0" err="1" smtClean="0"/>
              <a:t>harvesting</a:t>
            </a:r>
            <a:endParaRPr lang="de-DE" dirty="0" smtClean="0"/>
          </a:p>
          <a:p>
            <a:pPr lvl="2"/>
            <a:r>
              <a:rPr lang="de-DE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endParaRPr lang="de-DE" dirty="0" smtClean="0"/>
          </a:p>
          <a:p>
            <a:r>
              <a:rPr lang="de-DE" sz="3000" b="1" dirty="0" smtClean="0"/>
              <a:t>Web </a:t>
            </a:r>
            <a:r>
              <a:rPr lang="de-DE" sz="3000" b="1" dirty="0" err="1" smtClean="0"/>
              <a:t>tables</a:t>
            </a:r>
            <a:endParaRPr lang="de-DE" sz="3000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836712"/>
            <a:ext cx="61077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de-DE" sz="3000" dirty="0" smtClean="0">
                <a:latin typeface="+mj-lt"/>
              </a:rPr>
              <a:t>Information Extraction (IE) </a:t>
            </a:r>
            <a:r>
              <a:rPr lang="de-DE" sz="3000" dirty="0" err="1" smtClean="0">
                <a:latin typeface="+mj-lt"/>
              </a:rPr>
              <a:t>from</a:t>
            </a:r>
            <a:r>
              <a:rPr lang="de-DE" sz="3000" dirty="0" smtClean="0">
                <a:latin typeface="+mj-lt"/>
              </a:rPr>
              <a:t>:</a:t>
            </a: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47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0" y="3643314"/>
            <a:ext cx="9144000" cy="32146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0" y="500042"/>
            <a:ext cx="9144000" cy="3071834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865096" cy="57148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Source-centric IE vs. Yield-centric IE</a:t>
            </a:r>
          </a:p>
        </p:txBody>
      </p:sp>
      <p:sp>
        <p:nvSpPr>
          <p:cNvPr id="60" name="AutoShape 46"/>
          <p:cNvSpPr>
            <a:spLocks noChangeArrowheads="1"/>
          </p:cNvSpPr>
          <p:nvPr/>
        </p:nvSpPr>
        <p:spPr bwMode="auto">
          <a:xfrm>
            <a:off x="479901" y="4724189"/>
            <a:ext cx="428628" cy="571504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 flipV="1">
            <a:off x="1122811" y="4853029"/>
            <a:ext cx="285752" cy="429058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 bwMode="auto">
          <a:xfrm flipV="1">
            <a:off x="622745" y="5367131"/>
            <a:ext cx="357190" cy="500066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33"/>
          <p:cNvSpPr>
            <a:spLocks noChangeArrowheads="1"/>
          </p:cNvSpPr>
          <p:nvPr/>
        </p:nvSpPr>
        <p:spPr bwMode="auto">
          <a:xfrm>
            <a:off x="1051373" y="5652883"/>
            <a:ext cx="428628" cy="571504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 flipV="1">
            <a:off x="119507" y="1425205"/>
            <a:ext cx="2428892" cy="1643074"/>
          </a:xfrm>
          <a:prstGeom prst="foldedCorner">
            <a:avLst>
              <a:gd name="adj" fmla="val 19193"/>
            </a:avLst>
          </a:prstGeom>
          <a:solidFill>
            <a:schemeClr val="bg1"/>
          </a:solidFill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2679" y="6152949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437599" y="3041146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source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90945" y="1568081"/>
            <a:ext cx="23326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Surajit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endParaRPr lang="de-DE" dirty="0" smtClean="0"/>
          </a:p>
          <a:p>
            <a:r>
              <a:rPr lang="de-DE" dirty="0" err="1" smtClean="0"/>
              <a:t>PhD</a:t>
            </a:r>
            <a:r>
              <a:rPr lang="de-DE" dirty="0" smtClean="0"/>
              <a:t> in CS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</a:p>
          <a:p>
            <a:r>
              <a:rPr lang="de-DE" dirty="0" smtClean="0"/>
              <a:t>Stanford ...</a:t>
            </a:r>
            <a:endParaRPr lang="en-US" dirty="0"/>
          </a:p>
        </p:txBody>
      </p:sp>
      <p:sp>
        <p:nvSpPr>
          <p:cNvPr id="67" name="Right Arrow 66"/>
          <p:cNvSpPr/>
          <p:nvPr/>
        </p:nvSpPr>
        <p:spPr bwMode="auto">
          <a:xfrm>
            <a:off x="2714612" y="1870693"/>
            <a:ext cx="1643074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 flipV="1">
            <a:off x="122679" y="5224255"/>
            <a:ext cx="357190" cy="500066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206"/>
          <p:cNvSpPr/>
          <p:nvPr/>
        </p:nvSpPr>
        <p:spPr bwMode="auto">
          <a:xfrm>
            <a:off x="4572000" y="1196753"/>
            <a:ext cx="4346960" cy="18715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81024" y="1305118"/>
            <a:ext cx="44021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Document 1:</a:t>
            </a:r>
          </a:p>
          <a:p>
            <a:pPr lvl="1"/>
            <a:r>
              <a:rPr lang="de-DE" sz="2000" i="1" dirty="0" smtClean="0"/>
              <a:t>instanceOf (Surajit, scientist)</a:t>
            </a:r>
          </a:p>
          <a:p>
            <a:pPr lvl="1"/>
            <a:r>
              <a:rPr lang="de-DE" sz="2000" i="1" dirty="0" smtClean="0"/>
              <a:t>inField (Surajit, c.science)</a:t>
            </a:r>
          </a:p>
          <a:p>
            <a:pPr lvl="1"/>
            <a:r>
              <a:rPr lang="de-DE" sz="2000" i="1" dirty="0" smtClean="0"/>
              <a:t>almaMater (Surajit, Stanford U)</a:t>
            </a:r>
          </a:p>
          <a:p>
            <a:pPr lvl="1"/>
            <a:r>
              <a:rPr lang="de-DE" sz="2000" i="1" dirty="0" smtClean="0"/>
              <a:t>…</a:t>
            </a:r>
            <a:endParaRPr lang="en-US" sz="20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77036" y="3855369"/>
            <a:ext cx="2323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Yield-centric IE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93" name="Group 71"/>
          <p:cNvGrpSpPr>
            <a:grpSpLocks/>
          </p:cNvGrpSpPr>
          <p:nvPr/>
        </p:nvGrpSpPr>
        <p:grpSpPr bwMode="auto">
          <a:xfrm>
            <a:off x="5327186" y="5877272"/>
            <a:ext cx="3651813" cy="939815"/>
            <a:chOff x="4288811" y="4389120"/>
            <a:chExt cx="3520771" cy="1018713"/>
          </a:xfrm>
        </p:grpSpPr>
        <p:sp>
          <p:nvSpPr>
            <p:cNvPr id="194" name="Rectangle 63"/>
            <p:cNvSpPr>
              <a:spLocks noChangeArrowheads="1"/>
            </p:cNvSpPr>
            <p:nvPr/>
          </p:nvSpPr>
          <p:spPr bwMode="auto">
            <a:xfrm>
              <a:off x="4357686" y="4572008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5" name="Rectangle 64"/>
            <p:cNvSpPr>
              <a:spLocks noChangeArrowheads="1"/>
            </p:cNvSpPr>
            <p:nvPr/>
          </p:nvSpPr>
          <p:spPr bwMode="auto">
            <a:xfrm>
              <a:off x="6215074" y="4572008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6" name="Rectangle 65"/>
            <p:cNvSpPr>
              <a:spLocks noChangeArrowheads="1"/>
            </p:cNvSpPr>
            <p:nvPr/>
          </p:nvSpPr>
          <p:spPr bwMode="auto">
            <a:xfrm>
              <a:off x="4357686" y="4786322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7" name="Rectangle 66"/>
            <p:cNvSpPr>
              <a:spLocks noChangeArrowheads="1"/>
            </p:cNvSpPr>
            <p:nvPr/>
          </p:nvSpPr>
          <p:spPr bwMode="auto">
            <a:xfrm>
              <a:off x="6215074" y="4786322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8" name="Rectangle 67"/>
            <p:cNvSpPr>
              <a:spLocks noChangeArrowheads="1"/>
            </p:cNvSpPr>
            <p:nvPr/>
          </p:nvSpPr>
          <p:spPr bwMode="auto">
            <a:xfrm>
              <a:off x="4357686" y="5000636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9" name="Rectangle 68"/>
            <p:cNvSpPr>
              <a:spLocks noChangeArrowheads="1"/>
            </p:cNvSpPr>
            <p:nvPr/>
          </p:nvSpPr>
          <p:spPr bwMode="auto">
            <a:xfrm>
              <a:off x="6215074" y="5000636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0" name="Rectangle 69"/>
            <p:cNvSpPr>
              <a:spLocks noChangeArrowheads="1"/>
            </p:cNvSpPr>
            <p:nvPr/>
          </p:nvSpPr>
          <p:spPr bwMode="auto">
            <a:xfrm>
              <a:off x="4357686" y="5214950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1" name="Rectangle 70"/>
            <p:cNvSpPr>
              <a:spLocks noChangeArrowheads="1"/>
            </p:cNvSpPr>
            <p:nvPr/>
          </p:nvSpPr>
          <p:spPr bwMode="auto">
            <a:xfrm>
              <a:off x="6215074" y="5214950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2" name="Rectangle 62"/>
            <p:cNvSpPr>
              <a:spLocks noChangeArrowheads="1"/>
            </p:cNvSpPr>
            <p:nvPr/>
          </p:nvSpPr>
          <p:spPr bwMode="auto">
            <a:xfrm>
              <a:off x="4357686" y="4389120"/>
              <a:ext cx="1828800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3" name="Rectangle 60"/>
            <p:cNvSpPr>
              <a:spLocks noChangeArrowheads="1"/>
            </p:cNvSpPr>
            <p:nvPr/>
          </p:nvSpPr>
          <p:spPr bwMode="auto">
            <a:xfrm>
              <a:off x="6215074" y="4389120"/>
              <a:ext cx="1594508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4" name="TextBox 58"/>
            <p:cNvSpPr txBox="1">
              <a:spLocks noChangeArrowheads="1"/>
            </p:cNvSpPr>
            <p:nvPr/>
          </p:nvSpPr>
          <p:spPr bwMode="auto">
            <a:xfrm>
              <a:off x="4288811" y="4389120"/>
              <a:ext cx="3491550" cy="93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800" dirty="0" smtClean="0">
                  <a:solidFill>
                    <a:schemeClr val="bg1"/>
                  </a:solidFill>
                </a:rPr>
                <a:t>Student</a:t>
              </a:r>
              <a:r>
                <a:rPr lang="de-DE" sz="1800" dirty="0"/>
                <a:t>	</a:t>
              </a:r>
              <a:r>
                <a:rPr lang="de-DE" sz="1800" dirty="0" smtClean="0"/>
                <a:t>   	    </a:t>
              </a:r>
              <a:r>
                <a:rPr lang="de-DE" sz="1800" dirty="0" smtClean="0">
                  <a:solidFill>
                    <a:schemeClr val="bg1"/>
                  </a:solidFill>
                </a:rPr>
                <a:t>University</a:t>
              </a:r>
              <a:endParaRPr lang="de-DE" sz="1800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de-DE" sz="1800" dirty="0" err="1" smtClean="0"/>
                <a:t>Surajit</a:t>
              </a:r>
              <a:r>
                <a:rPr lang="de-DE" sz="1800" dirty="0" smtClean="0"/>
                <a:t> Chaudhuri  Stanford U</a:t>
              </a:r>
            </a:p>
            <a:p>
              <a:pPr>
                <a:lnSpc>
                  <a:spcPts val="1500"/>
                </a:lnSpc>
              </a:pPr>
              <a:r>
                <a:rPr lang="de-DE" sz="1800" dirty="0" smtClean="0"/>
                <a:t>Jim Gray                 UC Berkeley</a:t>
              </a:r>
              <a:endParaRPr lang="de-DE" sz="1800" dirty="0"/>
            </a:p>
            <a:p>
              <a:pPr>
                <a:lnSpc>
                  <a:spcPts val="1500"/>
                </a:lnSpc>
              </a:pPr>
              <a:r>
                <a:rPr lang="de-DE" sz="1800" dirty="0"/>
                <a:t> </a:t>
              </a:r>
              <a:r>
                <a:rPr lang="de-DE" sz="1800" dirty="0" smtClean="0"/>
                <a:t>…                            …</a:t>
              </a:r>
              <a:endParaRPr lang="en-US" sz="1800" dirty="0"/>
            </a:p>
          </p:txBody>
        </p:sp>
      </p:grpSp>
      <p:grpSp>
        <p:nvGrpSpPr>
          <p:cNvPr id="81" name="Group 71"/>
          <p:cNvGrpSpPr>
            <a:grpSpLocks/>
          </p:cNvGrpSpPr>
          <p:nvPr/>
        </p:nvGrpSpPr>
        <p:grpSpPr bwMode="auto">
          <a:xfrm>
            <a:off x="5392295" y="4293096"/>
            <a:ext cx="3788217" cy="939815"/>
            <a:chOff x="4347542" y="4389120"/>
            <a:chExt cx="3652280" cy="1018713"/>
          </a:xfrm>
        </p:grpSpPr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4357686" y="4572008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6215074" y="4572008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357686" y="4786322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6215074" y="4786322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57686" y="5000636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6215074" y="5000636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4357686" y="5214950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6215074" y="5214950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" name="Rectangle 62"/>
            <p:cNvSpPr>
              <a:spLocks noChangeArrowheads="1"/>
            </p:cNvSpPr>
            <p:nvPr/>
          </p:nvSpPr>
          <p:spPr bwMode="auto">
            <a:xfrm>
              <a:off x="4357686" y="4389120"/>
              <a:ext cx="1828800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" name="Rectangle 60"/>
            <p:cNvSpPr>
              <a:spLocks noChangeArrowheads="1"/>
            </p:cNvSpPr>
            <p:nvPr/>
          </p:nvSpPr>
          <p:spPr bwMode="auto">
            <a:xfrm>
              <a:off x="6215074" y="4389120"/>
              <a:ext cx="1594508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8" name="TextBox 58"/>
            <p:cNvSpPr txBox="1">
              <a:spLocks noChangeArrowheads="1"/>
            </p:cNvSpPr>
            <p:nvPr/>
          </p:nvSpPr>
          <p:spPr bwMode="auto">
            <a:xfrm>
              <a:off x="4347542" y="4389120"/>
              <a:ext cx="3652280" cy="93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800" dirty="0" smtClean="0">
                  <a:solidFill>
                    <a:schemeClr val="bg1"/>
                  </a:solidFill>
                </a:rPr>
                <a:t>Student</a:t>
              </a:r>
              <a:r>
                <a:rPr lang="de-DE" sz="1800" dirty="0"/>
                <a:t>		</a:t>
              </a:r>
              <a:r>
                <a:rPr lang="de-DE" sz="1800" dirty="0" smtClean="0"/>
                <a:t>   </a:t>
              </a:r>
              <a:r>
                <a:rPr lang="de-DE" sz="1800" dirty="0" err="1" smtClean="0">
                  <a:solidFill>
                    <a:schemeClr val="bg1"/>
                  </a:solidFill>
                </a:rPr>
                <a:t>Advisor</a:t>
              </a:r>
              <a:endParaRPr lang="de-DE" sz="1800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de-DE" sz="1800" dirty="0" err="1" smtClean="0"/>
                <a:t>Surajit</a:t>
              </a:r>
              <a:r>
                <a:rPr lang="de-DE" sz="1800" dirty="0" smtClean="0"/>
                <a:t> Chaudhuri Jeffrey Ullman</a:t>
              </a:r>
            </a:p>
            <a:p>
              <a:pPr>
                <a:lnSpc>
                  <a:spcPts val="1500"/>
                </a:lnSpc>
              </a:pPr>
              <a:r>
                <a:rPr lang="de-DE" sz="1800" dirty="0" smtClean="0"/>
                <a:t>Jim Gray                 Mike Harrison</a:t>
              </a:r>
              <a:endParaRPr lang="de-DE" sz="1800" dirty="0"/>
            </a:p>
            <a:p>
              <a:pPr>
                <a:lnSpc>
                  <a:spcPts val="1500"/>
                </a:lnSpc>
              </a:pPr>
              <a:r>
                <a:rPr lang="de-DE" sz="1800" dirty="0"/>
                <a:t> </a:t>
              </a:r>
              <a:r>
                <a:rPr lang="de-DE" sz="1800" dirty="0" smtClean="0"/>
                <a:t>…                            …</a:t>
              </a:r>
              <a:endParaRPr lang="en-US" sz="18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643174" y="2227883"/>
            <a:ext cx="14253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de-DE" dirty="0" smtClean="0">
                <a:solidFill>
                  <a:srgbClr val="0000FF"/>
                </a:solidFill>
              </a:rPr>
              <a:t>1) </a:t>
            </a:r>
            <a:r>
              <a:rPr lang="de-DE" dirty="0" err="1" smtClean="0">
                <a:solidFill>
                  <a:srgbClr val="0000FF"/>
                </a:solidFill>
              </a:rPr>
              <a:t>recall</a:t>
            </a:r>
            <a:r>
              <a:rPr lang="de-DE" dirty="0" smtClean="0">
                <a:solidFill>
                  <a:srgbClr val="0000FF"/>
                </a:solidFill>
              </a:rPr>
              <a:t> !</a:t>
            </a:r>
          </a:p>
          <a:p>
            <a:pPr marL="457200" indent="-457200"/>
            <a:r>
              <a:rPr lang="de-DE" sz="1600" dirty="0" smtClean="0">
                <a:solidFill>
                  <a:srgbClr val="0000FF"/>
                </a:solidFill>
              </a:rPr>
              <a:t>2)  </a:t>
            </a:r>
            <a:r>
              <a:rPr lang="de-DE" sz="1600" dirty="0" err="1" smtClean="0">
                <a:solidFill>
                  <a:srgbClr val="0000FF"/>
                </a:solidFill>
              </a:rPr>
              <a:t>precision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1333" y="5389179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de-DE" dirty="0" smtClean="0">
                <a:solidFill>
                  <a:srgbClr val="0000FF"/>
                </a:solidFill>
              </a:rPr>
              <a:t>1) </a:t>
            </a:r>
            <a:r>
              <a:rPr lang="de-DE" dirty="0" err="1" smtClean="0">
                <a:solidFill>
                  <a:srgbClr val="0000FF"/>
                </a:solidFill>
              </a:rPr>
              <a:t>precision</a:t>
            </a:r>
            <a:r>
              <a:rPr lang="de-DE" dirty="0" smtClean="0">
                <a:solidFill>
                  <a:srgbClr val="0000FF"/>
                </a:solidFill>
              </a:rPr>
              <a:t> !</a:t>
            </a:r>
          </a:p>
          <a:p>
            <a:pPr marL="457200" indent="-457200"/>
            <a:r>
              <a:rPr lang="de-DE" sz="1800" dirty="0" smtClean="0">
                <a:solidFill>
                  <a:srgbClr val="0000FF"/>
                </a:solidFill>
              </a:rPr>
              <a:t>2) </a:t>
            </a:r>
            <a:r>
              <a:rPr lang="de-DE" sz="1800" dirty="0" err="1" smtClean="0">
                <a:solidFill>
                  <a:srgbClr val="0000FF"/>
                </a:solidFill>
              </a:rPr>
              <a:t>recall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24" y="650305"/>
            <a:ext cx="25074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Source-centric IE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642178" y="4847017"/>
            <a:ext cx="1217854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72694" y="5446385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worksAt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64088" y="3862209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hasAdvisor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44883" y="4720856"/>
            <a:ext cx="2323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(optional)</a:t>
            </a:r>
          </a:p>
          <a:p>
            <a:r>
              <a:rPr lang="de-DE" dirty="0" smtClean="0"/>
              <a:t>targeted</a:t>
            </a:r>
          </a:p>
          <a:p>
            <a:r>
              <a:rPr lang="de-DE" dirty="0" smtClean="0"/>
              <a:t>relations</a:t>
            </a:r>
          </a:p>
        </p:txBody>
      </p:sp>
      <p:sp>
        <p:nvSpPr>
          <p:cNvPr id="4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48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6" grpId="0" animBg="1"/>
      <p:bldP spid="216" grpId="1" animBg="1"/>
      <p:bldP spid="76" grpId="0"/>
      <p:bldP spid="7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0" y="3643314"/>
            <a:ext cx="9144000" cy="32146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865096" cy="57148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 focus on yield-centric IE</a:t>
            </a:r>
          </a:p>
        </p:txBody>
      </p:sp>
      <p:sp>
        <p:nvSpPr>
          <p:cNvPr id="60" name="AutoShape 46"/>
          <p:cNvSpPr>
            <a:spLocks noChangeArrowheads="1"/>
          </p:cNvSpPr>
          <p:nvPr/>
        </p:nvSpPr>
        <p:spPr bwMode="auto">
          <a:xfrm>
            <a:off x="479901" y="4724189"/>
            <a:ext cx="428628" cy="571504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 flipV="1">
            <a:off x="1122811" y="4853029"/>
            <a:ext cx="285752" cy="429058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 bwMode="auto">
          <a:xfrm flipV="1">
            <a:off x="622745" y="5367131"/>
            <a:ext cx="357190" cy="500066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33"/>
          <p:cNvSpPr>
            <a:spLocks noChangeArrowheads="1"/>
          </p:cNvSpPr>
          <p:nvPr/>
        </p:nvSpPr>
        <p:spPr bwMode="auto">
          <a:xfrm>
            <a:off x="1051373" y="5652883"/>
            <a:ext cx="428628" cy="571504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22679" y="6152949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endParaRPr lang="en-US" sz="2000" dirty="0"/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 flipV="1">
            <a:off x="122679" y="5224255"/>
            <a:ext cx="357190" cy="500066"/>
          </a:xfrm>
          <a:prstGeom prst="foldedCorner">
            <a:avLst>
              <a:gd name="adj" fmla="val 40231"/>
            </a:avLst>
          </a:prstGeom>
          <a:solidFill>
            <a:schemeClr val="bg1"/>
          </a:solidFill>
          <a:ln w="12700">
            <a:solidFill>
              <a:srgbClr val="808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7036" y="3855369"/>
            <a:ext cx="2323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Yield-centric IE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93" name="Group 71"/>
          <p:cNvGrpSpPr>
            <a:grpSpLocks/>
          </p:cNvGrpSpPr>
          <p:nvPr/>
        </p:nvGrpSpPr>
        <p:grpSpPr bwMode="auto">
          <a:xfrm>
            <a:off x="5327186" y="5877272"/>
            <a:ext cx="3651813" cy="939815"/>
            <a:chOff x="4288811" y="4389120"/>
            <a:chExt cx="3520771" cy="1018713"/>
          </a:xfrm>
        </p:grpSpPr>
        <p:sp>
          <p:nvSpPr>
            <p:cNvPr id="194" name="Rectangle 63"/>
            <p:cNvSpPr>
              <a:spLocks noChangeArrowheads="1"/>
            </p:cNvSpPr>
            <p:nvPr/>
          </p:nvSpPr>
          <p:spPr bwMode="auto">
            <a:xfrm>
              <a:off x="4357686" y="4572008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5" name="Rectangle 64"/>
            <p:cNvSpPr>
              <a:spLocks noChangeArrowheads="1"/>
            </p:cNvSpPr>
            <p:nvPr/>
          </p:nvSpPr>
          <p:spPr bwMode="auto">
            <a:xfrm>
              <a:off x="6215074" y="4572008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6" name="Rectangle 65"/>
            <p:cNvSpPr>
              <a:spLocks noChangeArrowheads="1"/>
            </p:cNvSpPr>
            <p:nvPr/>
          </p:nvSpPr>
          <p:spPr bwMode="auto">
            <a:xfrm>
              <a:off x="4357686" y="4786322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7" name="Rectangle 66"/>
            <p:cNvSpPr>
              <a:spLocks noChangeArrowheads="1"/>
            </p:cNvSpPr>
            <p:nvPr/>
          </p:nvSpPr>
          <p:spPr bwMode="auto">
            <a:xfrm>
              <a:off x="6215074" y="4786322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8" name="Rectangle 67"/>
            <p:cNvSpPr>
              <a:spLocks noChangeArrowheads="1"/>
            </p:cNvSpPr>
            <p:nvPr/>
          </p:nvSpPr>
          <p:spPr bwMode="auto">
            <a:xfrm>
              <a:off x="4357686" y="5000636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9" name="Rectangle 68"/>
            <p:cNvSpPr>
              <a:spLocks noChangeArrowheads="1"/>
            </p:cNvSpPr>
            <p:nvPr/>
          </p:nvSpPr>
          <p:spPr bwMode="auto">
            <a:xfrm>
              <a:off x="6215074" y="5000636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0" name="Rectangle 69"/>
            <p:cNvSpPr>
              <a:spLocks noChangeArrowheads="1"/>
            </p:cNvSpPr>
            <p:nvPr/>
          </p:nvSpPr>
          <p:spPr bwMode="auto">
            <a:xfrm>
              <a:off x="4357686" y="5214950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1" name="Rectangle 70"/>
            <p:cNvSpPr>
              <a:spLocks noChangeArrowheads="1"/>
            </p:cNvSpPr>
            <p:nvPr/>
          </p:nvSpPr>
          <p:spPr bwMode="auto">
            <a:xfrm>
              <a:off x="6215074" y="5214950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2" name="Rectangle 62"/>
            <p:cNvSpPr>
              <a:spLocks noChangeArrowheads="1"/>
            </p:cNvSpPr>
            <p:nvPr/>
          </p:nvSpPr>
          <p:spPr bwMode="auto">
            <a:xfrm>
              <a:off x="4357686" y="4389120"/>
              <a:ext cx="1828800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3" name="Rectangle 60"/>
            <p:cNvSpPr>
              <a:spLocks noChangeArrowheads="1"/>
            </p:cNvSpPr>
            <p:nvPr/>
          </p:nvSpPr>
          <p:spPr bwMode="auto">
            <a:xfrm>
              <a:off x="6215074" y="4389120"/>
              <a:ext cx="1594508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4" name="TextBox 58"/>
            <p:cNvSpPr txBox="1">
              <a:spLocks noChangeArrowheads="1"/>
            </p:cNvSpPr>
            <p:nvPr/>
          </p:nvSpPr>
          <p:spPr bwMode="auto">
            <a:xfrm>
              <a:off x="4288811" y="4389120"/>
              <a:ext cx="3491550" cy="93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800" dirty="0" smtClean="0">
                  <a:solidFill>
                    <a:schemeClr val="bg1"/>
                  </a:solidFill>
                </a:rPr>
                <a:t>Student</a:t>
              </a:r>
              <a:r>
                <a:rPr lang="de-DE" sz="1800" dirty="0"/>
                <a:t>	</a:t>
              </a:r>
              <a:r>
                <a:rPr lang="de-DE" sz="1800" dirty="0" smtClean="0"/>
                <a:t>   	    </a:t>
              </a:r>
              <a:r>
                <a:rPr lang="de-DE" sz="1800" dirty="0" smtClean="0">
                  <a:solidFill>
                    <a:schemeClr val="bg1"/>
                  </a:solidFill>
                </a:rPr>
                <a:t>University</a:t>
              </a:r>
              <a:endParaRPr lang="de-DE" sz="1800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de-DE" sz="1800" dirty="0" err="1" smtClean="0"/>
                <a:t>Surajit</a:t>
              </a:r>
              <a:r>
                <a:rPr lang="de-DE" sz="1800" dirty="0" smtClean="0"/>
                <a:t> Chaudhuri  Stanford U</a:t>
              </a:r>
            </a:p>
            <a:p>
              <a:pPr>
                <a:lnSpc>
                  <a:spcPts val="1500"/>
                </a:lnSpc>
              </a:pPr>
              <a:r>
                <a:rPr lang="de-DE" sz="1800" dirty="0" smtClean="0"/>
                <a:t>Jim Gray                 UC Berkeley</a:t>
              </a:r>
              <a:endParaRPr lang="de-DE" sz="1800" dirty="0"/>
            </a:p>
            <a:p>
              <a:pPr>
                <a:lnSpc>
                  <a:spcPts val="1500"/>
                </a:lnSpc>
              </a:pPr>
              <a:r>
                <a:rPr lang="de-DE" sz="1800" dirty="0"/>
                <a:t> </a:t>
              </a:r>
              <a:r>
                <a:rPr lang="de-DE" sz="1800" dirty="0" smtClean="0"/>
                <a:t>…                            …</a:t>
              </a:r>
              <a:endParaRPr lang="en-US" sz="1800" dirty="0"/>
            </a:p>
          </p:txBody>
        </p:sp>
      </p:grpSp>
      <p:grpSp>
        <p:nvGrpSpPr>
          <p:cNvPr id="81" name="Group 71"/>
          <p:cNvGrpSpPr>
            <a:grpSpLocks/>
          </p:cNvGrpSpPr>
          <p:nvPr/>
        </p:nvGrpSpPr>
        <p:grpSpPr bwMode="auto">
          <a:xfrm>
            <a:off x="5392295" y="4293096"/>
            <a:ext cx="3788217" cy="939815"/>
            <a:chOff x="4347542" y="4389120"/>
            <a:chExt cx="3652280" cy="1018713"/>
          </a:xfrm>
        </p:grpSpPr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4357686" y="4572008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6215074" y="4572008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357686" y="4786322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6215074" y="4786322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57686" y="5000636"/>
              <a:ext cx="1828800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6215074" y="5000636"/>
              <a:ext cx="1594508" cy="192883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4357686" y="5214950"/>
              <a:ext cx="1828800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6215074" y="5214950"/>
              <a:ext cx="1594508" cy="19288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" name="Rectangle 62"/>
            <p:cNvSpPr>
              <a:spLocks noChangeArrowheads="1"/>
            </p:cNvSpPr>
            <p:nvPr/>
          </p:nvSpPr>
          <p:spPr bwMode="auto">
            <a:xfrm>
              <a:off x="4357686" y="4389120"/>
              <a:ext cx="1828800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" name="Rectangle 60"/>
            <p:cNvSpPr>
              <a:spLocks noChangeArrowheads="1"/>
            </p:cNvSpPr>
            <p:nvPr/>
          </p:nvSpPr>
          <p:spPr bwMode="auto">
            <a:xfrm>
              <a:off x="6215074" y="4389120"/>
              <a:ext cx="1594508" cy="192883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8" name="TextBox 58"/>
            <p:cNvSpPr txBox="1">
              <a:spLocks noChangeArrowheads="1"/>
            </p:cNvSpPr>
            <p:nvPr/>
          </p:nvSpPr>
          <p:spPr bwMode="auto">
            <a:xfrm>
              <a:off x="4347542" y="4389120"/>
              <a:ext cx="3652280" cy="93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de-DE" sz="1800" dirty="0" smtClean="0">
                  <a:solidFill>
                    <a:schemeClr val="bg1"/>
                  </a:solidFill>
                </a:rPr>
                <a:t>Student</a:t>
              </a:r>
              <a:r>
                <a:rPr lang="de-DE" sz="1800" dirty="0"/>
                <a:t>		</a:t>
              </a:r>
              <a:r>
                <a:rPr lang="de-DE" sz="1800" dirty="0" smtClean="0"/>
                <a:t>   </a:t>
              </a:r>
              <a:r>
                <a:rPr lang="de-DE" sz="1800" dirty="0" err="1" smtClean="0">
                  <a:solidFill>
                    <a:schemeClr val="bg1"/>
                  </a:solidFill>
                </a:rPr>
                <a:t>Advisor</a:t>
              </a:r>
              <a:endParaRPr lang="de-DE" sz="1800" dirty="0">
                <a:solidFill>
                  <a:schemeClr val="bg1"/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de-DE" sz="1800" dirty="0" err="1" smtClean="0"/>
                <a:t>Surajit</a:t>
              </a:r>
              <a:r>
                <a:rPr lang="de-DE" sz="1800" dirty="0" smtClean="0"/>
                <a:t> Chaudhuri Jeffrey Ullman</a:t>
              </a:r>
            </a:p>
            <a:p>
              <a:pPr>
                <a:lnSpc>
                  <a:spcPts val="1500"/>
                </a:lnSpc>
              </a:pPr>
              <a:r>
                <a:rPr lang="de-DE" sz="1800" dirty="0" smtClean="0"/>
                <a:t>Jim Gray                 Mike Harrison</a:t>
              </a:r>
              <a:endParaRPr lang="de-DE" sz="1800" dirty="0"/>
            </a:p>
            <a:p>
              <a:pPr>
                <a:lnSpc>
                  <a:spcPts val="1500"/>
                </a:lnSpc>
              </a:pPr>
              <a:r>
                <a:rPr lang="de-DE" sz="1800" dirty="0"/>
                <a:t> </a:t>
              </a:r>
              <a:r>
                <a:rPr lang="de-DE" sz="1800" dirty="0" smtClean="0"/>
                <a:t>…                            …</a:t>
              </a:r>
              <a:endParaRPr lang="en-US" sz="18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91333" y="5389179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de-DE" dirty="0" smtClean="0">
                <a:solidFill>
                  <a:srgbClr val="0000FF"/>
                </a:solidFill>
              </a:rPr>
              <a:t>1) </a:t>
            </a:r>
            <a:r>
              <a:rPr lang="de-DE" dirty="0" err="1" smtClean="0">
                <a:solidFill>
                  <a:srgbClr val="0000FF"/>
                </a:solidFill>
              </a:rPr>
              <a:t>precision</a:t>
            </a:r>
            <a:r>
              <a:rPr lang="de-DE" dirty="0" smtClean="0">
                <a:solidFill>
                  <a:srgbClr val="0000FF"/>
                </a:solidFill>
              </a:rPr>
              <a:t> !</a:t>
            </a:r>
          </a:p>
          <a:p>
            <a:pPr marL="457200" indent="-457200"/>
            <a:r>
              <a:rPr lang="de-DE" sz="1800" dirty="0" smtClean="0">
                <a:solidFill>
                  <a:srgbClr val="0000FF"/>
                </a:solidFill>
              </a:rPr>
              <a:t>2) </a:t>
            </a:r>
            <a:r>
              <a:rPr lang="de-DE" sz="1800" dirty="0" err="1" smtClean="0">
                <a:solidFill>
                  <a:srgbClr val="0000FF"/>
                </a:solidFill>
              </a:rPr>
              <a:t>recall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78" name="Right Arrow 77"/>
          <p:cNvSpPr/>
          <p:nvPr/>
        </p:nvSpPr>
        <p:spPr bwMode="auto">
          <a:xfrm>
            <a:off x="3642178" y="4847017"/>
            <a:ext cx="1217854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72694" y="5446385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worksAt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64088" y="3862209"/>
            <a:ext cx="1723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hasAdvisor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44883" y="4720856"/>
            <a:ext cx="2323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 (optional)</a:t>
            </a:r>
          </a:p>
          <a:p>
            <a:r>
              <a:rPr lang="de-DE" dirty="0" smtClean="0"/>
              <a:t>targeted</a:t>
            </a:r>
          </a:p>
          <a:p>
            <a:r>
              <a:rPr lang="de-DE" dirty="0" smtClean="0"/>
              <a:t>relations</a:t>
            </a:r>
          </a:p>
        </p:txBody>
      </p:sp>
      <p:sp>
        <p:nvSpPr>
          <p:cNvPr id="4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49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History of Knowledge Bases</a:t>
            </a:r>
          </a:p>
        </p:txBody>
      </p:sp>
      <p:pic>
        <p:nvPicPr>
          <p:cNvPr id="26627" name="Picture 9" descr="http://scireview.de/2001/Doug-Lena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1605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feld 40"/>
          <p:cNvSpPr txBox="1">
            <a:spLocks noChangeArrowheads="1"/>
          </p:cNvSpPr>
          <p:nvPr/>
        </p:nvSpPr>
        <p:spPr bwMode="auto">
          <a:xfrm>
            <a:off x="179388" y="2924175"/>
            <a:ext cx="40052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Doug Lenat:</a:t>
            </a:r>
          </a:p>
          <a:p>
            <a:pPr eaLnBrk="1" hangingPunct="1"/>
            <a:r>
              <a:rPr lang="de-DE" sz="2000"/>
              <a:t>„The more you know, the more </a:t>
            </a:r>
          </a:p>
          <a:p>
            <a:pPr eaLnBrk="1" hangingPunct="1"/>
            <a:r>
              <a:rPr lang="de-DE" sz="2000"/>
              <a:t>(and faster) you can learn.“</a:t>
            </a:r>
          </a:p>
        </p:txBody>
      </p:sp>
      <p:pic>
        <p:nvPicPr>
          <p:cNvPr id="26629" name="Picture 8" descr="Cycor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636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71"/>
          <p:cNvSpPr txBox="1">
            <a:spLocks noChangeArrowheads="1"/>
          </p:cNvSpPr>
          <p:nvPr/>
        </p:nvSpPr>
        <p:spPr bwMode="auto">
          <a:xfrm>
            <a:off x="1042988" y="765175"/>
            <a:ext cx="339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0000FF"/>
                </a:solidFill>
              </a:rPr>
              <a:t>Cyc</a:t>
            </a:r>
            <a:r>
              <a:rPr lang="de-DE"/>
              <a:t> project (1984-1994)</a:t>
            </a:r>
          </a:p>
          <a:p>
            <a:pPr eaLnBrk="1" hangingPunct="1"/>
            <a:r>
              <a:rPr lang="de-DE" sz="1600"/>
              <a:t>cont‘d by Cycorp Inc.</a:t>
            </a:r>
            <a:endParaRPr lang="en-US" sz="1600"/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0" y="3995738"/>
            <a:ext cx="4702175" cy="28622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ym typeface="Symbol" pitchFamily="18" charset="2"/>
              </a:rPr>
              <a:t> x: human(x)  male(x)  female(x)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 x: (male(x)   female(x))  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       (female(x)   male(x)) 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 x: mammal(x)  (</a:t>
            </a:r>
            <a:r>
              <a:rPr lang="en-US" sz="2000" dirty="0" err="1">
                <a:sym typeface="Symbol" pitchFamily="18" charset="2"/>
              </a:rPr>
              <a:t>hasLegs</a:t>
            </a:r>
            <a:r>
              <a:rPr lang="en-US" sz="2000" dirty="0">
                <a:sym typeface="Symbol" pitchFamily="18" charset="2"/>
              </a:rPr>
              <a:t>(x) 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         </a:t>
            </a:r>
            <a:r>
              <a:rPr lang="en-US" sz="2000" dirty="0" err="1">
                <a:sym typeface="Symbol" pitchFamily="18" charset="2"/>
              </a:rPr>
              <a:t>isEven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dirty="0" err="1">
                <a:sym typeface="Symbol" pitchFamily="18" charset="2"/>
              </a:rPr>
              <a:t>numberOfLegs</a:t>
            </a:r>
            <a:r>
              <a:rPr lang="en-US" sz="2000" dirty="0">
                <a:sym typeface="Symbol" pitchFamily="18" charset="2"/>
              </a:rPr>
              <a:t>(x))</a:t>
            </a:r>
          </a:p>
          <a:p>
            <a:pPr eaLnBrk="1" hangingPunct="1">
              <a:buFont typeface="Symbol" pitchFamily="18" charset="2"/>
              <a:buChar char="&quot;"/>
            </a:pPr>
            <a:r>
              <a:rPr lang="en-US" sz="2000" dirty="0">
                <a:sym typeface="Symbol" pitchFamily="18" charset="2"/>
              </a:rPr>
              <a:t>x: human(x)  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      ( y: mother(</a:t>
            </a:r>
            <a:r>
              <a:rPr lang="en-US" sz="2000" dirty="0" err="1">
                <a:sym typeface="Symbol" pitchFamily="18" charset="2"/>
              </a:rPr>
              <a:t>x,y</a:t>
            </a:r>
            <a:r>
              <a:rPr lang="en-US" sz="2000" dirty="0">
                <a:sym typeface="Symbol" pitchFamily="18" charset="2"/>
              </a:rPr>
              <a:t>)   z: father(</a:t>
            </a:r>
            <a:r>
              <a:rPr lang="en-US" sz="2000" dirty="0" err="1">
                <a:sym typeface="Symbol" pitchFamily="18" charset="2"/>
              </a:rPr>
              <a:t>x,z</a:t>
            </a:r>
            <a:r>
              <a:rPr lang="en-US" sz="2000" dirty="0">
                <a:sym typeface="Symbol" pitchFamily="18" charset="2"/>
              </a:rPr>
              <a:t>))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 x  e : human(x)  remembers(</a:t>
            </a:r>
            <a:r>
              <a:rPr lang="en-US" sz="2000" dirty="0" err="1">
                <a:sym typeface="Symbol" pitchFamily="18" charset="2"/>
              </a:rPr>
              <a:t>x,e</a:t>
            </a:r>
            <a:r>
              <a:rPr lang="en-US" sz="2000" dirty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z="2000" dirty="0">
                <a:sym typeface="Symbol" pitchFamily="18" charset="2"/>
              </a:rPr>
              <a:t>        happened(e) &lt; now</a:t>
            </a:r>
            <a:endParaRPr lang="de-DE" sz="2000" dirty="0">
              <a:sym typeface="Symbol" pitchFamily="18" charset="2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16463" y="765175"/>
            <a:ext cx="4427537" cy="6092825"/>
            <a:chOff x="4716463" y="765175"/>
            <a:chExt cx="4427537" cy="6092825"/>
          </a:xfrm>
        </p:grpSpPr>
        <p:sp>
          <p:nvSpPr>
            <p:cNvPr id="26633" name="Textfeld 44"/>
            <p:cNvSpPr txBox="1">
              <a:spLocks noChangeArrowheads="1"/>
            </p:cNvSpPr>
            <p:nvPr/>
          </p:nvSpPr>
          <p:spPr bwMode="auto">
            <a:xfrm>
              <a:off x="5148263" y="2997200"/>
              <a:ext cx="1252537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/>
                <a:t>George </a:t>
              </a:r>
            </a:p>
            <a:p>
              <a:pPr eaLnBrk="1" hangingPunct="1"/>
              <a:r>
                <a:rPr lang="de-DE"/>
                <a:t>Miller</a:t>
              </a:r>
            </a:p>
          </p:txBody>
        </p:sp>
        <p:sp>
          <p:nvSpPr>
            <p:cNvPr id="26634" name="Textfeld 45"/>
            <p:cNvSpPr txBox="1">
              <a:spLocks noChangeArrowheads="1"/>
            </p:cNvSpPr>
            <p:nvPr/>
          </p:nvSpPr>
          <p:spPr bwMode="auto">
            <a:xfrm>
              <a:off x="6516688" y="2997200"/>
              <a:ext cx="1565275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/>
                <a:t>Christiane</a:t>
              </a:r>
            </a:p>
            <a:p>
              <a:pPr eaLnBrk="1" hangingPunct="1"/>
              <a:r>
                <a:rPr lang="de-DE"/>
                <a:t> Fellbaum</a:t>
              </a:r>
            </a:p>
          </p:txBody>
        </p:sp>
        <p:sp>
          <p:nvSpPr>
            <p:cNvPr id="26635" name="TextBox 171"/>
            <p:cNvSpPr txBox="1">
              <a:spLocks noChangeArrowheads="1"/>
            </p:cNvSpPr>
            <p:nvPr/>
          </p:nvSpPr>
          <p:spPr bwMode="auto">
            <a:xfrm>
              <a:off x="6156325" y="765175"/>
              <a:ext cx="2560638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>
                  <a:solidFill>
                    <a:srgbClr val="0000FF"/>
                  </a:solidFill>
                </a:rPr>
                <a:t>WordNet</a:t>
              </a:r>
              <a:r>
                <a:rPr lang="de-DE"/>
                <a:t> project </a:t>
              </a:r>
            </a:p>
            <a:p>
              <a:pPr eaLnBrk="1" hangingPunct="1"/>
              <a:r>
                <a:rPr lang="de-DE"/>
                <a:t>(1985-now)</a:t>
              </a:r>
              <a:endParaRPr lang="en-US"/>
            </a:p>
          </p:txBody>
        </p:sp>
        <p:pic>
          <p:nvPicPr>
            <p:cNvPr id="2663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765175"/>
              <a:ext cx="1081088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1557338"/>
              <a:ext cx="109855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1557338"/>
              <a:ext cx="11430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3751263"/>
              <a:ext cx="4427537" cy="310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319412" y="1739158"/>
            <a:ext cx="282885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sz="2400" dirty="0" err="1" smtClean="0">
                <a:latin typeface="+mj-lt"/>
              </a:rPr>
              <a:t>Cyc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and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WordNet</a:t>
            </a:r>
            <a:r>
              <a:rPr lang="de-DE" sz="2400" dirty="0" smtClean="0">
                <a:latin typeface="+mj-lt"/>
              </a:rPr>
              <a:t> </a:t>
            </a:r>
          </a:p>
          <a:p>
            <a:pPr marL="0"/>
            <a:r>
              <a:rPr lang="de-DE" sz="2400" dirty="0" err="1" smtClean="0">
                <a:latin typeface="+mj-lt"/>
              </a:rPr>
              <a:t>are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solidFill>
                  <a:srgbClr val="3333CC"/>
                </a:solidFill>
                <a:latin typeface="+mj-lt"/>
              </a:rPr>
              <a:t>hand-</a:t>
            </a:r>
            <a:r>
              <a:rPr lang="de-DE" sz="2400" dirty="0" err="1" smtClean="0">
                <a:solidFill>
                  <a:srgbClr val="3333CC"/>
                </a:solidFill>
                <a:latin typeface="+mj-lt"/>
              </a:rPr>
              <a:t>crafted</a:t>
            </a:r>
            <a:endParaRPr lang="de-DE" sz="2400" dirty="0" smtClean="0">
              <a:solidFill>
                <a:srgbClr val="3333CC"/>
              </a:solidFill>
              <a:latin typeface="+mj-lt"/>
            </a:endParaRPr>
          </a:p>
          <a:p>
            <a:pPr marL="0"/>
            <a:r>
              <a:rPr lang="de-DE" sz="2400" dirty="0" err="1">
                <a:latin typeface="+mj-lt"/>
              </a:rPr>
              <a:t>k</a:t>
            </a:r>
            <a:r>
              <a:rPr lang="de-DE" sz="2400" dirty="0" err="1" smtClean="0">
                <a:latin typeface="+mj-lt"/>
              </a:rPr>
              <a:t>nowledge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bases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1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64096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840742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3938899" cy="2215991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lvl="0"/>
            <a:r>
              <a:rPr lang="de-DE" sz="28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sz="2400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Regex-based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Extraction</a:t>
            </a:r>
            <a:endParaRPr lang="de-DE" dirty="0" smtClean="0">
              <a:solidFill>
                <a:srgbClr val="3333CC"/>
              </a:solidFill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Pattern-</a:t>
            </a:r>
            <a:r>
              <a:rPr lang="de-DE" dirty="0" err="1" smtClean="0">
                <a:latin typeface="+mj-lt"/>
                <a:sym typeface="Wingdings"/>
              </a:rPr>
              <a:t>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Harvesting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Consistency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Reasoning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Probabilistic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Web-Table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560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defTabSz="893763" eaLnBrk="1" hangingPunct="1"/>
            <a:r>
              <a:rPr lang="en-GB" sz="4000" dirty="0" smtClean="0"/>
              <a:t>Wikipedia provides data in infoboxes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541" y="755442"/>
            <a:ext cx="31310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979" y="5327474"/>
            <a:ext cx="3905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814" y="826880"/>
            <a:ext cx="3003186" cy="31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272" y="4041590"/>
            <a:ext cx="2960905" cy="45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55442"/>
            <a:ext cx="3101364" cy="61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Wikipedia uses a Markup Language</a:t>
            </a:r>
            <a:endParaRPr lang="en-GB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61287" y="822481"/>
            <a:ext cx="6021200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{{</a:t>
            </a:r>
            <a:r>
              <a:rPr lang="en-US" dirty="0" err="1">
                <a:latin typeface="+mj-lt"/>
                <a:cs typeface="Times New Roman" pitchFamily="18" charset="0"/>
              </a:rPr>
              <a:t>Infobox</a:t>
            </a:r>
            <a:r>
              <a:rPr lang="en-US" dirty="0">
                <a:latin typeface="+mj-lt"/>
                <a:cs typeface="Times New Roman" pitchFamily="18" charset="0"/>
              </a:rPr>
              <a:t> scientist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| name   </a:t>
            </a:r>
            <a:r>
              <a:rPr lang="en-US" dirty="0" smtClean="0">
                <a:latin typeface="+mj-lt"/>
                <a:cs typeface="Times New Roman" pitchFamily="18" charset="0"/>
              </a:rPr>
              <a:t>         </a:t>
            </a:r>
            <a:r>
              <a:rPr lang="en-US" dirty="0">
                <a:latin typeface="+mj-lt"/>
                <a:cs typeface="Times New Roman" pitchFamily="18" charset="0"/>
              </a:rPr>
              <a:t>= James Nicholas "Jim" </a:t>
            </a:r>
            <a:r>
              <a:rPr lang="en-US" dirty="0" smtClean="0">
                <a:latin typeface="+mj-lt"/>
                <a:cs typeface="Times New Roman" pitchFamily="18" charset="0"/>
              </a:rPr>
              <a:t>Gray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| </a:t>
            </a:r>
            <a:r>
              <a:rPr lang="en-US" dirty="0" smtClean="0">
                <a:latin typeface="+mj-lt"/>
                <a:cs typeface="Times New Roman" pitchFamily="18" charset="0"/>
              </a:rPr>
              <a:t>birth_date    = </a:t>
            </a:r>
            <a:r>
              <a:rPr lang="en-US" dirty="0">
                <a:latin typeface="+mj-lt"/>
                <a:cs typeface="Times New Roman" pitchFamily="18" charset="0"/>
              </a:rPr>
              <a:t>{{birth date|1944|1|12</a:t>
            </a:r>
            <a:r>
              <a:rPr lang="en-US" dirty="0" smtClean="0">
                <a:latin typeface="+mj-lt"/>
                <a:cs typeface="Times New Roman" pitchFamily="18" charset="0"/>
              </a:rPr>
              <a:t>}}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| birth_place  </a:t>
            </a:r>
            <a:r>
              <a:rPr lang="en-US" dirty="0">
                <a:latin typeface="+mj-lt"/>
                <a:cs typeface="Times New Roman" pitchFamily="18" charset="0"/>
              </a:rPr>
              <a:t>= [[San Francisco, California</a:t>
            </a:r>
            <a:r>
              <a:rPr lang="en-US" dirty="0" smtClean="0">
                <a:latin typeface="+mj-lt"/>
                <a:cs typeface="Times New Roman" pitchFamily="18" charset="0"/>
              </a:rPr>
              <a:t>]]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| </a:t>
            </a:r>
            <a:r>
              <a:rPr lang="en-US" dirty="0">
                <a:latin typeface="+mj-lt"/>
                <a:cs typeface="Times New Roman" pitchFamily="18" charset="0"/>
              </a:rPr>
              <a:t>death_date </a:t>
            </a:r>
            <a:r>
              <a:rPr lang="en-US" dirty="0" smtClean="0">
                <a:latin typeface="+mj-lt"/>
                <a:cs typeface="Times New Roman" pitchFamily="18" charset="0"/>
              </a:rPr>
              <a:t> = </a:t>
            </a:r>
            <a:r>
              <a:rPr lang="en-US" dirty="0">
                <a:latin typeface="+mj-lt"/>
                <a:cs typeface="Times New Roman" pitchFamily="18" charset="0"/>
              </a:rPr>
              <a:t>('''lost at sea''') 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        {{</a:t>
            </a:r>
            <a:r>
              <a:rPr lang="en-US" dirty="0">
                <a:latin typeface="+mj-lt"/>
                <a:cs typeface="Times New Roman" pitchFamily="18" charset="0"/>
              </a:rPr>
              <a:t>death </a:t>
            </a:r>
            <a:r>
              <a:rPr lang="en-US" dirty="0" smtClean="0">
                <a:latin typeface="+mj-lt"/>
                <a:cs typeface="Times New Roman" pitchFamily="18" charset="0"/>
              </a:rPr>
              <a:t>date|2007|1|28|1944|1|12}}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| </a:t>
            </a:r>
            <a:r>
              <a:rPr lang="en-US" dirty="0">
                <a:latin typeface="+mj-lt"/>
                <a:cs typeface="Times New Roman" pitchFamily="18" charset="0"/>
              </a:rPr>
              <a:t>nationality   </a:t>
            </a:r>
            <a:r>
              <a:rPr lang="en-US" dirty="0" smtClean="0">
                <a:latin typeface="+mj-lt"/>
                <a:cs typeface="Times New Roman" pitchFamily="18" charset="0"/>
              </a:rPr>
              <a:t>= </a:t>
            </a:r>
            <a:r>
              <a:rPr lang="en-US" dirty="0">
                <a:latin typeface="+mj-lt"/>
                <a:cs typeface="Times New Roman" pitchFamily="18" charset="0"/>
              </a:rPr>
              <a:t>American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| </a:t>
            </a:r>
            <a:r>
              <a:rPr lang="en-US" dirty="0">
                <a:latin typeface="+mj-lt"/>
                <a:cs typeface="Times New Roman" pitchFamily="18" charset="0"/>
              </a:rPr>
              <a:t>field              </a:t>
            </a:r>
            <a:r>
              <a:rPr lang="en-US" dirty="0" smtClean="0">
                <a:latin typeface="+mj-lt"/>
                <a:cs typeface="Times New Roman" pitchFamily="18" charset="0"/>
              </a:rPr>
              <a:t>= </a:t>
            </a:r>
            <a:r>
              <a:rPr lang="en-US" dirty="0">
                <a:latin typeface="+mj-lt"/>
                <a:cs typeface="Times New Roman" pitchFamily="18" charset="0"/>
              </a:rPr>
              <a:t>[[Computer Science]]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| </a:t>
            </a:r>
            <a:r>
              <a:rPr lang="en-US" dirty="0" smtClean="0">
                <a:latin typeface="+mj-lt"/>
                <a:cs typeface="Times New Roman" pitchFamily="18" charset="0"/>
              </a:rPr>
              <a:t>alma_mater = </a:t>
            </a:r>
            <a:r>
              <a:rPr lang="en-US" dirty="0">
                <a:latin typeface="+mj-lt"/>
                <a:cs typeface="Times New Roman" pitchFamily="18" charset="0"/>
              </a:rPr>
              <a:t>[[University of </a:t>
            </a:r>
            <a:r>
              <a:rPr lang="en-US" dirty="0" smtClean="0">
                <a:latin typeface="+mj-lt"/>
                <a:cs typeface="Times New Roman" pitchFamily="18" charset="0"/>
              </a:rPr>
              <a:t>California,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                            Berkeley</a:t>
            </a:r>
            <a:r>
              <a:rPr lang="en-US" dirty="0">
                <a:latin typeface="+mj-lt"/>
                <a:cs typeface="Times New Roman" pitchFamily="18" charset="0"/>
              </a:rPr>
              <a:t>]]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| </a:t>
            </a:r>
            <a:r>
              <a:rPr lang="en-US" dirty="0" smtClean="0">
                <a:latin typeface="+mj-lt"/>
                <a:cs typeface="Times New Roman" pitchFamily="18" charset="0"/>
              </a:rPr>
              <a:t>advisor        = </a:t>
            </a:r>
            <a:r>
              <a:rPr lang="en-US" dirty="0">
                <a:latin typeface="+mj-lt"/>
                <a:cs typeface="Times New Roman" pitchFamily="18" charset="0"/>
              </a:rPr>
              <a:t>Michael </a:t>
            </a:r>
            <a:r>
              <a:rPr lang="en-US" dirty="0" smtClean="0">
                <a:latin typeface="+mj-lt"/>
                <a:cs typeface="Times New Roman" pitchFamily="18" charset="0"/>
              </a:rPr>
              <a:t>Harrison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...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5442"/>
            <a:ext cx="3101364" cy="61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Infoboxes are harvested by RegEx</a:t>
            </a:r>
            <a:endParaRPr lang="en-GB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61287" y="822481"/>
            <a:ext cx="595227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{{</a:t>
            </a:r>
            <a:r>
              <a:rPr lang="en-US" dirty="0" err="1">
                <a:latin typeface="+mj-lt"/>
                <a:cs typeface="Times New Roman" pitchFamily="18" charset="0"/>
              </a:rPr>
              <a:t>Infobox</a:t>
            </a:r>
            <a:r>
              <a:rPr lang="en-US" dirty="0">
                <a:latin typeface="+mj-lt"/>
                <a:cs typeface="Times New Roman" pitchFamily="18" charset="0"/>
              </a:rPr>
              <a:t> scientist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| name   </a:t>
            </a:r>
            <a:r>
              <a:rPr lang="en-US" dirty="0" smtClean="0">
                <a:latin typeface="+mj-lt"/>
                <a:cs typeface="Times New Roman" pitchFamily="18" charset="0"/>
              </a:rPr>
              <a:t>         </a:t>
            </a:r>
            <a:r>
              <a:rPr lang="en-US" dirty="0">
                <a:latin typeface="+mj-lt"/>
                <a:cs typeface="Times New Roman" pitchFamily="18" charset="0"/>
              </a:rPr>
              <a:t>= James Nicholas "Jim" </a:t>
            </a:r>
            <a:r>
              <a:rPr lang="en-US" dirty="0" smtClean="0">
                <a:latin typeface="+mj-lt"/>
                <a:cs typeface="Times New Roman" pitchFamily="18" charset="0"/>
              </a:rPr>
              <a:t>Gray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| </a:t>
            </a:r>
            <a:r>
              <a:rPr lang="en-US" dirty="0" smtClean="0">
                <a:latin typeface="+mj-lt"/>
                <a:cs typeface="Times New Roman" pitchFamily="18" charset="0"/>
              </a:rPr>
              <a:t>birth_date    = </a:t>
            </a:r>
            <a:r>
              <a:rPr lang="en-US" dirty="0">
                <a:latin typeface="+mj-lt"/>
                <a:cs typeface="Times New Roman" pitchFamily="18" charset="0"/>
              </a:rPr>
              <a:t>{{birth date|1944|1|12</a:t>
            </a:r>
            <a:r>
              <a:rPr lang="en-US" dirty="0" smtClean="0">
                <a:latin typeface="+mj-lt"/>
                <a:cs typeface="Times New Roman" pitchFamily="18" charset="0"/>
              </a:rPr>
              <a:t>}}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49289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Use regular expressions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to detect dates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to detect links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to detect numeric expressions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3327375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\{\{birth date \|(\d+)\|(\d+)\|(\d+)\}\}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1149" y="450912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\[\[([^\|\]]+)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1149" y="5661248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(\d+)(\.\d+)?(in|inches|")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Infoboxes are harvested by RegEx</a:t>
            </a:r>
            <a:endParaRPr lang="en-GB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161287" y="822481"/>
            <a:ext cx="595227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{{</a:t>
            </a:r>
            <a:r>
              <a:rPr lang="en-US" dirty="0" err="1">
                <a:latin typeface="+mj-lt"/>
                <a:cs typeface="Times New Roman" pitchFamily="18" charset="0"/>
              </a:rPr>
              <a:t>Infobox</a:t>
            </a:r>
            <a:r>
              <a:rPr lang="en-US" dirty="0">
                <a:latin typeface="+mj-lt"/>
                <a:cs typeface="Times New Roman" pitchFamily="18" charset="0"/>
              </a:rPr>
              <a:t> scientist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| name   </a:t>
            </a:r>
            <a:r>
              <a:rPr lang="en-US" dirty="0" smtClean="0">
                <a:latin typeface="+mj-lt"/>
                <a:cs typeface="Times New Roman" pitchFamily="18" charset="0"/>
              </a:rPr>
              <a:t>         </a:t>
            </a:r>
            <a:r>
              <a:rPr lang="en-US" dirty="0">
                <a:latin typeface="+mj-lt"/>
                <a:cs typeface="Times New Roman" pitchFamily="18" charset="0"/>
              </a:rPr>
              <a:t>= James Nicholas "Jim" </a:t>
            </a:r>
            <a:r>
              <a:rPr lang="en-US" dirty="0" smtClean="0">
                <a:latin typeface="+mj-lt"/>
                <a:cs typeface="Times New Roman" pitchFamily="18" charset="0"/>
              </a:rPr>
              <a:t>Gray</a:t>
            </a:r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| </a:t>
            </a:r>
            <a:r>
              <a:rPr lang="en-US" dirty="0" smtClean="0">
                <a:latin typeface="+mj-lt"/>
                <a:cs typeface="Times New Roman" pitchFamily="18" charset="0"/>
              </a:rPr>
              <a:t>birth_date    = </a:t>
            </a:r>
            <a:r>
              <a:rPr lang="en-US" dirty="0">
                <a:latin typeface="+mj-lt"/>
                <a:cs typeface="Times New Roman" pitchFamily="18" charset="0"/>
              </a:rPr>
              <a:t>{{birth date|1944|1|12</a:t>
            </a:r>
            <a:r>
              <a:rPr lang="en-US" dirty="0" smtClean="0">
                <a:latin typeface="+mj-lt"/>
                <a:cs typeface="Times New Roman" pitchFamily="18" charset="0"/>
              </a:rPr>
              <a:t>}}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5745" y="479715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1944-01-12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6303" y="5906889"/>
            <a:ext cx="511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wasBorn(Jim_Gray, "1944-01-12")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656658" y="1916620"/>
            <a:ext cx="0" cy="28085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827584" y="235138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Map attribute to canoncial, predefined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relation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(manually or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crowd-sourced)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779912" y="1992276"/>
            <a:ext cx="0" cy="2732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811186" y="2780928"/>
            <a:ext cx="311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Extract data item by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regular expression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61287" y="4797152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</a:rPr>
              <a:t>wasBorn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 bwMode="auto">
          <a:xfrm>
            <a:off x="3903638" y="5258817"/>
            <a:ext cx="634949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775647" y="5284876"/>
            <a:ext cx="881011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Learn how articles express facts</a:t>
            </a:r>
            <a:endParaRPr lang="en-GB" sz="18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5442"/>
            <a:ext cx="3101364" cy="61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87824" y="852173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/>
              <a:t>James </a:t>
            </a:r>
            <a:r>
              <a:rPr lang="en-US" sz="2400" dirty="0" smtClean="0"/>
              <a:t>"</a:t>
            </a:r>
            <a:r>
              <a:rPr lang="en-US" sz="2400" dirty="0"/>
              <a:t>Jim" Gray (born January 12, 1944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691680" y="1313838"/>
            <a:ext cx="2376264" cy="2907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444208" y="1313838"/>
            <a:ext cx="0" cy="24057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563888" y="3861060"/>
            <a:ext cx="456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XYZ (born MONTH DAY, 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5936" y="1311295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find attribute value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in full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304" y="1956843"/>
            <a:ext cx="135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learn pattern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55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79512" y="852173"/>
            <a:ext cx="2520280" cy="56011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Name: R.Agrawal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Birth date: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?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Extract from articles w/o infobox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3848" y="913434"/>
            <a:ext cx="592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/>
              <a:t>Rakesh Agrawal</a:t>
            </a:r>
            <a:r>
              <a:rPr lang="en-US" sz="2400" dirty="0"/>
              <a:t> (born </a:t>
            </a:r>
            <a:r>
              <a:rPr lang="en-US" sz="2400" dirty="0" smtClean="0"/>
              <a:t>April 31, 1965) ...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67744" y="1311295"/>
            <a:ext cx="1728192" cy="27805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672304" y="1311295"/>
            <a:ext cx="0" cy="2540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563888" y="3861060"/>
            <a:ext cx="456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XYZ (born MONTH DAY, YEAR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7447" y="4721937"/>
            <a:ext cx="366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... and/or build fact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303" y="1956843"/>
            <a:ext cx="161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apply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pattern</a:t>
            </a:r>
          </a:p>
        </p:txBody>
      </p:sp>
      <p:pic>
        <p:nvPicPr>
          <p:cNvPr id="12290" name="Picture 2" descr="http://research.microsoft.com/en-us/people/rakesha/rakesh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0" y="1127651"/>
            <a:ext cx="2174966" cy="22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2267744" y="4244292"/>
            <a:ext cx="1333625" cy="1416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601369" y="5661248"/>
            <a:ext cx="533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bornOnDate(R.Agrawal,1965-04-31)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81425" y="6453336"/>
            <a:ext cx="29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800" dirty="0">
                <a:solidFill>
                  <a:srgbClr val="000000"/>
                </a:solidFill>
              </a:rPr>
              <a:t>[Wu et al. 2008: "KYLIN"]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368" y="1924576"/>
            <a:ext cx="1618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propose</a:t>
            </a:r>
          </a:p>
          <a:p>
            <a:pPr marL="0"/>
            <a:r>
              <a:rPr lang="en-US" sz="2400" dirty="0" smtClean="0">
                <a:solidFill>
                  <a:srgbClr val="CC0099"/>
                </a:solidFill>
                <a:latin typeface="+mj-lt"/>
              </a:rPr>
              <a:t>attribute value...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19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Use CRF to express patterns</a:t>
            </a:r>
            <a:endParaRPr lang="en-GB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1412776"/>
            <a:ext cx="616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/>
              <a:t>James </a:t>
            </a:r>
            <a:r>
              <a:rPr lang="en-US" sz="2400" dirty="0" smtClean="0"/>
              <a:t>"</a:t>
            </a:r>
            <a:r>
              <a:rPr lang="en-US" sz="2400" dirty="0"/>
              <a:t>Jim" Gray (born </a:t>
            </a:r>
            <a:r>
              <a:rPr lang="en-US" sz="2400" dirty="0" smtClean="0"/>
              <a:t>in January, </a:t>
            </a:r>
            <a:r>
              <a:rPr lang="en-US" sz="2400" dirty="0"/>
              <a:t>1944</a:t>
            </a:r>
            <a:endParaRPr lang="en-US" sz="2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710" y="1857572"/>
            <a:ext cx="605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OTH    OTH   OTH   OTH  OTH   VAL  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2564904"/>
                <a:ext cx="7105215" cy="988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exp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/>
                                </a:rPr>
                                <m:t>, 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64904"/>
                <a:ext cx="7105215" cy="988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16861" y="1429524"/>
                <a:ext cx="6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b="0" dirty="0" smtClean="0">
                    <a:latin typeface="+mj-lt"/>
                  </a:rPr>
                  <a:t> =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61" y="1429524"/>
                <a:ext cx="62196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1470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16861" y="1887215"/>
                <a:ext cx="625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b="0" dirty="0" smtClean="0">
                    <a:latin typeface="+mj-lt"/>
                  </a:rPr>
                  <a:t> =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61" y="1887215"/>
                <a:ext cx="62594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942" t="-9333" r="-145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3795" y="3789040"/>
            <a:ext cx="8121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Features can take into account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2400" dirty="0">
                <a:latin typeface="+mj-lt"/>
              </a:rPr>
              <a:t>token types (numeric, capitalization, etc.)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2400" dirty="0">
                <a:latin typeface="+mj-lt"/>
              </a:rPr>
              <a:t>word windows preceding and following position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2400" dirty="0">
                <a:latin typeface="+mj-lt"/>
              </a:rPr>
              <a:t>deep-parsing dependencies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2400" dirty="0">
                <a:latin typeface="+mj-lt"/>
              </a:rPr>
              <a:t>first sentence of article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de-DE" sz="2400" dirty="0">
                <a:latin typeface="+mj-lt"/>
              </a:rPr>
              <a:t>membership in </a:t>
            </a:r>
            <a:r>
              <a:rPr lang="de-DE" sz="2400" dirty="0" smtClean="0">
                <a:latin typeface="+mj-lt"/>
              </a:rPr>
              <a:t>relation-specific lexicons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-4392" y="6306634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[R. Hoffmann et al. </a:t>
            </a:r>
            <a:r>
              <a:rPr lang="de-DE" sz="1800" dirty="0"/>
              <a:t>2010: "Learning 5000 Relational Extractors]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951111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/>
              <a:t>James </a:t>
            </a:r>
            <a:r>
              <a:rPr lang="en-US" sz="2400" dirty="0" smtClean="0"/>
              <a:t>"</a:t>
            </a:r>
            <a:r>
              <a:rPr lang="en-US" sz="2400" dirty="0"/>
              <a:t>Jim" Gray (born January 12, 1944</a:t>
            </a:r>
            <a:endParaRPr lang="en-US" sz="240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908720"/>
                <a:ext cx="6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b="0" dirty="0" smtClean="0">
                    <a:latin typeface="+mj-lt"/>
                  </a:rPr>
                  <a:t> =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908720"/>
                <a:ext cx="62196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211" r="-1372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57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8" grpId="0"/>
      <p:bldP spid="7" grpId="0"/>
      <p:bldP spid="22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64096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840742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3938899" cy="2185214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Regex-based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Extraction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Pattern-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based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Harvesting</a:t>
            </a:r>
            <a:endParaRPr lang="de-DE" dirty="0" smtClean="0">
              <a:solidFill>
                <a:srgbClr val="3333CC"/>
              </a:solidFill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Consistency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Reasoning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Probabilistic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Web-Table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719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0"/>
          <p:cNvSpPr txBox="1">
            <a:spLocks noChangeArrowheads="1"/>
          </p:cNvSpPr>
          <p:nvPr/>
        </p:nvSpPr>
        <p:spPr bwMode="auto">
          <a:xfrm>
            <a:off x="504825" y="1125538"/>
            <a:ext cx="98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u="sng"/>
              <a:t>Facts</a:t>
            </a:r>
            <a:endParaRPr lang="en-US" sz="2400" u="sng"/>
          </a:p>
        </p:txBody>
      </p:sp>
      <p:sp>
        <p:nvSpPr>
          <p:cNvPr id="46084" name="TextBox 11"/>
          <p:cNvSpPr txBox="1">
            <a:spLocks noChangeArrowheads="1"/>
          </p:cNvSpPr>
          <p:nvPr/>
        </p:nvSpPr>
        <p:spPr bwMode="auto">
          <a:xfrm>
            <a:off x="5076825" y="1125538"/>
            <a:ext cx="1417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u="sng"/>
              <a:t>Patterns</a:t>
            </a:r>
            <a:endParaRPr lang="en-US" sz="2400" u="sng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000375" y="2000250"/>
            <a:ext cx="1928813" cy="1588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0013" y="1549400"/>
            <a:ext cx="4437062" cy="858838"/>
            <a:chOff x="500063" y="1928813"/>
            <a:chExt cx="4435854" cy="859850"/>
          </a:xfrm>
        </p:grpSpPr>
        <p:sp>
          <p:nvSpPr>
            <p:cNvPr id="46112" name="TextBox 17"/>
            <p:cNvSpPr txBox="1">
              <a:spLocks noChangeArrowheads="1"/>
            </p:cNvSpPr>
            <p:nvPr/>
          </p:nvSpPr>
          <p:spPr bwMode="auto">
            <a:xfrm>
              <a:off x="500063" y="1928813"/>
              <a:ext cx="3426480" cy="43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33CC"/>
                  </a:solidFill>
                </a:rPr>
                <a:t>(JimGray, MikeHarrison)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46113" name="TextBox 18"/>
            <p:cNvSpPr txBox="1">
              <a:spLocks noChangeArrowheads="1"/>
            </p:cNvSpPr>
            <p:nvPr/>
          </p:nvSpPr>
          <p:spPr bwMode="auto">
            <a:xfrm>
              <a:off x="500063" y="2357438"/>
              <a:ext cx="443585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33CC"/>
                  </a:solidFill>
                </a:rPr>
                <a:t>(BarbaraLiskov, JohnMcCarthy)</a:t>
              </a:r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362075" y="1125538"/>
            <a:ext cx="287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i="1"/>
              <a:t>&amp; </a:t>
            </a:r>
            <a:r>
              <a:rPr lang="de-DE" sz="2400" i="1" u="sng"/>
              <a:t>Fact Candidates</a:t>
            </a:r>
            <a:endParaRPr lang="en-US" sz="2400" i="1" u="sng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072063" y="1571625"/>
            <a:ext cx="3667125" cy="858838"/>
            <a:chOff x="5072063" y="1928813"/>
            <a:chExt cx="3667735" cy="859511"/>
          </a:xfrm>
        </p:grpSpPr>
        <p:sp>
          <p:nvSpPr>
            <p:cNvPr id="46110" name="TextBox 20"/>
            <p:cNvSpPr txBox="1">
              <a:spLocks noChangeArrowheads="1"/>
            </p:cNvSpPr>
            <p:nvPr/>
          </p:nvSpPr>
          <p:spPr bwMode="auto">
            <a:xfrm>
              <a:off x="5072063" y="1928813"/>
              <a:ext cx="27860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</a:rPr>
                <a:t>X and his advisor Y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6111" name="TextBox 21"/>
            <p:cNvSpPr txBox="1">
              <a:spLocks noChangeArrowheads="1"/>
            </p:cNvSpPr>
            <p:nvPr/>
          </p:nvSpPr>
          <p:spPr bwMode="auto">
            <a:xfrm>
              <a:off x="5072063" y="2357438"/>
              <a:ext cx="366773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</a:rPr>
                <a:t>X under the guidance of Y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3000375" y="2500313"/>
            <a:ext cx="2000250" cy="642937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3071813" y="3571875"/>
            <a:ext cx="1928812" cy="1588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137150" y="3000375"/>
            <a:ext cx="3636963" cy="1358900"/>
            <a:chOff x="5137150" y="3357563"/>
            <a:chExt cx="3637216" cy="1359574"/>
          </a:xfrm>
        </p:grpSpPr>
        <p:sp>
          <p:nvSpPr>
            <p:cNvPr id="46107" name="TextBox 33"/>
            <p:cNvSpPr txBox="1">
              <a:spLocks noChangeArrowheads="1"/>
            </p:cNvSpPr>
            <p:nvPr/>
          </p:nvSpPr>
          <p:spPr bwMode="auto">
            <a:xfrm>
              <a:off x="5137150" y="3357563"/>
              <a:ext cx="30791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8000"/>
                  </a:solidFill>
                </a:rPr>
                <a:t>X and Y in their paper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46108" name="TextBox 34"/>
            <p:cNvSpPr txBox="1">
              <a:spLocks noChangeArrowheads="1"/>
            </p:cNvSpPr>
            <p:nvPr/>
          </p:nvSpPr>
          <p:spPr bwMode="auto">
            <a:xfrm>
              <a:off x="5137150" y="3786188"/>
              <a:ext cx="29912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</a:rPr>
                <a:t>X co-authored with Y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6109" name="TextBox 35"/>
            <p:cNvSpPr txBox="1">
              <a:spLocks noChangeArrowheads="1"/>
            </p:cNvSpPr>
            <p:nvPr/>
          </p:nvSpPr>
          <p:spPr bwMode="auto">
            <a:xfrm>
              <a:off x="5143500" y="4286250"/>
              <a:ext cx="363086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</a:rPr>
                <a:t>X rarely met his advisor Y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cxnSp>
        <p:nvCxnSpPr>
          <p:cNvPr id="30" name="Straight Arrow Connector 39"/>
          <p:cNvCxnSpPr>
            <a:cxnSpLocks noChangeShapeType="1"/>
            <a:stCxn id="46102" idx="3"/>
          </p:cNvCxnSpPr>
          <p:nvPr/>
        </p:nvCxnSpPr>
        <p:spPr bwMode="auto">
          <a:xfrm>
            <a:off x="3009112" y="4930182"/>
            <a:ext cx="2067713" cy="11706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5214938" y="457200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800">
                <a:solidFill>
                  <a:srgbClr val="008000"/>
                </a:solidFill>
              </a:rPr>
              <a:t>…</a:t>
            </a:r>
            <a:endParaRPr lang="en-US" sz="2800">
              <a:solidFill>
                <a:srgbClr val="008000"/>
              </a:solidFill>
            </a:endParaRPr>
          </a:p>
        </p:txBody>
      </p:sp>
      <p:cxnSp>
        <p:nvCxnSpPr>
          <p:cNvPr id="32" name="Straight Arrow Connector 41"/>
          <p:cNvCxnSpPr>
            <a:cxnSpLocks noChangeShapeType="1"/>
            <a:endCxn id="46099" idx="3"/>
          </p:cNvCxnSpPr>
          <p:nvPr/>
        </p:nvCxnSpPr>
        <p:spPr bwMode="auto">
          <a:xfrm flipH="1">
            <a:off x="3009112" y="3929063"/>
            <a:ext cx="1991524" cy="644069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6053138" y="4572000"/>
            <a:ext cx="3090862" cy="157003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de-DE" sz="2400" dirty="0"/>
              <a:t> good for </a:t>
            </a:r>
            <a:r>
              <a:rPr lang="de-DE" sz="2400" dirty="0">
                <a:solidFill>
                  <a:srgbClr val="0033CC"/>
                </a:solidFill>
              </a:rPr>
              <a:t>recall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sz="2400" dirty="0"/>
              <a:t> noisy, drifting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sz="2400" dirty="0"/>
              <a:t> </a:t>
            </a:r>
            <a:r>
              <a:rPr lang="de-DE" sz="2400" dirty="0">
                <a:solidFill>
                  <a:srgbClr val="0033CC"/>
                </a:solidFill>
              </a:rPr>
              <a:t>not robust </a:t>
            </a:r>
            <a:r>
              <a:rPr lang="de-DE" sz="2400" dirty="0"/>
              <a:t>enough</a:t>
            </a:r>
          </a:p>
          <a:p>
            <a:pPr eaLnBrk="1" hangingPunct="1"/>
            <a:r>
              <a:rPr lang="de-DE" sz="2400" dirty="0"/>
              <a:t>  for high precision</a:t>
            </a:r>
            <a:endParaRPr lang="en-US" sz="2400" dirty="0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00063" y="2643188"/>
            <a:ext cx="2289922" cy="1501969"/>
            <a:chOff x="500034" y="3000372"/>
            <a:chExt cx="2289591" cy="1502653"/>
          </a:xfrm>
        </p:grpSpPr>
        <p:sp>
          <p:nvSpPr>
            <p:cNvPr id="46103" name="TextBox 23"/>
            <p:cNvSpPr txBox="1">
              <a:spLocks noChangeArrowheads="1"/>
            </p:cNvSpPr>
            <p:nvPr/>
          </p:nvSpPr>
          <p:spPr bwMode="auto">
            <a:xfrm>
              <a:off x="500034" y="3000372"/>
              <a:ext cx="1907362" cy="43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Surajit</a:t>
              </a:r>
              <a:r>
                <a:rPr lang="de-DE" i="1" dirty="0" smtClean="0">
                  <a:solidFill>
                    <a:srgbClr val="0033CC"/>
                  </a:solidFill>
                </a:rPr>
                <a:t>, Jeff)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4" name="TextBox 24"/>
            <p:cNvSpPr txBox="1">
              <a:spLocks noChangeArrowheads="1"/>
            </p:cNvSpPr>
            <p:nvPr/>
          </p:nvSpPr>
          <p:spPr bwMode="auto">
            <a:xfrm>
              <a:off x="500034" y="3714752"/>
              <a:ext cx="2023019" cy="43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Sunita</a:t>
              </a:r>
              <a:r>
                <a:rPr lang="de-DE" i="1" dirty="0" smtClean="0">
                  <a:solidFill>
                    <a:srgbClr val="0033CC"/>
                  </a:solidFill>
                </a:rPr>
                <a:t>, Mike)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5" name="TextBox 25"/>
            <p:cNvSpPr txBox="1">
              <a:spLocks noChangeArrowheads="1"/>
            </p:cNvSpPr>
            <p:nvPr/>
          </p:nvSpPr>
          <p:spPr bwMode="auto">
            <a:xfrm>
              <a:off x="500034" y="3357562"/>
              <a:ext cx="1657330" cy="43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Alon</a:t>
              </a:r>
              <a:r>
                <a:rPr lang="de-DE" i="1" dirty="0" smtClean="0">
                  <a:solidFill>
                    <a:srgbClr val="0033CC"/>
                  </a:solidFill>
                </a:rPr>
                <a:t>, Jeff)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6" name="TextBox 24"/>
            <p:cNvSpPr txBox="1">
              <a:spLocks noChangeArrowheads="1"/>
            </p:cNvSpPr>
            <p:nvPr/>
          </p:nvSpPr>
          <p:spPr bwMode="auto">
            <a:xfrm>
              <a:off x="500034" y="4071942"/>
              <a:ext cx="2289591" cy="43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(Renee, </a:t>
              </a:r>
              <a:r>
                <a:rPr lang="de-DE" i="1" dirty="0" err="1" smtClean="0">
                  <a:solidFill>
                    <a:srgbClr val="0033CC"/>
                  </a:solidFill>
                </a:rPr>
                <a:t>Yannis</a:t>
              </a:r>
              <a:r>
                <a:rPr lang="de-DE" i="1" dirty="0" smtClean="0">
                  <a:solidFill>
                    <a:srgbClr val="0033CC"/>
                  </a:solidFill>
                </a:rPr>
                <a:t>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00063" y="4357688"/>
            <a:ext cx="2682144" cy="1859121"/>
            <a:chOff x="500034" y="4357694"/>
            <a:chExt cx="2681656" cy="1859840"/>
          </a:xfrm>
        </p:grpSpPr>
        <p:sp>
          <p:nvSpPr>
            <p:cNvPr id="46098" name="TextBox 36"/>
            <p:cNvSpPr txBox="1">
              <a:spLocks noChangeArrowheads="1"/>
            </p:cNvSpPr>
            <p:nvPr/>
          </p:nvSpPr>
          <p:spPr bwMode="auto">
            <a:xfrm>
              <a:off x="500034" y="5786480"/>
              <a:ext cx="2681656" cy="4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Surajit</a:t>
              </a:r>
              <a:r>
                <a:rPr lang="de-DE" i="1" dirty="0" smtClean="0">
                  <a:solidFill>
                    <a:srgbClr val="0033CC"/>
                  </a:solidFill>
                </a:rPr>
                <a:t>, Microsoft)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099" name="TextBox 37"/>
            <p:cNvSpPr txBox="1">
              <a:spLocks noChangeArrowheads="1"/>
            </p:cNvSpPr>
            <p:nvPr/>
          </p:nvSpPr>
          <p:spPr bwMode="auto">
            <a:xfrm>
              <a:off x="500063" y="4357694"/>
              <a:ext cx="2508563" cy="4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Sunita</a:t>
              </a:r>
              <a:r>
                <a:rPr lang="de-DE" i="1" dirty="0" smtClean="0">
                  <a:solidFill>
                    <a:srgbClr val="0033CC"/>
                  </a:solidFill>
                </a:rPr>
                <a:t>, 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Soumen</a:t>
              </a:r>
              <a:r>
                <a:rPr lang="de-DE" i="1" dirty="0" smtClean="0">
                  <a:solidFill>
                    <a:srgbClr val="0033CC"/>
                  </a:solidFill>
                </a:rPr>
                <a:t>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0" name="TextBox 38"/>
            <p:cNvSpPr txBox="1">
              <a:spLocks noChangeArrowheads="1"/>
            </p:cNvSpPr>
            <p:nvPr/>
          </p:nvSpPr>
          <p:spPr bwMode="auto">
            <a:xfrm>
              <a:off x="500063" y="5072069"/>
              <a:ext cx="2305019" cy="4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Surajit</a:t>
              </a:r>
              <a:r>
                <a:rPr lang="de-DE" i="1" dirty="0" smtClean="0">
                  <a:solidFill>
                    <a:srgbClr val="0033CC"/>
                  </a:solidFill>
                </a:rPr>
                <a:t>, Moshe)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1" name="TextBox 45"/>
            <p:cNvSpPr txBox="1">
              <a:spLocks noChangeArrowheads="1"/>
            </p:cNvSpPr>
            <p:nvPr/>
          </p:nvSpPr>
          <p:spPr bwMode="auto">
            <a:xfrm>
              <a:off x="500063" y="5429257"/>
              <a:ext cx="1864274" cy="4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 smtClean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Alon</a:t>
              </a:r>
              <a:r>
                <a:rPr lang="de-DE" i="1" dirty="0" smtClean="0">
                  <a:solidFill>
                    <a:srgbClr val="0033CC"/>
                  </a:solidFill>
                </a:rPr>
                <a:t>, Larry)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  <p:sp>
          <p:nvSpPr>
            <p:cNvPr id="46102" name="TextBox 46"/>
            <p:cNvSpPr txBox="1">
              <a:spLocks noChangeArrowheads="1"/>
            </p:cNvSpPr>
            <p:nvPr/>
          </p:nvSpPr>
          <p:spPr bwMode="auto">
            <a:xfrm>
              <a:off x="500063" y="4714882"/>
              <a:ext cx="2508563" cy="4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i="1" dirty="0">
                  <a:solidFill>
                    <a:srgbClr val="0033CC"/>
                  </a:solidFill>
                </a:rPr>
                <a:t>(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Soumen</a:t>
              </a:r>
              <a:r>
                <a:rPr lang="de-DE" i="1" dirty="0" smtClean="0">
                  <a:solidFill>
                    <a:srgbClr val="0033CC"/>
                  </a:solidFill>
                </a:rPr>
                <a:t>, </a:t>
              </a:r>
              <a:r>
                <a:rPr lang="de-DE" i="1" dirty="0" err="1" smtClean="0">
                  <a:solidFill>
                    <a:srgbClr val="0033CC"/>
                  </a:solidFill>
                </a:rPr>
                <a:t>Sunita</a:t>
              </a:r>
              <a:r>
                <a:rPr lang="de-DE" i="1" dirty="0" smtClean="0">
                  <a:solidFill>
                    <a:srgbClr val="0033CC"/>
                  </a:solidFill>
                </a:rPr>
                <a:t>)</a:t>
              </a:r>
              <a:endParaRPr lang="en-US" i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/>
            <a:r>
              <a:rPr lang="en-GB" sz="4000" kern="0" dirty="0" smtClean="0"/>
              <a:t>Facts yield patterns – and vice versa</a:t>
            </a:r>
            <a:endParaRPr lang="en-GB" sz="1800" kern="0" dirty="0" smtClean="0"/>
          </a:p>
        </p:txBody>
      </p:sp>
      <p:sp>
        <p:nvSpPr>
          <p:cNvPr id="3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59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9937104" cy="764704"/>
          </a:xfrm>
        </p:spPr>
        <p:txBody>
          <a:bodyPr/>
          <a:lstStyle/>
          <a:p>
            <a:pPr defTabSz="893763" eaLnBrk="1" hangingPunct="1"/>
            <a:r>
              <a:rPr lang="en-GB" sz="3500" dirty="0" smtClean="0"/>
              <a:t>Some Publicly Available Knowledge Bases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836712"/>
            <a:ext cx="934730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YAGO: 		</a:t>
            </a:r>
            <a:r>
              <a:rPr lang="de-DE" dirty="0" smtClean="0">
                <a:hlinkClick r:id="rId3"/>
              </a:rPr>
              <a:t>yago-knowledge.org</a:t>
            </a:r>
            <a:endParaRPr lang="de-DE" dirty="0" smtClean="0"/>
          </a:p>
          <a:p>
            <a:r>
              <a:rPr lang="de-DE" dirty="0" err="1" smtClean="0"/>
              <a:t>Dbpedia</a:t>
            </a:r>
            <a:r>
              <a:rPr lang="de-DE" dirty="0" smtClean="0"/>
              <a:t>: 		</a:t>
            </a:r>
            <a:r>
              <a:rPr lang="de-DE" dirty="0" smtClean="0">
                <a:hlinkClick r:id="rId4" action="ppaction://hlinkfile"/>
              </a:rPr>
              <a:t>dbpedia.org</a:t>
            </a:r>
            <a:endParaRPr lang="de-DE" dirty="0" smtClean="0"/>
          </a:p>
          <a:p>
            <a:r>
              <a:rPr lang="de-DE" dirty="0" err="1" smtClean="0"/>
              <a:t>Freebase</a:t>
            </a:r>
            <a:r>
              <a:rPr lang="de-DE" dirty="0" smtClean="0"/>
              <a:t>:		</a:t>
            </a:r>
            <a:r>
              <a:rPr lang="de-DE" dirty="0" smtClean="0">
                <a:hlinkClick r:id="rId5" action="ppaction://hlinkfile"/>
              </a:rPr>
              <a:t>freebase.com</a:t>
            </a:r>
            <a:endParaRPr lang="de-DE" dirty="0" smtClean="0"/>
          </a:p>
          <a:p>
            <a:r>
              <a:rPr lang="de-DE" dirty="0" err="1" smtClean="0"/>
              <a:t>Entitycube</a:t>
            </a:r>
            <a:r>
              <a:rPr lang="de-DE" dirty="0" smtClean="0"/>
              <a:t>:	      </a:t>
            </a:r>
            <a:r>
              <a:rPr lang="de-DE" dirty="0" smtClean="0">
                <a:hlinkClick r:id="rId6"/>
              </a:rPr>
              <a:t>research.microsoft.com/en-</a:t>
            </a:r>
            <a:r>
              <a:rPr lang="de-DE" dirty="0" err="1" smtClean="0">
                <a:hlinkClick r:id="rId6"/>
              </a:rPr>
              <a:t>us</a:t>
            </a:r>
            <a:r>
              <a:rPr lang="de-DE" dirty="0" smtClean="0">
                <a:hlinkClick r:id="rId6"/>
              </a:rPr>
              <a:t>/</a:t>
            </a:r>
            <a:r>
              <a:rPr lang="de-DE" dirty="0" err="1" smtClean="0">
                <a:hlinkClick r:id="rId6"/>
              </a:rPr>
              <a:t>projects</a:t>
            </a:r>
            <a:r>
              <a:rPr lang="de-DE" dirty="0" smtClean="0">
                <a:hlinkClick r:id="rId6"/>
              </a:rPr>
              <a:t>/</a:t>
            </a:r>
            <a:r>
              <a:rPr lang="de-DE" dirty="0" err="1" smtClean="0">
                <a:hlinkClick r:id="rId6"/>
              </a:rPr>
              <a:t>entitycube</a:t>
            </a:r>
            <a:r>
              <a:rPr lang="de-DE" dirty="0" smtClean="0">
                <a:hlinkClick r:id="rId6"/>
              </a:rPr>
              <a:t>/</a:t>
            </a:r>
            <a:endParaRPr lang="de-DE" dirty="0" smtClean="0"/>
          </a:p>
          <a:p>
            <a:r>
              <a:rPr lang="de-DE" dirty="0" smtClean="0"/>
              <a:t>NELL: 			</a:t>
            </a:r>
            <a:r>
              <a:rPr lang="de-DE" dirty="0" smtClean="0">
                <a:hlinkClick r:id="rId7" action="ppaction://hlinkfile"/>
              </a:rPr>
              <a:t>rtw.ml.cmu.edu</a:t>
            </a:r>
            <a:endParaRPr lang="de-DE" dirty="0" smtClean="0"/>
          </a:p>
          <a:p>
            <a:r>
              <a:rPr lang="de-DE" dirty="0" err="1" smtClean="0"/>
              <a:t>DeepDive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de-DE" sz="1900" dirty="0" smtClean="0">
                <a:hlinkClick r:id="rId8"/>
              </a:rPr>
              <a:t>research.cs.wisc.edu/</a:t>
            </a:r>
            <a:r>
              <a:rPr lang="de-DE" sz="1900" dirty="0" err="1" smtClean="0">
                <a:hlinkClick r:id="rId8"/>
              </a:rPr>
              <a:t>hazy</a:t>
            </a:r>
            <a:r>
              <a:rPr lang="de-DE" sz="1900" dirty="0" smtClean="0">
                <a:hlinkClick r:id="rId8"/>
              </a:rPr>
              <a:t>/</a:t>
            </a:r>
            <a:r>
              <a:rPr lang="de-DE" sz="1900" dirty="0" err="1" smtClean="0">
                <a:hlinkClick r:id="rId8"/>
              </a:rPr>
              <a:t>demos</a:t>
            </a:r>
            <a:r>
              <a:rPr lang="de-DE" sz="1900" dirty="0" smtClean="0">
                <a:hlinkClick r:id="rId8"/>
              </a:rPr>
              <a:t>/</a:t>
            </a:r>
            <a:r>
              <a:rPr lang="de-DE" sz="1900" dirty="0" err="1" smtClean="0">
                <a:hlinkClick r:id="rId8"/>
              </a:rPr>
              <a:t>deepdive</a:t>
            </a:r>
            <a:r>
              <a:rPr lang="de-DE" sz="1900" dirty="0" smtClean="0">
                <a:hlinkClick r:id="rId8"/>
              </a:rPr>
              <a:t>/</a:t>
            </a:r>
            <a:r>
              <a:rPr lang="de-DE" sz="1900" dirty="0" err="1" smtClean="0">
                <a:hlinkClick r:id="rId8"/>
              </a:rPr>
              <a:t>index.php</a:t>
            </a:r>
            <a:r>
              <a:rPr lang="de-DE" sz="1900" dirty="0" smtClean="0">
                <a:hlinkClick r:id="rId8"/>
              </a:rPr>
              <a:t>/</a:t>
            </a:r>
            <a:r>
              <a:rPr lang="de-DE" sz="1900" dirty="0" err="1" smtClean="0">
                <a:hlinkClick r:id="rId8"/>
              </a:rPr>
              <a:t>Steve_Irwin</a:t>
            </a:r>
            <a:endParaRPr lang="de-DE" sz="1900" dirty="0" smtClean="0"/>
          </a:p>
          <a:p>
            <a:r>
              <a:rPr lang="de-DE" dirty="0" err="1" smtClean="0"/>
              <a:t>Probase</a:t>
            </a:r>
            <a:r>
              <a:rPr lang="de-DE" dirty="0" smtClean="0"/>
              <a:t>:	          </a:t>
            </a:r>
            <a:r>
              <a:rPr lang="de-DE" dirty="0" smtClean="0">
                <a:hlinkClick r:id="rId9" action="ppaction://hlinkfile"/>
              </a:rPr>
              <a:t>research.microsoft.com/en-</a:t>
            </a:r>
            <a:r>
              <a:rPr lang="de-DE" dirty="0" err="1" smtClean="0">
                <a:hlinkClick r:id="rId9" action="ppaction://hlinkfile"/>
              </a:rPr>
              <a:t>us</a:t>
            </a:r>
            <a:r>
              <a:rPr lang="de-DE" dirty="0" smtClean="0">
                <a:hlinkClick r:id="rId9" action="ppaction://hlinkfile"/>
              </a:rPr>
              <a:t>/</a:t>
            </a:r>
            <a:r>
              <a:rPr lang="de-DE" dirty="0" err="1" smtClean="0">
                <a:hlinkClick r:id="rId9" action="ppaction://hlinkfile"/>
              </a:rPr>
              <a:t>projects</a:t>
            </a:r>
            <a:r>
              <a:rPr lang="de-DE" dirty="0" smtClean="0">
                <a:hlinkClick r:id="rId9" action="ppaction://hlinkfile"/>
              </a:rPr>
              <a:t>/</a:t>
            </a:r>
            <a:r>
              <a:rPr lang="de-DE" dirty="0" err="1" smtClean="0">
                <a:hlinkClick r:id="rId9" action="ppaction://hlinkfile"/>
              </a:rPr>
              <a:t>probase</a:t>
            </a:r>
            <a:r>
              <a:rPr lang="de-DE" dirty="0" smtClean="0">
                <a:hlinkClick r:id="rId9" action="ppaction://hlinkfile"/>
              </a:rPr>
              <a:t>/</a:t>
            </a:r>
            <a:endParaRPr lang="de-DE" dirty="0" smtClean="0"/>
          </a:p>
          <a:p>
            <a:r>
              <a:rPr lang="de-DE" dirty="0" err="1" smtClean="0"/>
              <a:t>KnowItAll</a:t>
            </a:r>
            <a:r>
              <a:rPr lang="de-DE" dirty="0" smtClean="0"/>
              <a:t> / </a:t>
            </a:r>
            <a:r>
              <a:rPr lang="de-DE" dirty="0" err="1" smtClean="0"/>
              <a:t>ReVerb</a:t>
            </a:r>
            <a:r>
              <a:rPr lang="de-DE" dirty="0" smtClean="0"/>
              <a:t>: 	</a:t>
            </a:r>
            <a:r>
              <a:rPr lang="de-DE" dirty="0" smtClean="0">
                <a:hlinkClick r:id="rId10" action="ppaction://hlinkfile"/>
              </a:rPr>
              <a:t>openie.cs.washington.edu</a:t>
            </a:r>
            <a:endParaRPr lang="de-DE" dirty="0" smtClean="0"/>
          </a:p>
          <a:p>
            <a:r>
              <a:rPr lang="de-DE" dirty="0" smtClean="0"/>
              <a:t>			</a:t>
            </a:r>
            <a:r>
              <a:rPr lang="de-DE" dirty="0" smtClean="0">
                <a:hlinkClick r:id="rId11" action="ppaction://hlinkfile"/>
              </a:rPr>
              <a:t>reverb.cs.washington.edu</a:t>
            </a:r>
            <a:endParaRPr lang="de-DE" dirty="0" smtClean="0"/>
          </a:p>
          <a:p>
            <a:r>
              <a:rPr lang="de-DE" dirty="0" smtClean="0"/>
              <a:t>PATTY: 		</a:t>
            </a:r>
            <a:r>
              <a:rPr lang="de-DE" dirty="0" smtClean="0">
                <a:hlinkClick r:id="rId12"/>
              </a:rPr>
              <a:t>www.mpi-inf.mpg.de/yago-naga/patty/</a:t>
            </a:r>
            <a:endParaRPr lang="de-DE" dirty="0" smtClean="0"/>
          </a:p>
          <a:p>
            <a:r>
              <a:rPr lang="de-DE" dirty="0" err="1" smtClean="0"/>
              <a:t>BabelNet</a:t>
            </a:r>
            <a:r>
              <a:rPr lang="de-DE" dirty="0" smtClean="0"/>
              <a:t>: 		</a:t>
            </a:r>
            <a:r>
              <a:rPr lang="de-DE" dirty="0" smtClean="0">
                <a:hlinkClick r:id="rId13" action="ppaction://hlinkfile"/>
              </a:rPr>
              <a:t>lcl.uniroma1.it/</a:t>
            </a:r>
            <a:r>
              <a:rPr lang="de-DE" dirty="0" err="1" smtClean="0">
                <a:hlinkClick r:id="rId13" action="ppaction://hlinkfile"/>
              </a:rPr>
              <a:t>babelnet</a:t>
            </a:r>
            <a:endParaRPr lang="de-DE" dirty="0" smtClean="0"/>
          </a:p>
          <a:p>
            <a:r>
              <a:rPr lang="de-DE" dirty="0" err="1" smtClean="0"/>
              <a:t>WikiNet</a:t>
            </a:r>
            <a:r>
              <a:rPr lang="de-DE" dirty="0" smtClean="0"/>
              <a:t>:    </a:t>
            </a:r>
            <a:r>
              <a:rPr lang="de-DE" dirty="0" smtClean="0">
                <a:hlinkClick r:id="rId14"/>
              </a:rPr>
              <a:t>www.h-its.org/english/research/nlp/download/wikinet.php</a:t>
            </a:r>
            <a:endParaRPr lang="de-DE" dirty="0" smtClean="0"/>
          </a:p>
          <a:p>
            <a:r>
              <a:rPr lang="de-DE" dirty="0" err="1" smtClean="0"/>
              <a:t>ConceptNet</a:t>
            </a:r>
            <a:r>
              <a:rPr lang="de-DE" dirty="0" smtClean="0"/>
              <a:t>: 		</a:t>
            </a:r>
            <a:r>
              <a:rPr lang="de-DE" dirty="0" smtClean="0">
                <a:hlinkClick r:id="rId15" action="ppaction://hlinkfile"/>
              </a:rPr>
              <a:t>conceptnet5.media.mit.edu</a:t>
            </a:r>
            <a:endParaRPr lang="de-DE" dirty="0" smtClean="0"/>
          </a:p>
          <a:p>
            <a:r>
              <a:rPr lang="de-DE" dirty="0" err="1" smtClean="0"/>
              <a:t>WordNet</a:t>
            </a:r>
            <a:r>
              <a:rPr lang="de-DE" dirty="0" smtClean="0"/>
              <a:t>: 		</a:t>
            </a:r>
            <a:r>
              <a:rPr lang="de-DE" dirty="0" smtClean="0">
                <a:hlinkClick r:id="rId16"/>
              </a:rPr>
              <a:t>wordnet.princeton.edu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Linked</a:t>
            </a:r>
            <a:r>
              <a:rPr lang="de-DE" dirty="0" smtClean="0"/>
              <a:t> Open Data: 	</a:t>
            </a:r>
            <a:r>
              <a:rPr lang="de-DE" dirty="0" smtClean="0">
                <a:hlinkClick r:id="rId17" action="ppaction://hlinkfile"/>
              </a:rPr>
              <a:t>linkeddata.org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42208"/>
            <a:ext cx="9144000" cy="268334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5535" y="3725556"/>
            <a:ext cx="9149535" cy="20077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-5535" y="5733256"/>
            <a:ext cx="9149535" cy="779646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179512" y="2420888"/>
            <a:ext cx="3454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Confidence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pattern</a:t>
            </a:r>
            <a:r>
              <a:rPr lang="de-DE" dirty="0" smtClean="0">
                <a:solidFill>
                  <a:srgbClr val="0000FF"/>
                </a:solidFill>
              </a:rPr>
              <a:t> p: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51520" y="3789040"/>
            <a:ext cx="512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Confidence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fact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candidate</a:t>
            </a:r>
            <a:r>
              <a:rPr lang="de-DE" dirty="0" smtClean="0">
                <a:solidFill>
                  <a:srgbClr val="0000FF"/>
                </a:solidFill>
              </a:rPr>
              <a:t> (e1,e2):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5" name="Textfeld 36"/>
          <p:cNvSpPr txBox="1"/>
          <p:nvPr/>
        </p:nvSpPr>
        <p:spPr>
          <a:xfrm>
            <a:off x="179512" y="980728"/>
            <a:ext cx="2997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Support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pattern</a:t>
            </a:r>
            <a:r>
              <a:rPr lang="de-DE" dirty="0" smtClean="0">
                <a:solidFill>
                  <a:srgbClr val="0000FF"/>
                </a:solidFill>
              </a:rPr>
              <a:t> p: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733256"/>
            <a:ext cx="8263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g</a:t>
            </a:r>
            <a:r>
              <a:rPr lang="de-DE" dirty="0" err="1" smtClean="0"/>
              <a:t>athering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iterated</a:t>
            </a:r>
            <a:r>
              <a:rPr lang="de-DE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can</a:t>
            </a:r>
            <a:r>
              <a:rPr lang="de-DE" dirty="0" smtClean="0"/>
              <a:t> promote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additional </a:t>
            </a:r>
            <a:r>
              <a:rPr lang="de-DE" dirty="0" err="1" smtClean="0"/>
              <a:t>seeds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2528" y="1411998"/>
            <a:ext cx="5267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</a:t>
            </a:r>
            <a:r>
              <a:rPr lang="de-DE" dirty="0" err="1" smtClean="0"/>
              <a:t>occurrences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(e1,e2)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5" y="2866907"/>
            <a:ext cx="5197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</a:t>
            </a:r>
            <a:r>
              <a:rPr lang="de-DE" dirty="0" err="1" smtClean="0"/>
              <a:t>occurrences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(e1,e2)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7165" y="3294669"/>
            <a:ext cx="2698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</a:t>
            </a:r>
            <a:r>
              <a:rPr lang="de-DE" dirty="0" err="1" smtClean="0"/>
              <a:t>occurrences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87625" y="3303664"/>
            <a:ext cx="52005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35896" y="4941168"/>
            <a:ext cx="2863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</a:t>
            </a:r>
            <a:r>
              <a:rPr lang="de-DE" dirty="0" smtClean="0"/>
              <a:t>: PMI (e1,e2) = log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4797152"/>
            <a:ext cx="1614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</a:t>
            </a:r>
            <a:r>
              <a:rPr lang="de-DE" dirty="0" err="1" smtClean="0"/>
              <a:t>req</a:t>
            </a:r>
            <a:r>
              <a:rPr lang="de-DE" dirty="0" smtClean="0"/>
              <a:t>(e1,e2)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5457" y="5206431"/>
            <a:ext cx="2337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freq</a:t>
            </a:r>
            <a:r>
              <a:rPr lang="de-DE" dirty="0" smtClean="0"/>
              <a:t>(e1) </a:t>
            </a:r>
            <a:r>
              <a:rPr lang="de-DE" dirty="0" err="1" smtClean="0"/>
              <a:t>freq</a:t>
            </a:r>
            <a:r>
              <a:rPr lang="de-DE" dirty="0" smtClean="0"/>
              <a:t>(e2)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395457" y="5206431"/>
            <a:ext cx="2371007" cy="21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8"/>
          <p:cNvSpPr txBox="1"/>
          <p:nvPr/>
        </p:nvSpPr>
        <p:spPr>
          <a:xfrm>
            <a:off x="1150520" y="1896301"/>
            <a:ext cx="5557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</a:t>
            </a:r>
            <a:r>
              <a:rPr lang="de-DE" dirty="0" err="1" smtClean="0"/>
              <a:t>occurrences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endParaRPr lang="en-US" dirty="0"/>
          </a:p>
        </p:txBody>
      </p:sp>
      <p:cxnSp>
        <p:nvCxnSpPr>
          <p:cNvPr id="16" name="Straight Connector 5"/>
          <p:cNvCxnSpPr/>
          <p:nvPr/>
        </p:nvCxnSpPr>
        <p:spPr bwMode="auto">
          <a:xfrm>
            <a:off x="1150520" y="1896301"/>
            <a:ext cx="52005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8"/>
          <p:cNvSpPr txBox="1"/>
          <p:nvPr/>
        </p:nvSpPr>
        <p:spPr>
          <a:xfrm>
            <a:off x="1043608" y="4221088"/>
            <a:ext cx="5673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ym typeface="Symbol"/>
              </a:rPr>
              <a:t></a:t>
            </a:r>
            <a:r>
              <a:rPr lang="de-DE" sz="2600" baseline="-25000" dirty="0" smtClean="0">
                <a:sym typeface="Symbol"/>
              </a:rPr>
              <a:t>p</a:t>
            </a:r>
            <a:r>
              <a:rPr lang="de-DE" sz="2600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freq</a:t>
            </a:r>
            <a:r>
              <a:rPr lang="de-DE" dirty="0" smtClean="0">
                <a:sym typeface="Symbol"/>
              </a:rPr>
              <a:t>(e1,p,e2)*</a:t>
            </a:r>
            <a:r>
              <a:rPr lang="de-DE" dirty="0" err="1" smtClean="0">
                <a:sym typeface="Symbol"/>
              </a:rPr>
              <a:t>conf</a:t>
            </a:r>
            <a:r>
              <a:rPr lang="de-DE" dirty="0" smtClean="0">
                <a:sym typeface="Symbol"/>
              </a:rPr>
              <a:t>(p) / </a:t>
            </a:r>
            <a:r>
              <a:rPr lang="de-DE" sz="2600" dirty="0" smtClean="0">
                <a:sym typeface="Symbol"/>
              </a:rPr>
              <a:t></a:t>
            </a:r>
            <a:r>
              <a:rPr lang="de-DE" sz="2600" baseline="-25000" dirty="0" smtClean="0">
                <a:sym typeface="Symbol"/>
              </a:rPr>
              <a:t>p</a:t>
            </a:r>
            <a:r>
              <a:rPr lang="de-DE" sz="2600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freq</a:t>
            </a:r>
            <a:r>
              <a:rPr lang="de-DE" dirty="0" smtClean="0">
                <a:sym typeface="Symbol"/>
              </a:rPr>
              <a:t>(e1,p,e2)</a:t>
            </a:r>
            <a:endParaRPr lang="en-U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/>
            <a:r>
              <a:rPr lang="en-GB" sz="4000" kern="0" dirty="0" smtClean="0"/>
              <a:t>Statistics yield pattern assessment</a:t>
            </a:r>
            <a:endParaRPr lang="en-GB" sz="1800" kern="0" dirty="0" smtClean="0"/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671" y="5750004"/>
            <a:ext cx="9171362" cy="124863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5344" y="5750004"/>
            <a:ext cx="82638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can</a:t>
            </a:r>
            <a:r>
              <a:rPr lang="de-DE" dirty="0" smtClean="0"/>
              <a:t> promote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additional </a:t>
            </a:r>
            <a:r>
              <a:rPr lang="de-DE" dirty="0" err="1" smtClean="0"/>
              <a:t>seeds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round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c</a:t>
            </a:r>
            <a:r>
              <a:rPr lang="de-DE" dirty="0" err="1" smtClean="0"/>
              <a:t>an</a:t>
            </a:r>
            <a:r>
              <a:rPr lang="de-DE" dirty="0" smtClean="0"/>
              <a:t> promote </a:t>
            </a:r>
            <a:r>
              <a:rPr lang="de-DE" dirty="0" err="1" smtClean="0"/>
              <a:t>rejected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additional counter-</a:t>
            </a:r>
            <a:r>
              <a:rPr lang="de-DE" dirty="0" err="1" smtClean="0"/>
              <a:t>seeds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w</a:t>
            </a:r>
            <a:r>
              <a:rPr lang="de-DE" dirty="0" err="1" smtClean="0"/>
              <a:t>orks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robustly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seeds</a:t>
            </a:r>
            <a:r>
              <a:rPr lang="de-DE" dirty="0" smtClean="0"/>
              <a:t> &amp; counter-</a:t>
            </a:r>
            <a:r>
              <a:rPr lang="de-DE" dirty="0" err="1" smtClean="0"/>
              <a:t>seeds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4585" y="4459228"/>
            <a:ext cx="4883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occurrences of p with pos. seeds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2034" y="4931949"/>
            <a:ext cx="6862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 occurrences of</a:t>
            </a:r>
            <a:r>
              <a:rPr lang="de-DE" dirty="0"/>
              <a:t> </a:t>
            </a:r>
            <a:r>
              <a:rPr lang="de-DE" dirty="0" smtClean="0"/>
              <a:t>p with pos. seeds  or neg. seeds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912034" y="4890115"/>
            <a:ext cx="6799215" cy="58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1124744"/>
            <a:ext cx="8714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Problem: Some patterns have high support, but poor precision:</a:t>
            </a:r>
          </a:p>
          <a:p>
            <a:r>
              <a:rPr lang="de-DE" dirty="0" smtClean="0">
                <a:solidFill>
                  <a:srgbClr val="663300"/>
                </a:solidFill>
              </a:rPr>
              <a:t>     </a:t>
            </a:r>
            <a:r>
              <a:rPr lang="de-DE" dirty="0" smtClean="0">
                <a:solidFill>
                  <a:srgbClr val="3333CC"/>
                </a:solidFill>
              </a:rPr>
              <a:t>X is the largest city of Y  	            </a:t>
            </a:r>
            <a:r>
              <a:rPr lang="de-DE" dirty="0" smtClean="0"/>
              <a:t>for isCapitalOf</a:t>
            </a:r>
            <a:r>
              <a:rPr lang="de-DE" dirty="0"/>
              <a:t> </a:t>
            </a:r>
            <a:r>
              <a:rPr lang="de-DE" dirty="0" smtClean="0"/>
              <a:t>(X,Y)</a:t>
            </a:r>
          </a:p>
          <a:p>
            <a:r>
              <a:rPr lang="de-DE" dirty="0" smtClean="0">
                <a:solidFill>
                  <a:srgbClr val="3333CC"/>
                </a:solidFill>
              </a:rPr>
              <a:t>     </a:t>
            </a:r>
            <a:r>
              <a:rPr lang="de-DE" dirty="0" err="1" smtClean="0">
                <a:solidFill>
                  <a:srgbClr val="3333CC"/>
                </a:solidFill>
              </a:rPr>
              <a:t>joint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work</a:t>
            </a:r>
            <a:r>
              <a:rPr lang="de-DE" dirty="0" smtClean="0">
                <a:solidFill>
                  <a:srgbClr val="3333CC"/>
                </a:solidFill>
              </a:rPr>
              <a:t> </a:t>
            </a:r>
            <a:r>
              <a:rPr lang="de-DE" dirty="0" err="1" smtClean="0">
                <a:solidFill>
                  <a:srgbClr val="3333CC"/>
                </a:solidFill>
              </a:rPr>
              <a:t>of</a:t>
            </a:r>
            <a:r>
              <a:rPr lang="de-DE" dirty="0" smtClean="0">
                <a:solidFill>
                  <a:srgbClr val="3333CC"/>
                </a:solidFill>
              </a:rPr>
              <a:t> X </a:t>
            </a:r>
            <a:r>
              <a:rPr lang="de-DE" dirty="0" err="1" smtClean="0">
                <a:solidFill>
                  <a:srgbClr val="3333CC"/>
                </a:solidFill>
              </a:rPr>
              <a:t>and</a:t>
            </a:r>
            <a:r>
              <a:rPr lang="de-DE" dirty="0" smtClean="0">
                <a:solidFill>
                  <a:srgbClr val="3333CC"/>
                </a:solidFill>
              </a:rPr>
              <a:t> Y      </a:t>
            </a:r>
            <a:r>
              <a:rPr lang="de-DE" dirty="0" smtClean="0"/>
              <a:t>			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hasAdvisor</a:t>
            </a:r>
            <a:r>
              <a:rPr lang="de-DE" dirty="0" smtClean="0"/>
              <a:t> (X,Y)</a:t>
            </a:r>
            <a:endParaRPr lang="en-US" dirty="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23528" y="2747283"/>
            <a:ext cx="86196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pos. seeds</a:t>
            </a:r>
            <a:r>
              <a:rPr lang="de-DE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  </a:t>
            </a:r>
            <a:r>
              <a:rPr lang="de-DE" dirty="0" smtClean="0">
                <a:solidFill>
                  <a:srgbClr val="009900"/>
                </a:solidFill>
                <a:latin typeface="+mj-lt"/>
                <a:cs typeface="Times New Roman" pitchFamily="18" charset="0"/>
              </a:rPr>
              <a:t>(Paris, France), (Rome, Italy), (New Delhi, India), ...</a:t>
            </a:r>
          </a:p>
          <a:p>
            <a:pPr eaLnBrk="1" hangingPunct="1"/>
            <a:r>
              <a:rPr lang="de-DE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neg. seeds</a:t>
            </a:r>
            <a:r>
              <a:rPr lang="de-DE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  </a:t>
            </a:r>
            <a:r>
              <a:rPr lang="de-DE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(Sydney, Australia), (Istanbul, Turkey), ...</a:t>
            </a:r>
            <a:endParaRPr lang="de-DE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/>
            <a:r>
              <a:rPr lang="en-GB" sz="4000" kern="0" dirty="0" smtClean="0"/>
              <a:t>Negative Seeds increase precision</a:t>
            </a:r>
            <a:endParaRPr lang="en-GB" sz="180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703" y="2319898"/>
            <a:ext cx="5371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Idea: Use positive and negative seeds: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36512" y="3789040"/>
            <a:ext cx="5591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Compute the confidence of a pattern as: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97206" y="611396"/>
            <a:ext cx="4583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 dirty="0" smtClean="0"/>
              <a:t>(Ravichandran 2002; </a:t>
            </a:r>
            <a:r>
              <a:rPr lang="de-DE" sz="1800" dirty="0"/>
              <a:t>Suchanek </a:t>
            </a:r>
            <a:r>
              <a:rPr lang="de-DE" sz="1800" dirty="0" smtClean="0"/>
              <a:t>2006; ...)</a:t>
            </a:r>
            <a:endParaRPr lang="de-DE" sz="1800" dirty="0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8" grpId="0"/>
      <p:bldP spid="9" grpId="0"/>
      <p:bldP spid="19" grpId="0"/>
      <p:bldP spid="16" grpId="0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845056" y="5276549"/>
            <a:ext cx="44294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|{n-</a:t>
            </a:r>
            <a:r>
              <a:rPr lang="de-DE" dirty="0" err="1" smtClean="0"/>
              <a:t>grams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 p}  {n-</a:t>
            </a:r>
            <a:r>
              <a:rPr lang="de-DE" dirty="0" err="1" smtClean="0">
                <a:sym typeface="Symbol"/>
              </a:rPr>
              <a:t>grams</a:t>
            </a:r>
            <a:r>
              <a:rPr lang="de-DE" dirty="0" smtClean="0">
                <a:sym typeface="Symbol"/>
              </a:rPr>
              <a:t>  q]|</a:t>
            </a:r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1845056" y="5794052"/>
            <a:ext cx="44294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|{n-</a:t>
            </a:r>
            <a:r>
              <a:rPr lang="de-DE" dirty="0" err="1" smtClean="0"/>
              <a:t>grams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 p}  {n-</a:t>
            </a:r>
            <a:r>
              <a:rPr lang="de-DE" dirty="0" err="1" smtClean="0">
                <a:sym typeface="Symbol"/>
              </a:rPr>
              <a:t>grams</a:t>
            </a:r>
            <a:r>
              <a:rPr lang="de-DE" dirty="0" smtClean="0">
                <a:sym typeface="Symbol"/>
              </a:rPr>
              <a:t>  q]|</a:t>
            </a:r>
            <a:endParaRPr lang="en-US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Generalized patterns increase recall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700869" y="500063"/>
            <a:ext cx="2351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 dirty="0"/>
              <a:t>(N. </a:t>
            </a:r>
            <a:r>
              <a:rPr lang="de-DE" sz="1800" dirty="0" err="1" smtClean="0"/>
              <a:t>Nakashole</a:t>
            </a:r>
            <a:r>
              <a:rPr lang="de-DE" sz="1800" dirty="0"/>
              <a:t> </a:t>
            </a:r>
            <a:r>
              <a:rPr lang="de-DE" sz="1800" dirty="0" smtClean="0"/>
              <a:t>2011)</a:t>
            </a:r>
            <a:endParaRPr lang="de-DE" sz="1800" dirty="0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0" y="905753"/>
            <a:ext cx="91807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Problem: Some patterns are too narrow and thus have small recall:</a:t>
            </a:r>
            <a:endParaRPr lang="en-US" dirty="0"/>
          </a:p>
        </p:txBody>
      </p:sp>
      <p:sp>
        <p:nvSpPr>
          <p:cNvPr id="49164" name="TextBox 11"/>
          <p:cNvSpPr txBox="1">
            <a:spLocks noChangeArrowheads="1"/>
          </p:cNvSpPr>
          <p:nvPr/>
        </p:nvSpPr>
        <p:spPr bwMode="auto">
          <a:xfrm>
            <a:off x="333475" y="1334378"/>
            <a:ext cx="86935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333CC"/>
                </a:solidFill>
                <a:latin typeface="+mj-lt"/>
                <a:cs typeface="Times New Roman" pitchFamily="16" charset="0"/>
              </a:rPr>
              <a:t>X and his celebrated advisor Y</a:t>
            </a:r>
          </a:p>
          <a:p>
            <a:pPr>
              <a:defRPr/>
            </a:pP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X </a:t>
            </a:r>
            <a:r>
              <a:rPr lang="en-US" sz="2000" dirty="0">
                <a:solidFill>
                  <a:srgbClr val="3333CC"/>
                </a:solidFill>
                <a:latin typeface="+mj-lt"/>
              </a:rPr>
              <a:t>carried out his doctoral research in math under the supervision of </a:t>
            </a:r>
            <a:r>
              <a:rPr lang="en-US" sz="2000" dirty="0" smtClean="0">
                <a:solidFill>
                  <a:srgbClr val="3333CC"/>
                </a:solidFill>
                <a:latin typeface="+mj-lt"/>
              </a:rPr>
              <a:t>Y</a:t>
            </a:r>
            <a:endParaRPr lang="de-DE" sz="2000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de-DE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X 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received his PhD degree in the CS dept at Y</a:t>
            </a:r>
          </a:p>
          <a:p>
            <a:pPr eaLnBrk="1" hangingPunct="1"/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8" charset="0"/>
              </a:rPr>
              <a:t>X obtained his PhD degree in math at </a:t>
            </a:r>
            <a:r>
              <a:rPr lang="de-DE" sz="2000" dirty="0" smtClean="0">
                <a:solidFill>
                  <a:srgbClr val="3333CC"/>
                </a:solidFill>
                <a:latin typeface="+mj-lt"/>
                <a:cs typeface="Times New Roman" pitchFamily="18" charset="0"/>
              </a:rPr>
              <a:t>Y</a:t>
            </a:r>
            <a:endParaRPr lang="de-DE" sz="2000" dirty="0">
              <a:solidFill>
                <a:srgbClr val="3333CC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333475" y="3452625"/>
            <a:ext cx="67283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X {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his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doctoral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research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, 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under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the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supervision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of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} Y</a:t>
            </a:r>
          </a:p>
          <a:p>
            <a:pPr>
              <a:defRPr/>
            </a:pP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X { PRP ADJ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advisor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} Y</a:t>
            </a:r>
          </a:p>
          <a:p>
            <a:pPr>
              <a:defRPr/>
            </a:pP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X { PRP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doctoral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research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,  IN DET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supervision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 </a:t>
            </a:r>
            <a:r>
              <a:rPr lang="de-DE" sz="2000" dirty="0" err="1">
                <a:solidFill>
                  <a:srgbClr val="3333CC"/>
                </a:solidFill>
                <a:latin typeface="+mj-lt"/>
                <a:cs typeface="Times New Roman" pitchFamily="16" charset="0"/>
              </a:rPr>
              <a:t>of</a:t>
            </a:r>
            <a:r>
              <a:rPr lang="de-DE" sz="2000" dirty="0">
                <a:solidFill>
                  <a:srgbClr val="3333CC"/>
                </a:solidFill>
                <a:latin typeface="+mj-lt"/>
                <a:cs typeface="Times New Roman" pitchFamily="16" charset="0"/>
              </a:rPr>
              <a:t>} Y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0" y="4797152"/>
            <a:ext cx="8795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Compute match quality of pattern p with sentence q by Jaccard:</a:t>
            </a:r>
          </a:p>
        </p:txBody>
      </p:sp>
      <p:cxnSp>
        <p:nvCxnSpPr>
          <p:cNvPr id="13" name="Straight Connector 5"/>
          <p:cNvCxnSpPr/>
          <p:nvPr/>
        </p:nvCxnSpPr>
        <p:spPr bwMode="auto">
          <a:xfrm>
            <a:off x="1845056" y="5792891"/>
            <a:ext cx="41713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7308304" y="2924944"/>
            <a:ext cx="168438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CC0099"/>
                </a:solidFill>
              </a:rPr>
              <a:t>Compute</a:t>
            </a:r>
            <a:r>
              <a:rPr lang="de-DE" sz="2000" dirty="0" smtClean="0">
                <a:solidFill>
                  <a:srgbClr val="CC0099"/>
                </a:solidFill>
              </a:rPr>
              <a:t> </a:t>
            </a:r>
          </a:p>
          <a:p>
            <a:r>
              <a:rPr lang="de-DE" sz="2000" dirty="0" smtClean="0">
                <a:solidFill>
                  <a:srgbClr val="CC0099"/>
                </a:solidFill>
              </a:rPr>
              <a:t>n-gram-sets</a:t>
            </a:r>
          </a:p>
          <a:p>
            <a:r>
              <a:rPr lang="de-DE" sz="2000" dirty="0" smtClean="0">
                <a:solidFill>
                  <a:srgbClr val="CC0099"/>
                </a:solidFill>
              </a:rPr>
              <a:t>by frequent</a:t>
            </a:r>
          </a:p>
          <a:p>
            <a:r>
              <a:rPr lang="de-DE" sz="2000" dirty="0" err="1" smtClean="0">
                <a:solidFill>
                  <a:srgbClr val="CC0099"/>
                </a:solidFill>
              </a:rPr>
              <a:t>sequence</a:t>
            </a:r>
            <a:r>
              <a:rPr lang="de-DE" sz="2000" dirty="0" smtClean="0">
                <a:solidFill>
                  <a:srgbClr val="CC0099"/>
                </a:solidFill>
              </a:rPr>
              <a:t> </a:t>
            </a:r>
          </a:p>
          <a:p>
            <a:r>
              <a:rPr lang="de-DE" sz="2000" dirty="0" err="1" smtClean="0">
                <a:solidFill>
                  <a:srgbClr val="CC0099"/>
                </a:solidFill>
              </a:rPr>
              <a:t>mining</a:t>
            </a:r>
            <a:endParaRPr lang="de-DE" sz="2000" dirty="0" smtClean="0">
              <a:solidFill>
                <a:srgbClr val="CC0099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-5630" y="2998113"/>
            <a:ext cx="7236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 smtClean="0"/>
              <a:t>Idea: generalize patterns to n-grams, allow POS tags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156176" y="3213556"/>
            <a:ext cx="1080120" cy="239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1"/>
          <p:cNvSpPr txBox="1"/>
          <p:nvPr/>
        </p:nvSpPr>
        <p:spPr>
          <a:xfrm>
            <a:off x="56482" y="6427113"/>
            <a:ext cx="6056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=&gt; Covers more sentences, increases recall</a:t>
            </a: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9166" grpId="0"/>
      <p:bldP spid="10" grpId="0"/>
      <p:bldP spid="16" grpId="0" animBg="1"/>
      <p:bldP spid="18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Text Box 8"/>
          <p:cNvSpPr txBox="1">
            <a:spLocks noChangeArrowheads="1"/>
          </p:cNvSpPr>
          <p:nvPr/>
        </p:nvSpPr>
        <p:spPr bwMode="auto">
          <a:xfrm>
            <a:off x="4932040" y="620688"/>
            <a:ext cx="4108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(Bunescu 2005 , Suchanek 2006, </a:t>
            </a:r>
            <a:r>
              <a:rPr lang="de-DE" sz="1800" dirty="0"/>
              <a:t>…)</a:t>
            </a:r>
          </a:p>
        </p:txBody>
      </p:sp>
      <p:sp>
        <p:nvSpPr>
          <p:cNvPr id="92" name="Text Box 54"/>
          <p:cNvSpPr txBox="1">
            <a:spLocks noChangeArrowheads="1"/>
          </p:cNvSpPr>
          <p:nvPr/>
        </p:nvSpPr>
        <p:spPr bwMode="auto">
          <a:xfrm>
            <a:off x="722448" y="2950661"/>
            <a:ext cx="54040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33CC"/>
                </a:solidFill>
                <a:latin typeface="+mj-lt"/>
              </a:rPr>
              <a:t>Cologne lies on </a:t>
            </a:r>
            <a:r>
              <a:rPr lang="de-DE" dirty="0" err="1">
                <a:solidFill>
                  <a:srgbClr val="3333CC"/>
                </a:solidFill>
                <a:latin typeface="+mj-lt"/>
              </a:rPr>
              <a:t>the</a:t>
            </a:r>
            <a:r>
              <a:rPr lang="de-DE" dirty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333CC"/>
                </a:solidFill>
                <a:latin typeface="+mj-lt"/>
              </a:rPr>
              <a:t>banks</a:t>
            </a:r>
            <a:r>
              <a:rPr lang="de-DE" dirty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333CC"/>
                </a:solidFill>
                <a:latin typeface="+mj-lt"/>
              </a:rPr>
              <a:t>of</a:t>
            </a:r>
            <a:r>
              <a:rPr lang="de-DE" dirty="0">
                <a:solidFill>
                  <a:srgbClr val="3333CC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333CC"/>
                </a:solidFill>
                <a:latin typeface="+mj-lt"/>
              </a:rPr>
              <a:t>the</a:t>
            </a:r>
            <a:r>
              <a:rPr lang="de-DE" dirty="0">
                <a:solidFill>
                  <a:srgbClr val="3333CC"/>
                </a:solidFill>
                <a:latin typeface="+mj-lt"/>
              </a:rPr>
              <a:t> Rhine</a:t>
            </a:r>
          </a:p>
        </p:txBody>
      </p: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rot="16200000" flipH="1">
            <a:off x="1686558" y="2946711"/>
            <a:ext cx="2373" cy="867300"/>
          </a:xfrm>
          <a:prstGeom prst="curvedConnector3">
            <a:avLst>
              <a:gd name="adj1" fmla="val 144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rot="16200000" flipH="1">
            <a:off x="2362542" y="3137904"/>
            <a:ext cx="2373" cy="482542"/>
          </a:xfrm>
          <a:prstGeom prst="curvedConnector3">
            <a:avLst>
              <a:gd name="adj1" fmla="val 144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rot="16200000" flipH="1">
            <a:off x="5206775" y="2993354"/>
            <a:ext cx="2373" cy="771642"/>
          </a:xfrm>
          <a:prstGeom prst="curvedConnector3">
            <a:avLst>
              <a:gd name="adj1" fmla="val 1440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rot="16200000" flipH="1">
            <a:off x="5013333" y="2802161"/>
            <a:ext cx="2373" cy="1156400"/>
          </a:xfrm>
          <a:prstGeom prst="curvedConnector3">
            <a:avLst>
              <a:gd name="adj1" fmla="val 331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AutoShape 68"/>
          <p:cNvCxnSpPr>
            <a:cxnSpLocks noChangeShapeType="1"/>
          </p:cNvCxnSpPr>
          <p:nvPr/>
        </p:nvCxnSpPr>
        <p:spPr bwMode="auto">
          <a:xfrm rot="16200000" flipH="1">
            <a:off x="3423284" y="3042369"/>
            <a:ext cx="2373" cy="675984"/>
          </a:xfrm>
          <a:prstGeom prst="curvedConnector3">
            <a:avLst>
              <a:gd name="adj1" fmla="val 1440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69"/>
          <p:cNvCxnSpPr>
            <a:cxnSpLocks noChangeShapeType="1"/>
          </p:cNvCxnSpPr>
          <p:nvPr/>
        </p:nvCxnSpPr>
        <p:spPr bwMode="auto">
          <a:xfrm rot="16200000" flipH="1">
            <a:off x="4099267" y="3042246"/>
            <a:ext cx="2373" cy="673858"/>
          </a:xfrm>
          <a:prstGeom prst="curvedConnector3">
            <a:avLst>
              <a:gd name="adj1" fmla="val 144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AutoShape 70"/>
          <p:cNvCxnSpPr>
            <a:cxnSpLocks noChangeShapeType="1"/>
          </p:cNvCxnSpPr>
          <p:nvPr/>
        </p:nvCxnSpPr>
        <p:spPr bwMode="auto">
          <a:xfrm rot="16200000" flipH="1">
            <a:off x="3183076" y="2799912"/>
            <a:ext cx="2373" cy="1158525"/>
          </a:xfrm>
          <a:prstGeom prst="curvedConnector3">
            <a:avLst>
              <a:gd name="adj1" fmla="val 320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 Box 71"/>
          <p:cNvSpPr txBox="1">
            <a:spLocks noChangeArrowheads="1"/>
          </p:cNvSpPr>
          <p:nvPr/>
        </p:nvSpPr>
        <p:spPr bwMode="auto">
          <a:xfrm>
            <a:off x="1378451" y="3691220"/>
            <a:ext cx="495296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/>
              <a:t>Ss</a:t>
            </a:r>
          </a:p>
        </p:txBody>
      </p:sp>
      <p:sp>
        <p:nvSpPr>
          <p:cNvPr id="110" name="Text Box 72"/>
          <p:cNvSpPr txBox="1">
            <a:spLocks noChangeArrowheads="1"/>
          </p:cNvSpPr>
          <p:nvPr/>
        </p:nvSpPr>
        <p:spPr bwMode="auto">
          <a:xfrm>
            <a:off x="2054434" y="3691220"/>
            <a:ext cx="678109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 dirty="0"/>
              <a:t>MVp</a:t>
            </a:r>
          </a:p>
        </p:txBody>
      </p:sp>
      <p:sp>
        <p:nvSpPr>
          <p:cNvPr id="111" name="Text Box 73"/>
          <p:cNvSpPr txBox="1">
            <a:spLocks noChangeArrowheads="1"/>
          </p:cNvSpPr>
          <p:nvPr/>
        </p:nvSpPr>
        <p:spPr bwMode="auto">
          <a:xfrm>
            <a:off x="2921734" y="3691220"/>
            <a:ext cx="675984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 dirty="0"/>
              <a:t>DMc</a:t>
            </a:r>
          </a:p>
        </p:txBody>
      </p:sp>
      <p:sp>
        <p:nvSpPr>
          <p:cNvPr id="112" name="Text Box 74"/>
          <p:cNvSpPr txBox="1">
            <a:spLocks noChangeArrowheads="1"/>
          </p:cNvSpPr>
          <p:nvPr/>
        </p:nvSpPr>
        <p:spPr bwMode="auto">
          <a:xfrm>
            <a:off x="3789033" y="3691220"/>
            <a:ext cx="542062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/>
              <a:t>Mp</a:t>
            </a:r>
          </a:p>
        </p:txBody>
      </p:sp>
      <p:sp>
        <p:nvSpPr>
          <p:cNvPr id="113" name="Text Box 75"/>
          <p:cNvSpPr txBox="1">
            <a:spLocks noChangeArrowheads="1"/>
          </p:cNvSpPr>
          <p:nvPr/>
        </p:nvSpPr>
        <p:spPr bwMode="auto">
          <a:xfrm>
            <a:off x="4849775" y="3691220"/>
            <a:ext cx="518679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/>
              <a:t>Dg</a:t>
            </a:r>
          </a:p>
        </p:txBody>
      </p:sp>
      <p:sp>
        <p:nvSpPr>
          <p:cNvPr id="114" name="Text Box 76"/>
          <p:cNvSpPr txBox="1">
            <a:spLocks noChangeArrowheads="1"/>
          </p:cNvSpPr>
          <p:nvPr/>
        </p:nvSpPr>
        <p:spPr bwMode="auto">
          <a:xfrm>
            <a:off x="4560675" y="4013943"/>
            <a:ext cx="471913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 dirty="0"/>
              <a:t>Js</a:t>
            </a:r>
          </a:p>
        </p:txBody>
      </p: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2728292" y="4013943"/>
            <a:ext cx="484667" cy="4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1" i="1"/>
              <a:t>Jp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0" y="908050"/>
            <a:ext cx="9384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Problem: Surface patterns fail if the text shows variations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</a:rPr>
              <a:t>Cologne </a:t>
            </a:r>
            <a:r>
              <a:rPr lang="en-US" u="sng" dirty="0" smtClean="0">
                <a:solidFill>
                  <a:srgbClr val="3333CC"/>
                </a:solidFill>
              </a:rPr>
              <a:t>lies on the banks of the</a:t>
            </a:r>
            <a:r>
              <a:rPr lang="en-US" dirty="0" smtClean="0">
                <a:solidFill>
                  <a:srgbClr val="3333CC"/>
                </a:solidFill>
              </a:rPr>
              <a:t> Rhine.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</a:rPr>
              <a:t>Paris, the French capital, </a:t>
            </a:r>
            <a:r>
              <a:rPr lang="en-US" u="sng" dirty="0" smtClean="0">
                <a:solidFill>
                  <a:srgbClr val="3333CC"/>
                </a:solidFill>
              </a:rPr>
              <a:t>lies on the</a:t>
            </a:r>
            <a:r>
              <a:rPr lang="en-US" dirty="0" smtClean="0">
                <a:solidFill>
                  <a:srgbClr val="3333CC"/>
                </a:solidFill>
              </a:rPr>
              <a:t> beautiful </a:t>
            </a:r>
            <a:r>
              <a:rPr lang="en-US" u="sng" dirty="0" smtClean="0">
                <a:solidFill>
                  <a:srgbClr val="3333CC"/>
                </a:solidFill>
              </a:rPr>
              <a:t>banks of the</a:t>
            </a:r>
            <a:r>
              <a:rPr lang="en-US" dirty="0" smtClean="0">
                <a:solidFill>
                  <a:srgbClr val="3333CC"/>
                </a:solidFill>
              </a:rPr>
              <a:t> Seine.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29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/>
            <a:r>
              <a:rPr lang="en-GB" sz="4000" kern="0" dirty="0" smtClean="0"/>
              <a:t>Deep Parsing makes patterns robust</a:t>
            </a:r>
            <a:endParaRPr lang="en-GB" sz="1800" kern="0" dirty="0" smtClean="0"/>
          </a:p>
        </p:txBody>
      </p:sp>
      <p:sp>
        <p:nvSpPr>
          <p:cNvPr id="130" name="Text Box 123"/>
          <p:cNvSpPr txBox="1">
            <a:spLocks noChangeArrowheads="1"/>
          </p:cNvSpPr>
          <p:nvPr/>
        </p:nvSpPr>
        <p:spPr bwMode="auto">
          <a:xfrm>
            <a:off x="42107" y="2393012"/>
            <a:ext cx="70535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Idea: Use deep linguistic parsing to define patterns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1" name="Text Box 123"/>
          <p:cNvSpPr txBox="1">
            <a:spLocks noChangeArrowheads="1"/>
          </p:cNvSpPr>
          <p:nvPr/>
        </p:nvSpPr>
        <p:spPr bwMode="auto">
          <a:xfrm>
            <a:off x="60475" y="4653136"/>
            <a:ext cx="8795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Deep linguistic patterns work even on sentences with variations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2" name="Text Box 54"/>
          <p:cNvSpPr txBox="1">
            <a:spLocks noChangeArrowheads="1"/>
          </p:cNvSpPr>
          <p:nvPr/>
        </p:nvSpPr>
        <p:spPr bwMode="auto">
          <a:xfrm>
            <a:off x="509996" y="5112508"/>
            <a:ext cx="88440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Paris, the French capital, lies on the beautiful banks of the Seine</a:t>
            </a:r>
            <a:endParaRPr lang="de-DE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3" name="Freeform 14342"/>
          <p:cNvSpPr/>
          <p:nvPr/>
        </p:nvSpPr>
        <p:spPr bwMode="auto">
          <a:xfrm>
            <a:off x="7740353" y="5482621"/>
            <a:ext cx="1200616" cy="833867"/>
          </a:xfrm>
          <a:custGeom>
            <a:avLst/>
            <a:gdLst>
              <a:gd name="connsiteX0" fmla="*/ 0 w 1627094"/>
              <a:gd name="connsiteY0" fmla="*/ 0 h 833867"/>
              <a:gd name="connsiteX1" fmla="*/ 753035 w 1627094"/>
              <a:gd name="connsiteY1" fmla="*/ 833718 h 833867"/>
              <a:gd name="connsiteX2" fmla="*/ 1627094 w 1627094"/>
              <a:gd name="connsiteY2" fmla="*/ 53788 h 8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094" h="833867">
                <a:moveTo>
                  <a:pt x="0" y="0"/>
                </a:moveTo>
                <a:cubicBezTo>
                  <a:pt x="240926" y="412376"/>
                  <a:pt x="481853" y="824753"/>
                  <a:pt x="753035" y="833718"/>
                </a:cubicBezTo>
                <a:cubicBezTo>
                  <a:pt x="1024217" y="842683"/>
                  <a:pt x="1325655" y="448235"/>
                  <a:pt x="1627094" y="537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 bwMode="auto">
          <a:xfrm>
            <a:off x="1191527" y="5486400"/>
            <a:ext cx="3139568" cy="833867"/>
          </a:xfrm>
          <a:custGeom>
            <a:avLst/>
            <a:gdLst>
              <a:gd name="connsiteX0" fmla="*/ 0 w 1627094"/>
              <a:gd name="connsiteY0" fmla="*/ 0 h 833867"/>
              <a:gd name="connsiteX1" fmla="*/ 753035 w 1627094"/>
              <a:gd name="connsiteY1" fmla="*/ 833718 h 833867"/>
              <a:gd name="connsiteX2" fmla="*/ 1627094 w 1627094"/>
              <a:gd name="connsiteY2" fmla="*/ 53788 h 8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094" h="833867">
                <a:moveTo>
                  <a:pt x="0" y="0"/>
                </a:moveTo>
                <a:cubicBezTo>
                  <a:pt x="240926" y="412376"/>
                  <a:pt x="481853" y="824753"/>
                  <a:pt x="753035" y="833718"/>
                </a:cubicBezTo>
                <a:cubicBezTo>
                  <a:pt x="1024217" y="842683"/>
                  <a:pt x="1325655" y="448235"/>
                  <a:pt x="1627094" y="537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 bwMode="auto">
          <a:xfrm>
            <a:off x="4312751" y="5564452"/>
            <a:ext cx="483880" cy="833867"/>
          </a:xfrm>
          <a:custGeom>
            <a:avLst/>
            <a:gdLst>
              <a:gd name="connsiteX0" fmla="*/ 0 w 1627094"/>
              <a:gd name="connsiteY0" fmla="*/ 0 h 833867"/>
              <a:gd name="connsiteX1" fmla="*/ 753035 w 1627094"/>
              <a:gd name="connsiteY1" fmla="*/ 833718 h 833867"/>
              <a:gd name="connsiteX2" fmla="*/ 1627094 w 1627094"/>
              <a:gd name="connsiteY2" fmla="*/ 53788 h 8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094" h="833867">
                <a:moveTo>
                  <a:pt x="0" y="0"/>
                </a:moveTo>
                <a:cubicBezTo>
                  <a:pt x="240926" y="412376"/>
                  <a:pt x="481853" y="824753"/>
                  <a:pt x="753035" y="833718"/>
                </a:cubicBezTo>
                <a:cubicBezTo>
                  <a:pt x="1024217" y="842683"/>
                  <a:pt x="1325655" y="448235"/>
                  <a:pt x="1627094" y="537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 bwMode="auto">
          <a:xfrm flipH="1">
            <a:off x="4796630" y="5547461"/>
            <a:ext cx="2079625" cy="833867"/>
          </a:xfrm>
          <a:custGeom>
            <a:avLst/>
            <a:gdLst>
              <a:gd name="connsiteX0" fmla="*/ 0 w 1627094"/>
              <a:gd name="connsiteY0" fmla="*/ 0 h 833867"/>
              <a:gd name="connsiteX1" fmla="*/ 753035 w 1627094"/>
              <a:gd name="connsiteY1" fmla="*/ 833718 h 833867"/>
              <a:gd name="connsiteX2" fmla="*/ 1627094 w 1627094"/>
              <a:gd name="connsiteY2" fmla="*/ 53788 h 8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094" h="833867">
                <a:moveTo>
                  <a:pt x="0" y="0"/>
                </a:moveTo>
                <a:cubicBezTo>
                  <a:pt x="240926" y="412376"/>
                  <a:pt x="481853" y="824753"/>
                  <a:pt x="753035" y="833718"/>
                </a:cubicBezTo>
                <a:cubicBezTo>
                  <a:pt x="1024217" y="842683"/>
                  <a:pt x="1325655" y="448235"/>
                  <a:pt x="1627094" y="537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 bwMode="auto">
          <a:xfrm flipH="1">
            <a:off x="6876253" y="5511171"/>
            <a:ext cx="864099" cy="833867"/>
          </a:xfrm>
          <a:custGeom>
            <a:avLst/>
            <a:gdLst>
              <a:gd name="connsiteX0" fmla="*/ 0 w 1627094"/>
              <a:gd name="connsiteY0" fmla="*/ 0 h 833867"/>
              <a:gd name="connsiteX1" fmla="*/ 753035 w 1627094"/>
              <a:gd name="connsiteY1" fmla="*/ 833718 h 833867"/>
              <a:gd name="connsiteX2" fmla="*/ 1627094 w 1627094"/>
              <a:gd name="connsiteY2" fmla="*/ 53788 h 8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094" h="833867">
                <a:moveTo>
                  <a:pt x="0" y="0"/>
                </a:moveTo>
                <a:cubicBezTo>
                  <a:pt x="240926" y="412376"/>
                  <a:pt x="481853" y="824753"/>
                  <a:pt x="753035" y="833718"/>
                </a:cubicBezTo>
                <a:cubicBezTo>
                  <a:pt x="1024217" y="842683"/>
                  <a:pt x="1325655" y="448235"/>
                  <a:pt x="1627094" y="537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30" grpId="0"/>
      <p:bldP spid="131" grpId="0"/>
      <p:bldP spid="132" grpId="0"/>
      <p:bldP spid="14343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64096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895743"/>
            <a:ext cx="9252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4007828" cy="2215991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Regex-based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Extraction</a:t>
            </a:r>
            <a:endParaRPr lang="de-DE" dirty="0" smtClean="0">
              <a:latin typeface="+mj-lt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latin typeface="+mj-lt"/>
                <a:sym typeface="Wingdings"/>
              </a:rPr>
              <a:t>Pattern-</a:t>
            </a:r>
            <a:r>
              <a:rPr lang="de-DE" dirty="0" err="1" smtClean="0">
                <a:latin typeface="+mj-lt"/>
                <a:sym typeface="Wingdings"/>
              </a:rPr>
              <a:t>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Harvesting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Consistency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Reasoning</a:t>
            </a:r>
            <a:endParaRPr lang="de-DE" dirty="0" smtClean="0">
              <a:solidFill>
                <a:srgbClr val="3333CC"/>
              </a:solidFill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latin typeface="+mj-lt"/>
                <a:sym typeface="Wingdings"/>
              </a:rPr>
              <a:t>Probabilistic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Web-Table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174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n 45"/>
          <p:cNvSpPr>
            <a:spLocks noChangeArrowheads="1"/>
          </p:cNvSpPr>
          <p:nvPr/>
        </p:nvSpPr>
        <p:spPr bwMode="auto">
          <a:xfrm>
            <a:off x="467544" y="3784088"/>
            <a:ext cx="3507692" cy="285752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Extending a KB faces 3+ challenges</a:t>
            </a:r>
          </a:p>
        </p:txBody>
      </p:sp>
      <p:sp>
        <p:nvSpPr>
          <p:cNvPr id="10247" name="TextBox 46"/>
          <p:cNvSpPr txBox="1">
            <a:spLocks noChangeArrowheads="1"/>
          </p:cNvSpPr>
          <p:nvPr/>
        </p:nvSpPr>
        <p:spPr bwMode="auto">
          <a:xfrm>
            <a:off x="467544" y="4676826"/>
            <a:ext cx="36606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0" dirty="0">
                <a:solidFill>
                  <a:srgbClr val="0033CC"/>
                </a:solidFill>
              </a:rPr>
              <a:t>t</a:t>
            </a:r>
            <a:r>
              <a:rPr lang="de-DE" sz="2400" b="0" dirty="0" smtClean="0">
                <a:solidFill>
                  <a:srgbClr val="0033CC"/>
                </a:solidFill>
              </a:rPr>
              <a:t>ype (Reagan, president)</a:t>
            </a:r>
          </a:p>
          <a:p>
            <a:r>
              <a:rPr lang="de-DE" sz="2400" b="0" dirty="0" err="1">
                <a:solidFill>
                  <a:srgbClr val="0033CC"/>
                </a:solidFill>
              </a:rPr>
              <a:t>s</a:t>
            </a:r>
            <a:r>
              <a:rPr lang="de-DE" sz="2400" b="0" dirty="0" err="1" smtClean="0">
                <a:solidFill>
                  <a:srgbClr val="0033CC"/>
                </a:solidFill>
              </a:rPr>
              <a:t>pouse</a:t>
            </a:r>
            <a:r>
              <a:rPr lang="de-DE" sz="2400" b="0" dirty="0" smtClean="0">
                <a:solidFill>
                  <a:srgbClr val="0033CC"/>
                </a:solidFill>
              </a:rPr>
              <a:t> (Reagan, Davis)</a:t>
            </a:r>
            <a:endParaRPr lang="de-DE" sz="2400" b="0" dirty="0">
              <a:solidFill>
                <a:srgbClr val="0033CC"/>
              </a:solidFill>
            </a:endParaRPr>
          </a:p>
          <a:p>
            <a:r>
              <a:rPr lang="de-DE" sz="2400" b="0" dirty="0" err="1">
                <a:solidFill>
                  <a:srgbClr val="0033CC"/>
                </a:solidFill>
              </a:rPr>
              <a:t>s</a:t>
            </a:r>
            <a:r>
              <a:rPr lang="de-DE" sz="2400" b="0" dirty="0" err="1" smtClean="0">
                <a:solidFill>
                  <a:srgbClr val="0033CC"/>
                </a:solidFill>
              </a:rPr>
              <a:t>pouse</a:t>
            </a:r>
            <a:r>
              <a:rPr lang="de-DE" sz="2400" b="0" dirty="0" smtClean="0">
                <a:solidFill>
                  <a:srgbClr val="0033CC"/>
                </a:solidFill>
              </a:rPr>
              <a:t> (</a:t>
            </a:r>
            <a:r>
              <a:rPr lang="de-DE" sz="2400" b="0" dirty="0" err="1" smtClean="0">
                <a:solidFill>
                  <a:srgbClr val="0033CC"/>
                </a:solidFill>
              </a:rPr>
              <a:t>Elvis,Priscilla</a:t>
            </a:r>
            <a:r>
              <a:rPr lang="de-DE" sz="2400" b="0" dirty="0" smtClean="0">
                <a:solidFill>
                  <a:srgbClr val="0033CC"/>
                </a:solidFill>
              </a:rPr>
              <a:t>)</a:t>
            </a:r>
            <a:endParaRPr lang="de-DE" sz="2400" b="0" dirty="0">
              <a:solidFill>
                <a:srgbClr val="0033CC"/>
              </a:solidFill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21" name="Text Box 123"/>
          <p:cNvSpPr txBox="1">
            <a:spLocks noChangeArrowheads="1"/>
          </p:cNvSpPr>
          <p:nvPr/>
        </p:nvSpPr>
        <p:spPr bwMode="auto">
          <a:xfrm>
            <a:off x="0" y="908050"/>
            <a:ext cx="915000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Problem: If we want to extend a KB, we face (at least) 3 challenges</a:t>
            </a:r>
          </a:p>
          <a:p>
            <a:r>
              <a:rPr lang="en-US" dirty="0" smtClean="0"/>
              <a:t>1. Understand which relations are expressed by patterns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	"x is married to y“ 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33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 spouse(</a:t>
            </a:r>
            <a:r>
              <a:rPr lang="en-US" dirty="0" err="1" smtClean="0">
                <a:solidFill>
                  <a:srgbClr val="3333CC"/>
                </a:solidFill>
              </a:rPr>
              <a:t>x,y</a:t>
            </a:r>
            <a:r>
              <a:rPr lang="en-US" dirty="0" smtClean="0">
                <a:solidFill>
                  <a:srgbClr val="3333CC"/>
                </a:solidFill>
              </a:rPr>
              <a:t>)</a:t>
            </a:r>
          </a:p>
          <a:p>
            <a:r>
              <a:rPr lang="en-US" dirty="0" smtClean="0"/>
              <a:t>2. Disambiguate entities</a:t>
            </a:r>
          </a:p>
          <a:p>
            <a:r>
              <a:rPr lang="en-US" dirty="0">
                <a:solidFill>
                  <a:srgbClr val="3333CC"/>
                </a:solidFill>
              </a:rPr>
              <a:t>	</a:t>
            </a:r>
            <a:r>
              <a:rPr lang="en-US" dirty="0" smtClean="0">
                <a:solidFill>
                  <a:srgbClr val="3333CC"/>
                </a:solidFill>
              </a:rPr>
              <a:t>"Hermione is </a:t>
            </a:r>
            <a:r>
              <a:rPr lang="en-US" dirty="0">
                <a:solidFill>
                  <a:srgbClr val="3333CC"/>
                </a:solidFill>
              </a:rPr>
              <a:t>married to </a:t>
            </a:r>
            <a:r>
              <a:rPr lang="en-US" dirty="0" smtClean="0">
                <a:solidFill>
                  <a:srgbClr val="3333CC"/>
                </a:solidFill>
              </a:rPr>
              <a:t>Ron": "Ron" = RonaldReagan?</a:t>
            </a:r>
            <a:endParaRPr lang="en-US" dirty="0" smtClean="0"/>
          </a:p>
          <a:p>
            <a:r>
              <a:rPr lang="en-US" dirty="0" smtClean="0"/>
              <a:t>3. Resolve inconsistencies</a:t>
            </a:r>
          </a:p>
          <a:p>
            <a:r>
              <a:rPr lang="en-US" dirty="0">
                <a:solidFill>
                  <a:srgbClr val="3333CC"/>
                </a:solidFill>
              </a:rPr>
              <a:t>	</a:t>
            </a:r>
            <a:r>
              <a:rPr lang="en-US" dirty="0" smtClean="0">
                <a:solidFill>
                  <a:srgbClr val="3333CC"/>
                </a:solidFill>
              </a:rPr>
              <a:t>spouse(Hermione, Reagan) &amp; spouse(</a:t>
            </a:r>
            <a:r>
              <a:rPr lang="en-US" dirty="0" err="1" smtClean="0">
                <a:solidFill>
                  <a:srgbClr val="3333CC"/>
                </a:solidFill>
              </a:rPr>
              <a:t>Reagan,Davis</a:t>
            </a:r>
            <a:r>
              <a:rPr lang="en-US" dirty="0" smtClean="0">
                <a:solidFill>
                  <a:srgbClr val="3333CC"/>
                </a:solidFill>
              </a:rPr>
              <a:t>)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365104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b="0" dirty="0" smtClean="0">
                <a:solidFill>
                  <a:srgbClr val="3333CC"/>
                </a:solidFill>
                <a:latin typeface="+mj-lt"/>
              </a:rPr>
              <a:t>"Hermione is married to Ron"</a:t>
            </a: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>
            <a:off x="6872889" y="4826769"/>
            <a:ext cx="1" cy="6411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175610" y="5467959"/>
            <a:ext cx="2697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927335" y="505246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4800" b="0" dirty="0" smtClean="0">
                <a:solidFill>
                  <a:srgbClr val="CC0099"/>
                </a:solidFill>
                <a:latin typeface="+mj-lt"/>
              </a:rPr>
              <a:t>?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65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SOFIE transforms IE to logical rules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21" name="Text Box 123"/>
          <p:cNvSpPr txBox="1">
            <a:spLocks noChangeArrowheads="1"/>
          </p:cNvSpPr>
          <p:nvPr/>
        </p:nvSpPr>
        <p:spPr bwMode="auto">
          <a:xfrm>
            <a:off x="0" y="908050"/>
            <a:ext cx="63262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Idea: Transform corpus to surface statements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649" y="1484784"/>
            <a:ext cx="4153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"Hermione is married to Ron"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502" y="1845985"/>
            <a:ext cx="6067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occurs("Hermione", "is married to", "Ron")</a:t>
            </a:r>
          </a:p>
        </p:txBody>
      </p:sp>
      <p:sp>
        <p:nvSpPr>
          <p:cNvPr id="12" name="Text Box 123"/>
          <p:cNvSpPr txBox="1">
            <a:spLocks noChangeArrowheads="1"/>
          </p:cNvSpPr>
          <p:nvPr/>
        </p:nvSpPr>
        <p:spPr bwMode="auto">
          <a:xfrm>
            <a:off x="-10035" y="2348880"/>
            <a:ext cx="68114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possible meanings for all words from the KB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3421" y="2852936"/>
            <a:ext cx="4221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means("Ron", RonaldReagan)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322" y="3286145"/>
            <a:ext cx="391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means("Ron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",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RonWeasley</a:t>
            </a:r>
            <a:r>
              <a:rPr lang="en-US" dirty="0">
                <a:solidFill>
                  <a:srgbClr val="3333CC"/>
                </a:solidFill>
                <a:latin typeface="+mj-lt"/>
              </a:rPr>
              <a:t>)</a:t>
            </a:r>
            <a:endParaRPr lang="en-US" dirty="0" smtClean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548" y="3717032"/>
            <a:ext cx="5392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means("Hermione", HermioneGranger)</a:t>
            </a:r>
          </a:p>
        </p:txBody>
      </p:sp>
      <p:sp>
        <p:nvSpPr>
          <p:cNvPr id="18" name="Text Box 123"/>
          <p:cNvSpPr txBox="1">
            <a:spLocks noChangeArrowheads="1"/>
          </p:cNvSpPr>
          <p:nvPr/>
        </p:nvSpPr>
        <p:spPr bwMode="auto">
          <a:xfrm>
            <a:off x="0" y="4581128"/>
            <a:ext cx="39565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pattern deduction rules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3322" y="4149080"/>
            <a:ext cx="4562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means(X,Y) &amp; means(X,Z) </a:t>
            </a:r>
            <a:r>
              <a:rPr lang="en-US" dirty="0" smtClean="0">
                <a:solidFill>
                  <a:srgbClr val="3333CC"/>
                </a:solidFill>
                <a:latin typeface="+mj-lt"/>
                <a:sym typeface="Symbol"/>
              </a:rPr>
              <a:t>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Y=Z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440" y="2852936"/>
            <a:ext cx="2635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Only one of these</a:t>
            </a:r>
          </a:p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can be true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8625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R(X',Y')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P~R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8202" y="5507143"/>
            <a:ext cx="8625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P~R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R(X',Y')</a:t>
            </a:r>
          </a:p>
        </p:txBody>
      </p:sp>
      <p:cxnSp>
        <p:nvCxnSpPr>
          <p:cNvPr id="13" name="Curved Connector 12"/>
          <p:cNvCxnSpPr>
            <a:stCxn id="3" idx="1"/>
            <a:endCxn id="11" idx="1"/>
          </p:cNvCxnSpPr>
          <p:nvPr/>
        </p:nvCxnSpPr>
        <p:spPr bwMode="auto">
          <a:xfrm rot="10800000" flipH="1" flipV="1">
            <a:off x="850648" y="1700227"/>
            <a:ext cx="19853" cy="361201"/>
          </a:xfrm>
          <a:prstGeom prst="curvedConnector3">
            <a:avLst>
              <a:gd name="adj1" fmla="val -1151463"/>
            </a:avLst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-21178" y="5938030"/>
            <a:ext cx="51331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semantic constraints (manually)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8411" y="6368917"/>
            <a:ext cx="4833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spouse(X,Y) &amp; spouse(X,Z)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Y=Z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766088" y="2779768"/>
            <a:ext cx="498351" cy="842610"/>
          </a:xfrm>
          <a:prstGeom prst="rightBrac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6" grpId="0"/>
      <p:bldP spid="9" grpId="0"/>
      <p:bldP spid="22" grpId="0"/>
      <p:bldP spid="25" grpId="0"/>
      <p:bldP spid="27" grpId="0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-7113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The rules deduce meanings of patterns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18" name="Text Box 123"/>
          <p:cNvSpPr txBox="1">
            <a:spLocks noChangeArrowheads="1"/>
          </p:cNvSpPr>
          <p:nvPr/>
        </p:nvSpPr>
        <p:spPr bwMode="auto">
          <a:xfrm>
            <a:off x="0" y="4581128"/>
            <a:ext cx="39565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pattern deduction rules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8216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R(X',Y')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P~R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8202" y="5507143"/>
            <a:ext cx="8216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P~R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R(X',Y')</a:t>
            </a:r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-21178" y="5938030"/>
            <a:ext cx="51331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semantic constraints (manually)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8411" y="6368917"/>
            <a:ext cx="475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spouse(X,Y) &amp; spouse(X,Z)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Y=Z</a:t>
            </a:r>
          </a:p>
        </p:txBody>
      </p:sp>
      <p:sp>
        <p:nvSpPr>
          <p:cNvPr id="20" name="Can 45"/>
          <p:cNvSpPr>
            <a:spLocks noChangeArrowheads="1"/>
          </p:cNvSpPr>
          <p:nvPr/>
        </p:nvSpPr>
        <p:spPr bwMode="auto">
          <a:xfrm>
            <a:off x="131446" y="665693"/>
            <a:ext cx="3430076" cy="18272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154820" y="1124744"/>
            <a:ext cx="34067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type(Reagan, president)</a:t>
            </a: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(Reagan, Davis)</a:t>
            </a:r>
            <a:endParaRPr lang="de-DE" dirty="0">
              <a:solidFill>
                <a:srgbClr val="0033CC"/>
              </a:solidFill>
            </a:endParaRP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Elvis,Priscilla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4415" y="1148407"/>
            <a:ext cx="4043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"Elvis is married to Priscilla"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31640" y="1844824"/>
            <a:ext cx="3652775" cy="32403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444626" y="2060848"/>
            <a:ext cx="983358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" idx="2"/>
          </p:cNvCxnSpPr>
          <p:nvPr/>
        </p:nvCxnSpPr>
        <p:spPr bwMode="auto">
          <a:xfrm flipH="1">
            <a:off x="6815205" y="1579294"/>
            <a:ext cx="190757" cy="4815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148064" y="2270468"/>
            <a:ext cx="3466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"is married to“ ~ spouse</a:t>
            </a: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67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The rules deduce facts from patterns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18" name="Text Box 123"/>
          <p:cNvSpPr txBox="1">
            <a:spLocks noChangeArrowheads="1"/>
          </p:cNvSpPr>
          <p:nvPr/>
        </p:nvSpPr>
        <p:spPr bwMode="auto">
          <a:xfrm>
            <a:off x="0" y="4581128"/>
            <a:ext cx="39565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pattern deduction rules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8295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R(X',Y') </a:t>
            </a:r>
            <a:r>
              <a:rPr lang="en-US" dirty="0" smtClean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P~R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8202" y="5507143"/>
            <a:ext cx="8295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P~R </a:t>
            </a:r>
            <a:r>
              <a:rPr lang="en-US" dirty="0" smtClean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R(X',Y')</a:t>
            </a:r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-21178" y="5938030"/>
            <a:ext cx="51331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semantic constraints (manually)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6368917"/>
            <a:ext cx="4833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spouse(X,Y) &amp; spouse(X,Z) </a:t>
            </a:r>
            <a:r>
              <a:rPr lang="en-US" dirty="0" smtClean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Y=Z</a:t>
            </a: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3777402" y="3526197"/>
            <a:ext cx="4724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Hermione,RonaldReagan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Hermione,RonWeasley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2270468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"is married to“ ~ married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4415" y="1148407"/>
            <a:ext cx="4153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"Hermione is married to Ron"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860032" y="2650850"/>
            <a:ext cx="720080" cy="4181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an 45"/>
          <p:cNvSpPr>
            <a:spLocks noChangeArrowheads="1"/>
          </p:cNvSpPr>
          <p:nvPr/>
        </p:nvSpPr>
        <p:spPr bwMode="auto">
          <a:xfrm>
            <a:off x="131446" y="665693"/>
            <a:ext cx="3430076" cy="18272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154820" y="1124744"/>
            <a:ext cx="34067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type(Reagan, president)</a:t>
            </a: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(Reagan, Davis)</a:t>
            </a:r>
            <a:endParaRPr lang="de-DE" dirty="0">
              <a:solidFill>
                <a:srgbClr val="0033CC"/>
              </a:solidFill>
            </a:endParaRP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Elvis,Priscilla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  <a:endParaRPr lang="de-DE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825641" y="1519444"/>
            <a:ext cx="268204" cy="19469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483768" y="2232740"/>
            <a:ext cx="1656184" cy="32833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139952" y="2232740"/>
            <a:ext cx="720080" cy="836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68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The rules remove inconsistencies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18" name="Text Box 123"/>
          <p:cNvSpPr txBox="1">
            <a:spLocks noChangeArrowheads="1"/>
          </p:cNvSpPr>
          <p:nvPr/>
        </p:nvSpPr>
        <p:spPr bwMode="auto">
          <a:xfrm>
            <a:off x="0" y="4581128"/>
            <a:ext cx="39565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pattern deduction rules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8295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R(X',Y')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P~R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8202" y="5507143"/>
            <a:ext cx="8295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occurs(X,P,Y) &amp; means(X,X') &amp; means(Y,Y') &amp; P~R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 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R(X',Y')</a:t>
            </a:r>
          </a:p>
        </p:txBody>
      </p:sp>
      <p:sp>
        <p:nvSpPr>
          <p:cNvPr id="25" name="Text Box 123"/>
          <p:cNvSpPr txBox="1">
            <a:spLocks noChangeArrowheads="1"/>
          </p:cNvSpPr>
          <p:nvPr/>
        </p:nvSpPr>
        <p:spPr bwMode="auto">
          <a:xfrm>
            <a:off x="-21178" y="5938030"/>
            <a:ext cx="51331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Add semantic constraints (manually)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6368917"/>
            <a:ext cx="475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spouse(X,Y) &amp; spouse(X,Z) </a:t>
            </a:r>
            <a:r>
              <a:rPr lang="en-US" dirty="0">
                <a:solidFill>
                  <a:srgbClr val="3333CC"/>
                </a:solidFill>
                <a:sym typeface="Symbol"/>
              </a:rPr>
              <a:t></a:t>
            </a:r>
            <a:r>
              <a:rPr lang="en-US" dirty="0" smtClean="0">
                <a:solidFill>
                  <a:srgbClr val="3333CC"/>
                </a:solidFill>
                <a:latin typeface="+mj-lt"/>
              </a:rPr>
              <a:t> Y=Z</a:t>
            </a: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3777402" y="3526197"/>
            <a:ext cx="4724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Hermione,RonaldReagan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Hermione,RonWeasley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21" name="Can 45"/>
          <p:cNvSpPr>
            <a:spLocks noChangeArrowheads="1"/>
          </p:cNvSpPr>
          <p:nvPr/>
        </p:nvSpPr>
        <p:spPr bwMode="auto">
          <a:xfrm>
            <a:off x="131446" y="665693"/>
            <a:ext cx="3576458" cy="18272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154820" y="1124744"/>
            <a:ext cx="34067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type(Reagan, president)</a:t>
            </a: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(Reagan, Davis)</a:t>
            </a:r>
            <a:endParaRPr lang="de-DE" dirty="0">
              <a:solidFill>
                <a:srgbClr val="0033CC"/>
              </a:solidFill>
            </a:endParaRPr>
          </a:p>
          <a:p>
            <a:r>
              <a:rPr lang="de-DE" dirty="0" err="1" smtClean="0">
                <a:solidFill>
                  <a:srgbClr val="0033CC"/>
                </a:solidFill>
              </a:rPr>
              <a:t>spouse</a:t>
            </a:r>
            <a:r>
              <a:rPr lang="de-DE" dirty="0" smtClean="0">
                <a:solidFill>
                  <a:srgbClr val="0033CC"/>
                </a:solidFill>
              </a:rPr>
              <a:t>(</a:t>
            </a:r>
            <a:r>
              <a:rPr lang="de-DE" dirty="0" err="1" smtClean="0">
                <a:solidFill>
                  <a:srgbClr val="0033CC"/>
                </a:solidFill>
              </a:rPr>
              <a:t>Elvis,Priscilla</a:t>
            </a:r>
            <a:r>
              <a:rPr lang="de-DE" dirty="0" smtClean="0">
                <a:solidFill>
                  <a:srgbClr val="0033CC"/>
                </a:solidFill>
              </a:rPr>
              <a:t>)</a:t>
            </a:r>
            <a:endParaRPr lang="de-DE" dirty="0">
              <a:solidFill>
                <a:srgbClr val="0033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706803" y="3717032"/>
            <a:ext cx="1353029" cy="2721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003455" y="1830333"/>
            <a:ext cx="2056377" cy="18866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059832" y="3717032"/>
            <a:ext cx="6480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851920" y="3789040"/>
            <a:ext cx="43204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-9525" y="684213"/>
            <a:ext cx="9144000" cy="24479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Textfeld 3"/>
          <p:cNvSpPr txBox="1">
            <a:spLocks noChangeArrowheads="1"/>
          </p:cNvSpPr>
          <p:nvPr/>
        </p:nvSpPr>
        <p:spPr bwMode="auto">
          <a:xfrm>
            <a:off x="-396875" y="0"/>
            <a:ext cx="986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3600">
                <a:cs typeface="Arial" pitchFamily="34" charset="0"/>
              </a:rPr>
              <a:t> Knowledge for Intelligence</a:t>
            </a:r>
          </a:p>
        </p:txBody>
      </p:sp>
      <p:sp>
        <p:nvSpPr>
          <p:cNvPr id="22532" name="Textfeld 7"/>
          <p:cNvSpPr txBox="1">
            <a:spLocks noChangeArrowheads="1"/>
          </p:cNvSpPr>
          <p:nvPr/>
        </p:nvSpPr>
        <p:spPr bwMode="auto">
          <a:xfrm>
            <a:off x="-9525" y="828675"/>
            <a:ext cx="9317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u="sng">
                <a:cs typeface="Arial" pitchFamily="34" charset="0"/>
              </a:rPr>
              <a:t>Enabling technology for:</a:t>
            </a:r>
          </a:p>
          <a:p>
            <a:pPr eaLnBrk="1" hangingPunct="1">
              <a:buFont typeface="Wingdings" pitchFamily="2" charset="2"/>
              <a:buChar char=""/>
            </a:pPr>
            <a:r>
              <a:rPr lang="de-DE" sz="2400">
                <a:solidFill>
                  <a:srgbClr val="0000FF"/>
                </a:solidFill>
                <a:cs typeface="Arial" pitchFamily="34" charset="0"/>
              </a:rPr>
              <a:t>disambiguation</a:t>
            </a:r>
            <a:r>
              <a:rPr lang="de-DE" sz="2400">
                <a:cs typeface="Arial" pitchFamily="34" charset="0"/>
              </a:rPr>
              <a:t> </a:t>
            </a:r>
            <a:r>
              <a:rPr lang="de-DE" sz="2000">
                <a:cs typeface="Arial" pitchFamily="34" charset="0"/>
              </a:rPr>
              <a:t>in written &amp; spoken natural language</a:t>
            </a:r>
          </a:p>
          <a:p>
            <a:pPr eaLnBrk="1" hangingPunct="1">
              <a:buFont typeface="Wingdings" pitchFamily="2" charset="2"/>
              <a:buChar char=""/>
            </a:pPr>
            <a:r>
              <a:rPr lang="de-DE" sz="2400">
                <a:solidFill>
                  <a:srgbClr val="0000FF"/>
                </a:solidFill>
                <a:cs typeface="Arial" pitchFamily="34" charset="0"/>
              </a:rPr>
              <a:t>deep reasoning</a:t>
            </a:r>
            <a:r>
              <a:rPr lang="de-DE" sz="240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de-DE" sz="2000">
                <a:cs typeface="Arial" pitchFamily="34" charset="0"/>
              </a:rPr>
              <a:t>(e.g. QA to win quiz game)</a:t>
            </a:r>
          </a:p>
          <a:p>
            <a:pPr eaLnBrk="1" hangingPunct="1">
              <a:buFont typeface="Wingdings" pitchFamily="2" charset="2"/>
              <a:buChar char=""/>
            </a:pPr>
            <a:r>
              <a:rPr lang="de-DE" sz="2400">
                <a:solidFill>
                  <a:srgbClr val="0000FF"/>
                </a:solidFill>
                <a:cs typeface="Arial" pitchFamily="34" charset="0"/>
              </a:rPr>
              <a:t>machine reading </a:t>
            </a:r>
            <a:r>
              <a:rPr lang="de-DE" sz="2000">
                <a:cs typeface="Arial" pitchFamily="34" charset="0"/>
              </a:rPr>
              <a:t>(e.g. to summarize book or corpus)</a:t>
            </a:r>
          </a:p>
          <a:p>
            <a:pPr eaLnBrk="1" hangingPunct="1">
              <a:buFont typeface="Wingdings" pitchFamily="2" charset="2"/>
              <a:buChar char=""/>
            </a:pPr>
            <a:r>
              <a:rPr lang="de-DE" sz="2400">
                <a:solidFill>
                  <a:srgbClr val="0000FF"/>
                </a:solidFill>
                <a:cs typeface="Arial" pitchFamily="34" charset="0"/>
              </a:rPr>
              <a:t>semantic search </a:t>
            </a:r>
            <a:r>
              <a:rPr lang="de-DE" sz="2000">
                <a:cs typeface="Arial" pitchFamily="34" charset="0"/>
              </a:rPr>
              <a:t>in terms of entities&amp;relations (not keywords&amp;pages</a:t>
            </a:r>
            <a:r>
              <a:rPr lang="de-DE"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"/>
            </a:pPr>
            <a:r>
              <a:rPr lang="de-DE" sz="2400">
                <a:solidFill>
                  <a:srgbClr val="0000FF"/>
                </a:solidFill>
                <a:cs typeface="Arial" pitchFamily="34" charset="0"/>
              </a:rPr>
              <a:t>entity-level linkage </a:t>
            </a:r>
            <a:r>
              <a:rPr lang="de-DE" sz="2000">
                <a:cs typeface="Arial" pitchFamily="34" charset="0"/>
              </a:rPr>
              <a:t>for the Web of Data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9527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52425" y="3984625"/>
            <a:ext cx="778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/>
              <a:t>European composers who have won film music awards?</a:t>
            </a:r>
            <a:endParaRPr lang="en-US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52425" y="4416425"/>
            <a:ext cx="782137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dirty="0" smtClean="0"/>
              <a:t>East </a:t>
            </a:r>
            <a:r>
              <a:rPr lang="de-DE" dirty="0" err="1" smtClean="0"/>
              <a:t>coast</a:t>
            </a:r>
            <a:r>
              <a:rPr lang="de-DE" dirty="0" smtClean="0"/>
              <a:t> </a:t>
            </a:r>
            <a:r>
              <a:rPr lang="de-DE" dirty="0" err="1"/>
              <a:t>professors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founded</a:t>
            </a:r>
            <a:r>
              <a:rPr lang="de-DE" dirty="0"/>
              <a:t> Internet </a:t>
            </a:r>
            <a:r>
              <a:rPr lang="de-DE" dirty="0" err="1"/>
              <a:t>companies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352425" y="5541963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/>
              <a:t>Enzymes that inhibit HIV? </a:t>
            </a:r>
          </a:p>
          <a:p>
            <a:pPr eaLnBrk="1" hangingPunct="1">
              <a:lnSpc>
                <a:spcPct val="90000"/>
              </a:lnSpc>
            </a:pPr>
            <a:r>
              <a:rPr lang="de-DE"/>
              <a:t>Influenza drugs for teens with high blood pressure?</a:t>
            </a:r>
            <a:endParaRPr lang="en-US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-7938" y="4024313"/>
            <a:ext cx="288926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-7938" y="4460875"/>
            <a:ext cx="288926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-9525" y="5541963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2540" name="Text Box 20"/>
          <p:cNvSpPr txBox="1">
            <a:spLocks noChangeArrowheads="1"/>
          </p:cNvSpPr>
          <p:nvPr/>
        </p:nvSpPr>
        <p:spPr bwMode="auto">
          <a:xfrm>
            <a:off x="422275" y="5902325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800"/>
              <a:t>...</a:t>
            </a:r>
            <a:endParaRPr lang="en-US" sz="2800"/>
          </a:p>
        </p:txBody>
      </p:sp>
      <p:sp>
        <p:nvSpPr>
          <p:cNvPr id="22541" name="Text Box 21"/>
          <p:cNvSpPr txBox="1">
            <a:spLocks noChangeArrowheads="1"/>
          </p:cNvSpPr>
          <p:nvPr/>
        </p:nvSpPr>
        <p:spPr bwMode="auto">
          <a:xfrm>
            <a:off x="352425" y="3525838"/>
            <a:ext cx="5118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/>
              <a:t>Politicians who are also scientists?</a:t>
            </a:r>
            <a:endParaRPr lang="en-US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-7938" y="3524250"/>
            <a:ext cx="288926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2543" name="Text Box 8"/>
          <p:cNvSpPr txBox="1">
            <a:spLocks noChangeArrowheads="1"/>
          </p:cNvSpPr>
          <p:nvPr/>
        </p:nvSpPr>
        <p:spPr bwMode="auto">
          <a:xfrm>
            <a:off x="352425" y="4822825"/>
            <a:ext cx="758124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John Lennon, Billie Holiday, Heath </a:t>
            </a:r>
            <a:r>
              <a:rPr lang="de-DE" dirty="0" err="1" smtClean="0"/>
              <a:t>Ledger</a:t>
            </a:r>
            <a:r>
              <a:rPr lang="de-DE" dirty="0" smtClean="0"/>
              <a:t>, King Kong?</a:t>
            </a:r>
            <a:endParaRPr lang="en-US" dirty="0"/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>
            <a:off x="-9525" y="4894263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0"/>
            <a:ext cx="10225136" cy="476672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The rules pose a weighted </a:t>
            </a:r>
            <a:r>
              <a:rPr lang="en-GB" sz="3400" dirty="0" err="1" smtClean="0"/>
              <a:t>MaxSat</a:t>
            </a:r>
            <a:r>
              <a:rPr lang="en-GB" sz="3400" dirty="0" smtClean="0"/>
              <a:t> problem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766088" y="404664"/>
            <a:ext cx="3377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(F. Suchanek et al.: WWW‘09)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9568" y="2527515"/>
            <a:ext cx="5466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spouse(X,Y) &amp; spouse(X,Z) =&gt; Y=Z  [10]</a:t>
            </a:r>
          </a:p>
        </p:txBody>
      </p:sp>
      <p:sp>
        <p:nvSpPr>
          <p:cNvPr id="21" name="Can 45"/>
          <p:cNvSpPr>
            <a:spLocks noChangeArrowheads="1"/>
          </p:cNvSpPr>
          <p:nvPr/>
        </p:nvSpPr>
        <p:spPr bwMode="auto">
          <a:xfrm>
            <a:off x="131446" y="665693"/>
            <a:ext cx="3324429" cy="182720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154820" y="1124744"/>
            <a:ext cx="42017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type(Reagan, president)    [10]</a:t>
            </a:r>
          </a:p>
          <a:p>
            <a:r>
              <a:rPr lang="de-DE" dirty="0" smtClean="0">
                <a:solidFill>
                  <a:srgbClr val="0033CC"/>
                </a:solidFill>
              </a:rPr>
              <a:t>married(Reagan, Davis)     [10]</a:t>
            </a:r>
            <a:endParaRPr lang="de-DE" dirty="0">
              <a:solidFill>
                <a:srgbClr val="0033CC"/>
              </a:solidFill>
            </a:endParaRPr>
          </a:p>
          <a:p>
            <a:r>
              <a:rPr lang="de-DE" dirty="0" smtClean="0">
                <a:solidFill>
                  <a:srgbClr val="0033CC"/>
                </a:solidFill>
              </a:rPr>
              <a:t>married(Elvis,Priscilla)      [10]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820" y="2846546"/>
            <a:ext cx="54409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occurs("Hermione","loves","Harry") [3]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means("Ron",RonaldReagan) [3]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3333CC"/>
                </a:solidFill>
              </a:rPr>
              <a:t>means("Ron",</a:t>
            </a:r>
            <a:r>
              <a:rPr lang="en-US" dirty="0" smtClean="0">
                <a:solidFill>
                  <a:srgbClr val="3333CC"/>
                </a:solidFill>
              </a:rPr>
              <a:t>RonaldWeasley) </a:t>
            </a:r>
            <a:r>
              <a:rPr lang="en-US" dirty="0">
                <a:solidFill>
                  <a:srgbClr val="3333CC"/>
                </a:solidFill>
              </a:rPr>
              <a:t>[2]</a:t>
            </a:r>
          </a:p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120" y="83671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We are given a set</a:t>
            </a:r>
            <a:r>
              <a:rPr lang="en-US" dirty="0">
                <a:solidFill>
                  <a:srgbClr val="CC0099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C0099"/>
                </a:solidFill>
                <a:latin typeface="+mj-lt"/>
              </a:rPr>
              <a:t>of rules/facts, and wish</a:t>
            </a:r>
          </a:p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to find the most</a:t>
            </a:r>
            <a:r>
              <a:rPr lang="en-US" dirty="0">
                <a:solidFill>
                  <a:srgbClr val="CC0099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C0099"/>
                </a:solidFill>
                <a:latin typeface="+mj-lt"/>
              </a:rPr>
              <a:t>plausible</a:t>
            </a:r>
          </a:p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possible world.</a:t>
            </a:r>
          </a:p>
        </p:txBody>
      </p:sp>
      <p:pic>
        <p:nvPicPr>
          <p:cNvPr id="13314" name="Picture 2" descr="https://encrypted-tbn3.gstatic.com/images?q=tbn:ANd9GcQpl_uZ3xWWKItE7EFiTsL-RrIYKn9BdZHBMFsEaCtaWpIeA4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" y="5154159"/>
            <a:ext cx="1152036" cy="8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45" y="4509120"/>
            <a:ext cx="2550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Possible World 1:</a:t>
            </a:r>
          </a:p>
        </p:txBody>
      </p:sp>
      <p:pic>
        <p:nvPicPr>
          <p:cNvPr id="24" name="Picture 2" descr="https://encrypted-tbn3.gstatic.com/images?q=tbn:ANd9GcQpl_uZ3xWWKItE7EFiTsL-RrIYKn9BdZHBMFsEaCtaWpIeA4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6" y="5418021"/>
            <a:ext cx="1133300" cy="8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3.gstatic.com/images?q=tbn:ANd9GcTk-vrHw-Jdhbid21XO7NPi9WYvEEPnTGucljh5n2R4tGDvxQ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67" y="5216378"/>
            <a:ext cx="927451" cy="10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1/16/Official_Portrait_of_President_Reagan_1981.jpg/220px-Official_Portrait_of_President_Reagan_1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03" y="5087065"/>
            <a:ext cx="861540" cy="10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upload.wikimedia.org/wikipedia/commons/thumb/1/18/Nancy_Reagan.jpg/220px-Nancy_Reag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173517"/>
            <a:ext cx="659357" cy="8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stCxn id="13314" idx="3"/>
            <a:endCxn id="13318" idx="1"/>
          </p:cNvCxnSpPr>
          <p:nvPr/>
        </p:nvCxnSpPr>
        <p:spPr bwMode="auto">
          <a:xfrm>
            <a:off x="1209094" y="5585617"/>
            <a:ext cx="1054909" cy="399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3320" idx="1"/>
          </p:cNvCxnSpPr>
          <p:nvPr/>
        </p:nvCxnSpPr>
        <p:spPr bwMode="auto">
          <a:xfrm flipH="1">
            <a:off x="2987824" y="5585616"/>
            <a:ext cx="936103" cy="399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436645" y="4581128"/>
            <a:ext cx="2550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Possible World 2:</a:t>
            </a:r>
          </a:p>
        </p:txBody>
      </p:sp>
      <p:cxnSp>
        <p:nvCxnSpPr>
          <p:cNvPr id="31" name="Straight Connector 30"/>
          <p:cNvCxnSpPr>
            <a:stCxn id="24" idx="3"/>
            <a:endCxn id="27" idx="1"/>
          </p:cNvCxnSpPr>
          <p:nvPr/>
        </p:nvCxnSpPr>
        <p:spPr bwMode="auto">
          <a:xfrm flipV="1">
            <a:off x="6931936" y="5741641"/>
            <a:ext cx="1140831" cy="1008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124482" y="5157192"/>
            <a:ext cx="1218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married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1936" y="5375306"/>
            <a:ext cx="1218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married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405" y="6381328"/>
            <a:ext cx="3935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Weight of satisfied rules: 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82700" y="6418573"/>
            <a:ext cx="3935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Weight of satisfied rules: 39</a:t>
            </a:r>
          </a:p>
        </p:txBody>
      </p:sp>
    </p:spTree>
    <p:extLst>
      <p:ext uri="{BB962C8B-B14F-4D97-AF65-F5344CB8AC3E}">
        <p14:creationId xmlns:p14="http://schemas.microsoft.com/office/powerpoint/2010/main" val="2242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12" grpId="0"/>
      <p:bldP spid="35" grpId="0"/>
      <p:bldP spid="39" grpId="0"/>
      <p:bldP spid="4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PROSPERA parallelizes the extraction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46034" y="481027"/>
            <a:ext cx="355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/>
              <a:t>(N</a:t>
            </a:r>
            <a:r>
              <a:rPr lang="de-DE" sz="1800" dirty="0"/>
              <a:t>. </a:t>
            </a:r>
            <a:r>
              <a:rPr lang="de-DE" sz="1800" dirty="0" err="1"/>
              <a:t>Nakashole</a:t>
            </a:r>
            <a:r>
              <a:rPr lang="de-DE" sz="1800" dirty="0"/>
              <a:t> et al.: WSDM‘11)</a:t>
            </a:r>
          </a:p>
        </p:txBody>
      </p:sp>
      <p:sp>
        <p:nvSpPr>
          <p:cNvPr id="3" name="Folded Corner 2"/>
          <p:cNvSpPr/>
          <p:nvPr/>
        </p:nvSpPr>
        <p:spPr bwMode="auto">
          <a:xfrm>
            <a:off x="611560" y="1124744"/>
            <a:ext cx="360040" cy="576064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olded Corner 24"/>
          <p:cNvSpPr/>
          <p:nvPr/>
        </p:nvSpPr>
        <p:spPr bwMode="auto">
          <a:xfrm>
            <a:off x="1907704" y="1127174"/>
            <a:ext cx="360040" cy="576064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olded Corner 31"/>
          <p:cNvSpPr/>
          <p:nvPr/>
        </p:nvSpPr>
        <p:spPr bwMode="auto">
          <a:xfrm>
            <a:off x="3275856" y="1129604"/>
            <a:ext cx="360040" cy="576064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21" y="2636911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8720" y="2621029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4792" y="2636911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occurs()</a:t>
            </a:r>
          </a:p>
        </p:txBody>
      </p:sp>
      <p:cxnSp>
        <p:nvCxnSpPr>
          <p:cNvPr id="7" name="Straight Arrow Connector 6"/>
          <p:cNvCxnSpPr>
            <a:stCxn id="3" idx="2"/>
            <a:endCxn id="5" idx="0"/>
          </p:cNvCxnSpPr>
          <p:nvPr/>
        </p:nvCxnSpPr>
        <p:spPr bwMode="auto">
          <a:xfrm>
            <a:off x="791580" y="1700808"/>
            <a:ext cx="29519" cy="9361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25" idx="2"/>
            <a:endCxn id="34" idx="0"/>
          </p:cNvCxnSpPr>
          <p:nvPr/>
        </p:nvCxnSpPr>
        <p:spPr bwMode="auto">
          <a:xfrm>
            <a:off x="2087724" y="1703238"/>
            <a:ext cx="11174" cy="9177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32" idx="2"/>
            <a:endCxn id="36" idx="0"/>
          </p:cNvCxnSpPr>
          <p:nvPr/>
        </p:nvCxnSpPr>
        <p:spPr bwMode="auto">
          <a:xfrm>
            <a:off x="3455876" y="1705668"/>
            <a:ext cx="39094" cy="931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546034" y="1417636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Mining the pattern occurrences is embarassingly parallel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8187" y="4726886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27954" y="3717032"/>
            <a:ext cx="1364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5696" y="530295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2179" y="3717031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loves()</a:t>
            </a:r>
          </a:p>
        </p:txBody>
      </p:sp>
      <p:cxnSp>
        <p:nvCxnSpPr>
          <p:cNvPr id="19" name="Straight Connector 18"/>
          <p:cNvCxnSpPr>
            <a:stCxn id="43" idx="0"/>
            <a:endCxn id="44" idx="1"/>
          </p:cNvCxnSpPr>
          <p:nvPr/>
        </p:nvCxnSpPr>
        <p:spPr bwMode="auto">
          <a:xfrm flipV="1">
            <a:off x="978365" y="3932476"/>
            <a:ext cx="649589" cy="794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46" idx="1"/>
            <a:endCxn id="44" idx="3"/>
          </p:cNvCxnSpPr>
          <p:nvPr/>
        </p:nvCxnSpPr>
        <p:spPr bwMode="auto">
          <a:xfrm flipH="1">
            <a:off x="2992430" y="3932475"/>
            <a:ext cx="37974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43" idx="2"/>
            <a:endCxn id="45" idx="1"/>
          </p:cNvCxnSpPr>
          <p:nvPr/>
        </p:nvCxnSpPr>
        <p:spPr bwMode="auto">
          <a:xfrm>
            <a:off x="978365" y="5157773"/>
            <a:ext cx="857331" cy="3606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2149771" y="3324016"/>
            <a:ext cx="18346" cy="393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39552" y="3324016"/>
            <a:ext cx="30342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980576" y="6238473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5518393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loves()</a:t>
            </a:r>
          </a:p>
        </p:txBody>
      </p:sp>
      <p:cxnSp>
        <p:nvCxnSpPr>
          <p:cNvPr id="61" name="Straight Connector 60"/>
          <p:cNvCxnSpPr>
            <a:endCxn id="45" idx="2"/>
          </p:cNvCxnSpPr>
          <p:nvPr/>
        </p:nvCxnSpPr>
        <p:spPr bwMode="auto">
          <a:xfrm flipV="1">
            <a:off x="1997370" y="5733837"/>
            <a:ext cx="472474" cy="504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9" idx="1"/>
            <a:endCxn id="60" idx="2"/>
          </p:cNvCxnSpPr>
          <p:nvPr/>
        </p:nvCxnSpPr>
        <p:spPr bwMode="auto">
          <a:xfrm flipH="1" flipV="1">
            <a:off x="548388" y="5949280"/>
            <a:ext cx="432188" cy="504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3" idx="2"/>
            <a:endCxn id="60" idx="0"/>
          </p:cNvCxnSpPr>
          <p:nvPr/>
        </p:nvCxnSpPr>
        <p:spPr bwMode="auto">
          <a:xfrm flipH="1">
            <a:off x="548388" y="5157773"/>
            <a:ext cx="429977" cy="360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5567427" y="3533143"/>
            <a:ext cx="3576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Reasoning is hard to parallelize as atoms depends on other atoms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46034" y="5268634"/>
            <a:ext cx="2658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Idea: parallelize along min-cuts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89069" y="4747605"/>
            <a:ext cx="3057505" cy="1921755"/>
          </a:xfrm>
          <a:prstGeom prst="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574381" y="3719574"/>
            <a:ext cx="3057505" cy="428346"/>
          </a:xfrm>
          <a:prstGeom prst="rect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59" grpId="0"/>
      <p:bldP spid="60" grpId="0"/>
      <p:bldP spid="70" grpId="0"/>
      <p:bldP spid="71" grpId="0"/>
      <p:bldP spid="65" grpId="0" animBg="1"/>
      <p:bldP spid="7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71200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/>
              <a:t> </a:t>
            </a:r>
            <a:r>
              <a:rPr lang="de-DE" dirty="0" smtClean="0"/>
              <a:t>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895743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4041491" cy="2246769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Regex-based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Extraction</a:t>
            </a:r>
            <a:endParaRPr lang="de-DE" dirty="0" smtClean="0">
              <a:latin typeface="+mj-lt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latin typeface="+mj-lt"/>
                <a:sym typeface="Wingdings"/>
              </a:rPr>
              <a:t>Pattern-</a:t>
            </a:r>
            <a:r>
              <a:rPr lang="de-DE" dirty="0" err="1" smtClean="0">
                <a:latin typeface="+mj-lt"/>
                <a:sym typeface="Wingdings"/>
              </a:rPr>
              <a:t>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Harvesting</a:t>
            </a:r>
            <a:endParaRPr lang="de-DE" dirty="0" smtClean="0">
              <a:latin typeface="+mj-lt"/>
              <a:sym typeface="Wingdings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Consistency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Reasoning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Probabilistic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Methods</a:t>
            </a:r>
            <a:endParaRPr lang="de-DE" dirty="0" smtClean="0">
              <a:solidFill>
                <a:srgbClr val="3333CC"/>
              </a:solidFill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  <a:sym typeface="Wingdings"/>
              </a:rPr>
              <a:t>Web-Table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857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0"/>
            <a:ext cx="10441160" cy="476672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Markov Logic generalizes </a:t>
            </a:r>
            <a:r>
              <a:rPr lang="en-GB" sz="3400" dirty="0" err="1" smtClean="0"/>
              <a:t>MaxSat</a:t>
            </a:r>
            <a:r>
              <a:rPr lang="en-GB" sz="3400" dirty="0" smtClean="0"/>
              <a:t> reasoning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8187" y="4726886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occurs()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74381" y="3717032"/>
            <a:ext cx="13644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spouse()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5696" y="530295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72179" y="3717031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loves()</a:t>
            </a:r>
          </a:p>
        </p:txBody>
      </p:sp>
      <p:cxnSp>
        <p:nvCxnSpPr>
          <p:cNvPr id="19" name="Straight Connector 18"/>
          <p:cNvCxnSpPr>
            <a:stCxn id="43" idx="0"/>
            <a:endCxn id="44" idx="1"/>
          </p:cNvCxnSpPr>
          <p:nvPr/>
        </p:nvCxnSpPr>
        <p:spPr bwMode="auto">
          <a:xfrm flipV="1">
            <a:off x="978365" y="3932476"/>
            <a:ext cx="596016" cy="794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46" idx="1"/>
            <a:endCxn id="44" idx="3"/>
          </p:cNvCxnSpPr>
          <p:nvPr/>
        </p:nvCxnSpPr>
        <p:spPr bwMode="auto">
          <a:xfrm flipH="1">
            <a:off x="2938857" y="3932475"/>
            <a:ext cx="433322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43" idx="2"/>
            <a:endCxn id="45" idx="1"/>
          </p:cNvCxnSpPr>
          <p:nvPr/>
        </p:nvCxnSpPr>
        <p:spPr bwMode="auto">
          <a:xfrm>
            <a:off x="978365" y="5157773"/>
            <a:ext cx="857331" cy="3606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980576" y="6238473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5518393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loves()</a:t>
            </a:r>
          </a:p>
        </p:txBody>
      </p:sp>
      <p:cxnSp>
        <p:nvCxnSpPr>
          <p:cNvPr id="61" name="Straight Connector 60"/>
          <p:cNvCxnSpPr>
            <a:endCxn id="45" idx="2"/>
          </p:cNvCxnSpPr>
          <p:nvPr/>
        </p:nvCxnSpPr>
        <p:spPr bwMode="auto">
          <a:xfrm flipV="1">
            <a:off x="1997370" y="5733837"/>
            <a:ext cx="472474" cy="504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59" idx="1"/>
            <a:endCxn id="60" idx="2"/>
          </p:cNvCxnSpPr>
          <p:nvPr/>
        </p:nvCxnSpPr>
        <p:spPr bwMode="auto">
          <a:xfrm flipH="1" flipV="1">
            <a:off x="548388" y="5949280"/>
            <a:ext cx="432188" cy="504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3" idx="2"/>
            <a:endCxn id="60" idx="0"/>
          </p:cNvCxnSpPr>
          <p:nvPr/>
        </p:nvCxnSpPr>
        <p:spPr bwMode="auto">
          <a:xfrm flipH="1">
            <a:off x="548388" y="5157773"/>
            <a:ext cx="429977" cy="3606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138155" y="1052736"/>
            <a:ext cx="868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In a Markov Logic Network (MLN), every atom is represented by a Boolean random variable.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5931" y="4726885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2125" y="3717031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3440" y="5302949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10840" y="3717030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X1</a:t>
            </a:r>
          </a:p>
        </p:txBody>
      </p:sp>
      <p:cxnSp>
        <p:nvCxnSpPr>
          <p:cNvPr id="39" name="Straight Connector 38"/>
          <p:cNvCxnSpPr>
            <a:stCxn id="33" idx="0"/>
            <a:endCxn id="35" idx="1"/>
          </p:cNvCxnSpPr>
          <p:nvPr/>
        </p:nvCxnSpPr>
        <p:spPr bwMode="auto">
          <a:xfrm flipV="1">
            <a:off x="6110587" y="3932475"/>
            <a:ext cx="981538" cy="794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38" idx="1"/>
            <a:endCxn id="35" idx="3"/>
          </p:cNvCxnSpPr>
          <p:nvPr/>
        </p:nvCxnSpPr>
        <p:spPr bwMode="auto">
          <a:xfrm flipH="1">
            <a:off x="7621437" y="3932474"/>
            <a:ext cx="589403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3" idx="2"/>
            <a:endCxn id="37" idx="1"/>
          </p:cNvCxnSpPr>
          <p:nvPr/>
        </p:nvCxnSpPr>
        <p:spPr bwMode="auto">
          <a:xfrm>
            <a:off x="6110587" y="5157772"/>
            <a:ext cx="1242853" cy="3606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498320" y="6238472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X6</a:t>
            </a:r>
          </a:p>
        </p:txBody>
      </p:sp>
      <p:cxnSp>
        <p:nvCxnSpPr>
          <p:cNvPr id="47" name="Straight Connector 46"/>
          <p:cNvCxnSpPr>
            <a:stCxn id="42" idx="0"/>
            <a:endCxn id="37" idx="2"/>
          </p:cNvCxnSpPr>
          <p:nvPr/>
        </p:nvCxnSpPr>
        <p:spPr bwMode="auto">
          <a:xfrm flipV="1">
            <a:off x="6762976" y="5733836"/>
            <a:ext cx="855120" cy="504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42" idx="1"/>
            <a:endCxn id="51" idx="2"/>
          </p:cNvCxnSpPr>
          <p:nvPr/>
        </p:nvCxnSpPr>
        <p:spPr bwMode="auto">
          <a:xfrm flipH="1" flipV="1">
            <a:off x="5782400" y="5921400"/>
            <a:ext cx="715920" cy="5325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33" idx="2"/>
            <a:endCxn id="51" idx="0"/>
          </p:cNvCxnSpPr>
          <p:nvPr/>
        </p:nvCxnSpPr>
        <p:spPr bwMode="auto">
          <a:xfrm flipH="1">
            <a:off x="5782400" y="5157772"/>
            <a:ext cx="328187" cy="332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517744" y="5490513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X5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404834" y="4509120"/>
            <a:ext cx="599214" cy="1196836"/>
          </a:xfrm>
          <a:prstGeom prst="rightArrow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feld 91"/>
          <p:cNvSpPr txBox="1"/>
          <p:nvPr/>
        </p:nvSpPr>
        <p:spPr>
          <a:xfrm>
            <a:off x="5064935" y="548680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(M. Richardson / P. Domingos 2006)</a:t>
            </a:r>
            <a:endParaRPr lang="en-US" sz="18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938857" y="6238473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means()</a:t>
            </a:r>
          </a:p>
        </p:txBody>
      </p:sp>
      <p:cxnSp>
        <p:nvCxnSpPr>
          <p:cNvPr id="34" name="Straight Connector 33"/>
          <p:cNvCxnSpPr>
            <a:stCxn id="59" idx="3"/>
            <a:endCxn id="30" idx="1"/>
          </p:cNvCxnSpPr>
          <p:nvPr/>
        </p:nvCxnSpPr>
        <p:spPr bwMode="auto">
          <a:xfrm>
            <a:off x="2248872" y="6453917"/>
            <a:ext cx="6899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552538" y="5733837"/>
            <a:ext cx="819641" cy="5046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42" idx="3"/>
            <a:endCxn id="56" idx="1"/>
          </p:cNvCxnSpPr>
          <p:nvPr/>
        </p:nvCxnSpPr>
        <p:spPr bwMode="auto">
          <a:xfrm>
            <a:off x="7027632" y="6453916"/>
            <a:ext cx="1212842" cy="51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56" idx="0"/>
          </p:cNvCxnSpPr>
          <p:nvPr/>
        </p:nvCxnSpPr>
        <p:spPr bwMode="auto">
          <a:xfrm>
            <a:off x="7801019" y="5733838"/>
            <a:ext cx="704111" cy="5560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8240474" y="6289856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X7</a:t>
            </a:r>
          </a:p>
        </p:txBody>
      </p:sp>
      <p:sp>
        <p:nvSpPr>
          <p:cNvPr id="5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85784" y="0"/>
            <a:ext cx="9429784" cy="476672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Dependencies in an MLN are limited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5861" y="1052736"/>
                <a:ext cx="94744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/>
                <a:r>
                  <a:rPr lang="en-US" dirty="0" smtClean="0">
                    <a:latin typeface="+mj-lt"/>
                  </a:rPr>
                  <a:t>The value of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depends only on its neighbors: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1" y="1052736"/>
                <a:ext cx="9474405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72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110587" y="4726885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6781" y="3717031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18096" y="5302949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75496" y="3717030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X1</a:t>
            </a:r>
          </a:p>
        </p:txBody>
      </p:sp>
      <p:cxnSp>
        <p:nvCxnSpPr>
          <p:cNvPr id="39" name="Straight Connector 38"/>
          <p:cNvCxnSpPr>
            <a:stCxn id="33" idx="0"/>
            <a:endCxn id="35" idx="1"/>
          </p:cNvCxnSpPr>
          <p:nvPr/>
        </p:nvCxnSpPr>
        <p:spPr bwMode="auto">
          <a:xfrm flipV="1">
            <a:off x="6375243" y="3932475"/>
            <a:ext cx="981538" cy="794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38" idx="1"/>
            <a:endCxn id="35" idx="3"/>
          </p:cNvCxnSpPr>
          <p:nvPr/>
        </p:nvCxnSpPr>
        <p:spPr bwMode="auto">
          <a:xfrm flipH="1">
            <a:off x="7886093" y="3932474"/>
            <a:ext cx="589403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3" idx="2"/>
            <a:endCxn id="37" idx="1"/>
          </p:cNvCxnSpPr>
          <p:nvPr/>
        </p:nvCxnSpPr>
        <p:spPr bwMode="auto">
          <a:xfrm>
            <a:off x="6375243" y="5157772"/>
            <a:ext cx="1242853" cy="3606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762976" y="6238472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X6</a:t>
            </a:r>
          </a:p>
        </p:txBody>
      </p:sp>
      <p:cxnSp>
        <p:nvCxnSpPr>
          <p:cNvPr id="47" name="Straight Connector 46"/>
          <p:cNvCxnSpPr>
            <a:stCxn id="42" idx="0"/>
            <a:endCxn id="37" idx="2"/>
          </p:cNvCxnSpPr>
          <p:nvPr/>
        </p:nvCxnSpPr>
        <p:spPr bwMode="auto">
          <a:xfrm flipV="1">
            <a:off x="7027632" y="5733836"/>
            <a:ext cx="855120" cy="504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42" idx="1"/>
            <a:endCxn id="51" idx="2"/>
          </p:cNvCxnSpPr>
          <p:nvPr/>
        </p:nvCxnSpPr>
        <p:spPr bwMode="auto">
          <a:xfrm flipH="1" flipV="1">
            <a:off x="6047056" y="5921400"/>
            <a:ext cx="715920" cy="5325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33" idx="2"/>
            <a:endCxn id="51" idx="0"/>
          </p:cNvCxnSpPr>
          <p:nvPr/>
        </p:nvCxnSpPr>
        <p:spPr bwMode="auto">
          <a:xfrm flipH="1">
            <a:off x="6047056" y="5157772"/>
            <a:ext cx="328187" cy="332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782400" y="5490513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564" y="1700808"/>
                <a:ext cx="57920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|</m:t>
                      </m:r>
                      <m:r>
                        <a:rPr lang="en-US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4" y="1700808"/>
                <a:ext cx="579209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7292288" y="3501008"/>
            <a:ext cx="1712520" cy="828672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32040" y="2131695"/>
            <a:ext cx="7159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3" idx="1"/>
          </p:cNvCxnSpPr>
          <p:nvPr/>
        </p:nvCxnSpPr>
        <p:spPr bwMode="auto">
          <a:xfrm>
            <a:off x="5644112" y="2131695"/>
            <a:ext cx="1898969" cy="14906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5698" y="2996952"/>
                <a:ext cx="3968715" cy="91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𝒁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𝑪𝒊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8" y="2996952"/>
                <a:ext cx="3968715" cy="9121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>
            <a:off x="3136000" y="3645024"/>
            <a:ext cx="7159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endCxn id="3" idx="2"/>
          </p:cNvCxnSpPr>
          <p:nvPr/>
        </p:nvCxnSpPr>
        <p:spPr bwMode="auto">
          <a:xfrm>
            <a:off x="3851920" y="3645024"/>
            <a:ext cx="3440368" cy="270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16535" y="2446142"/>
            <a:ext cx="59618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The Hammersley-Clifford Theorem tells us: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0215" y="4173741"/>
                <a:ext cx="45517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 smtClean="0"/>
                  <a:t>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so as to satisfy all formulas in the </a:t>
                </a:r>
                <a:r>
                  <a:rPr lang="en-US" dirty="0" err="1" smtClean="0"/>
                  <a:t>the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clique:</a:t>
                </a:r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" y="4173741"/>
                <a:ext cx="4551785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606" t="-3968" r="-2945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1520" y="5157192"/>
                <a:ext cx="47437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b="1" i="0" dirty="0" smtClean="0">
                  <a:latin typeface="Cambria Math"/>
                </a:endParaRPr>
              </a:p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𝐞𝐱𝐩</m:t>
                      </m:r>
                      <m:r>
                        <a:rPr lang="en-US" b="1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𝒇𝒐𝒓𝒎𝒖𝒍𝒂𝒔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𝒔𝒂𝒕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𝒘𝒊𝒕𝒉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4743735" cy="769441"/>
              </a:xfrm>
              <a:prstGeom prst="rect">
                <a:avLst/>
              </a:prstGeom>
              <a:blipFill rotWithShape="1">
                <a:blip r:embed="rId7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42" idx="3"/>
            <a:endCxn id="30" idx="1"/>
          </p:cNvCxnSpPr>
          <p:nvPr/>
        </p:nvCxnSpPr>
        <p:spPr bwMode="auto">
          <a:xfrm>
            <a:off x="7292288" y="6453916"/>
            <a:ext cx="948186" cy="51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0" idx="0"/>
          </p:cNvCxnSpPr>
          <p:nvPr/>
        </p:nvCxnSpPr>
        <p:spPr bwMode="auto">
          <a:xfrm>
            <a:off x="7886093" y="5733838"/>
            <a:ext cx="619037" cy="5560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8240474" y="6289856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X7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593596" y="5282132"/>
            <a:ext cx="2411212" cy="157586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18768173">
            <a:off x="5277520" y="4948632"/>
            <a:ext cx="1712520" cy="828672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/>
      <p:bldP spid="55" grpId="0"/>
      <p:bldP spid="5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11266"/>
            <a:ext cx="9706913" cy="476672"/>
          </a:xfrm>
        </p:spPr>
        <p:txBody>
          <a:bodyPr/>
          <a:lstStyle/>
          <a:p>
            <a:pPr defTabSz="893763" eaLnBrk="1" hangingPunct="1"/>
            <a:r>
              <a:rPr lang="en-GB" sz="3400" dirty="0" smtClean="0"/>
              <a:t>There are many methods for MLN inference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5931" y="4726885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2125" y="3717031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3440" y="5302949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10840" y="3717030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X1</a:t>
            </a:r>
          </a:p>
        </p:txBody>
      </p:sp>
      <p:cxnSp>
        <p:nvCxnSpPr>
          <p:cNvPr id="39" name="Straight Connector 38"/>
          <p:cNvCxnSpPr>
            <a:stCxn id="33" idx="0"/>
            <a:endCxn id="35" idx="1"/>
          </p:cNvCxnSpPr>
          <p:nvPr/>
        </p:nvCxnSpPr>
        <p:spPr bwMode="auto">
          <a:xfrm flipV="1">
            <a:off x="6110587" y="3932475"/>
            <a:ext cx="981538" cy="794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38" idx="1"/>
            <a:endCxn id="35" idx="3"/>
          </p:cNvCxnSpPr>
          <p:nvPr/>
        </p:nvCxnSpPr>
        <p:spPr bwMode="auto">
          <a:xfrm flipH="1">
            <a:off x="7621437" y="3932474"/>
            <a:ext cx="589403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3" idx="2"/>
            <a:endCxn id="37" idx="1"/>
          </p:cNvCxnSpPr>
          <p:nvPr/>
        </p:nvCxnSpPr>
        <p:spPr bwMode="auto">
          <a:xfrm>
            <a:off x="6110587" y="5157772"/>
            <a:ext cx="1242853" cy="3606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498320" y="6238472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X6</a:t>
            </a:r>
          </a:p>
        </p:txBody>
      </p:sp>
      <p:cxnSp>
        <p:nvCxnSpPr>
          <p:cNvPr id="47" name="Straight Connector 46"/>
          <p:cNvCxnSpPr>
            <a:stCxn id="42" idx="0"/>
            <a:endCxn id="37" idx="2"/>
          </p:cNvCxnSpPr>
          <p:nvPr/>
        </p:nvCxnSpPr>
        <p:spPr bwMode="auto">
          <a:xfrm flipV="1">
            <a:off x="6762976" y="5733836"/>
            <a:ext cx="855120" cy="5046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42" idx="1"/>
            <a:endCxn id="51" idx="2"/>
          </p:cNvCxnSpPr>
          <p:nvPr/>
        </p:nvCxnSpPr>
        <p:spPr bwMode="auto">
          <a:xfrm flipH="1" flipV="1">
            <a:off x="5782400" y="5921400"/>
            <a:ext cx="715920" cy="5325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33" idx="2"/>
            <a:endCxn id="51" idx="0"/>
          </p:cNvCxnSpPr>
          <p:nvPr/>
        </p:nvCxnSpPr>
        <p:spPr bwMode="auto">
          <a:xfrm flipH="1">
            <a:off x="5782400" y="5157772"/>
            <a:ext cx="328187" cy="332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5517744" y="5490513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1" y="826473"/>
            <a:ext cx="9458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dirty="0" smtClean="0">
                <a:latin typeface="+mj-lt"/>
              </a:rPr>
              <a:t>To compute the values that maximize the joint probability</a:t>
            </a:r>
          </a:p>
          <a:p>
            <a:pPr marL="0"/>
            <a:r>
              <a:rPr lang="en-US" dirty="0" smtClean="0">
                <a:latin typeface="+mj-lt"/>
              </a:rPr>
              <a:t>(MAP = maximum a posteriori) we can use a variety of methods:</a:t>
            </a:r>
          </a:p>
          <a:p>
            <a:pPr lvl="1"/>
            <a:r>
              <a:rPr lang="de-DE" dirty="0">
                <a:solidFill>
                  <a:srgbClr val="3333CC"/>
                </a:solidFill>
              </a:rPr>
              <a:t>Gibbs sampling, other MCMC, belief propagation</a:t>
            </a:r>
            <a:r>
              <a:rPr lang="en-US" dirty="0">
                <a:solidFill>
                  <a:srgbClr val="3333CC"/>
                </a:solidFill>
              </a:rPr>
              <a:t>, </a:t>
            </a:r>
          </a:p>
          <a:p>
            <a:pPr lvl="1"/>
            <a:r>
              <a:rPr lang="en-US" dirty="0">
                <a:solidFill>
                  <a:srgbClr val="3333CC"/>
                </a:solidFill>
              </a:rPr>
              <a:t>randomized MaxSat, </a:t>
            </a:r>
            <a:r>
              <a:rPr lang="en-US" dirty="0" smtClean="0">
                <a:solidFill>
                  <a:srgbClr val="3333CC"/>
                </a:solidFill>
              </a:rPr>
              <a:t>…</a:t>
            </a:r>
            <a:endParaRPr lang="de-DE" dirty="0">
              <a:solidFill>
                <a:srgbClr val="3333CC"/>
              </a:solidFill>
            </a:endParaRPr>
          </a:p>
        </p:txBody>
      </p:sp>
      <p:cxnSp>
        <p:nvCxnSpPr>
          <p:cNvPr id="22" name="Straight Connector 21"/>
          <p:cNvCxnSpPr>
            <a:endCxn id="24" idx="1"/>
          </p:cNvCxnSpPr>
          <p:nvPr/>
        </p:nvCxnSpPr>
        <p:spPr bwMode="auto">
          <a:xfrm>
            <a:off x="7027632" y="6453916"/>
            <a:ext cx="1212842" cy="51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24" idx="0"/>
          </p:cNvCxnSpPr>
          <p:nvPr/>
        </p:nvCxnSpPr>
        <p:spPr bwMode="auto">
          <a:xfrm>
            <a:off x="7801019" y="5733838"/>
            <a:ext cx="704111" cy="5560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8240474" y="6289856"/>
            <a:ext cx="529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X7</a:t>
            </a:r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75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3068960"/>
            <a:ext cx="6093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</a:rPr>
              <a:t>In addition, the MLN can model/compute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marginal probabilities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the joint distribution</a:t>
            </a:r>
          </a:p>
        </p:txBody>
      </p:sp>
    </p:spTree>
    <p:extLst>
      <p:ext uri="{BB962C8B-B14F-4D97-AF65-F5344CB8AC3E}">
        <p14:creationId xmlns:p14="http://schemas.microsoft.com/office/powerpoint/2010/main" val="610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9865096" cy="642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Large-</a:t>
            </a:r>
            <a:r>
              <a:rPr lang="de-DE" dirty="0" err="1" smtClean="0"/>
              <a:t>Scale</a:t>
            </a:r>
            <a:r>
              <a:rPr lang="de-DE" dirty="0" smtClean="0"/>
              <a:t> Fact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MLNs </a:t>
            </a:r>
            <a:endParaRPr lang="de-DE" sz="2200" b="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6300192" y="5486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[J. Zhu et al.: WWW‘09]</a:t>
            </a:r>
            <a:endParaRPr lang="de-DE" sz="1800" dirty="0"/>
          </a:p>
        </p:txBody>
      </p:sp>
      <p:sp>
        <p:nvSpPr>
          <p:cNvPr id="37" name="Textfeld 36"/>
          <p:cNvSpPr txBox="1"/>
          <p:nvPr/>
        </p:nvSpPr>
        <p:spPr>
          <a:xfrm>
            <a:off x="257037" y="730151"/>
            <a:ext cx="76835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StatSnowball</a:t>
            </a:r>
            <a:r>
              <a:rPr lang="de-DE" dirty="0" smtClean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s</a:t>
            </a:r>
            <a:r>
              <a:rPr lang="de-DE" dirty="0" err="1" smtClean="0"/>
              <a:t>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seed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initial</a:t>
            </a:r>
            <a:r>
              <a:rPr lang="de-DE" dirty="0" smtClean="0"/>
              <a:t> MLN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i</a:t>
            </a:r>
            <a:r>
              <a:rPr lang="de-DE" dirty="0" err="1" smtClean="0"/>
              <a:t>terate</a:t>
            </a:r>
            <a:r>
              <a:rPr lang="de-DE" dirty="0" smtClean="0"/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endParaRPr lang="de-DE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endParaRPr lang="de-DE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err="1" smtClean="0"/>
              <a:t>refine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</a:t>
            </a:r>
            <a:r>
              <a:rPr lang="de-DE" dirty="0" smtClean="0"/>
              <a:t>-train MLN </a:t>
            </a:r>
            <a:r>
              <a:rPr lang="de-DE" dirty="0" err="1" smtClean="0"/>
              <a:t>model</a:t>
            </a:r>
            <a:r>
              <a:rPr lang="de-DE" dirty="0" smtClean="0"/>
              <a:t> (plus CRFs plus …)</a:t>
            </a:r>
          </a:p>
          <a:p>
            <a:r>
              <a:rPr lang="de-DE" dirty="0" err="1" smtClean="0"/>
              <a:t>BioSnowball</a:t>
            </a:r>
            <a:r>
              <a:rPr lang="de-DE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a</a:t>
            </a:r>
            <a:r>
              <a:rPr lang="de-DE" dirty="0" err="1" smtClean="0"/>
              <a:t>utomatically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biographical</a:t>
            </a:r>
            <a:r>
              <a:rPr lang="de-DE" dirty="0" smtClean="0"/>
              <a:t> </a:t>
            </a:r>
            <a:r>
              <a:rPr lang="de-DE" dirty="0" err="1" smtClean="0"/>
              <a:t>summaries</a:t>
            </a:r>
            <a:endParaRPr lang="de-D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" y="3573016"/>
            <a:ext cx="4676776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72" y="3573016"/>
            <a:ext cx="4354411" cy="31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615" y="6427113"/>
            <a:ext cx="775244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renlifang.msra.cn</a:t>
            </a:r>
            <a:r>
              <a:rPr lang="en-US" dirty="0" smtClean="0"/>
              <a:t>   /   </a:t>
            </a:r>
            <a:r>
              <a:rPr lang="en-US" dirty="0" smtClean="0">
                <a:hlinkClick r:id="rId6"/>
              </a:rPr>
              <a:t>entitycube.research.microsoft.com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76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NELL couples different learners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427113"/>
            <a:ext cx="3691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Century Gothic"/>
                <a:hlinkClick r:id="rId2"/>
              </a:rPr>
              <a:t>http://rtw.ml.cmu.edu/rtw/</a:t>
            </a:r>
            <a:r>
              <a:rPr lang="en-US" dirty="0" smtClean="0">
                <a:latin typeface="+mj-lt"/>
                <a:cs typeface="Century Gothic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613" y="2941024"/>
            <a:ext cx="2573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  <a:cs typeface="Century Gothic"/>
              </a:rPr>
              <a:t>Natural Language</a:t>
            </a:r>
          </a:p>
          <a:p>
            <a:r>
              <a:rPr lang="en-US" i="1" dirty="0" smtClean="0">
                <a:latin typeface="+mj-lt"/>
                <a:cs typeface="Century Gothic"/>
              </a:rPr>
              <a:t>Pattern Extractor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6414" y="1869454"/>
            <a:ext cx="2220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  <a:cs typeface="Century Gothic"/>
              </a:rPr>
              <a:t>Table Extractor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8529" y="3732292"/>
            <a:ext cx="248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  <a:cs typeface="Century Gothic"/>
              </a:rPr>
              <a:t>Mutual exclusion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6413" y="5192271"/>
            <a:ext cx="3372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  <a:cs typeface="Century Gothic"/>
              </a:rPr>
              <a:t>Type Check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161094" y="3758995"/>
            <a:ext cx="3128592" cy="821050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  <a:cs typeface="Century Gothic"/>
              </a:rPr>
              <a:t>Krzewski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Century Gothic"/>
              </a:rPr>
              <a:t> coaches the Blue Devils.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5758588" y="2331119"/>
            <a:ext cx="3178456" cy="763546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+mj-lt"/>
                <a:cs typeface="Century Gothic"/>
              </a:rPr>
              <a:t>Krzewski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Century Gothic"/>
              </a:rPr>
              <a:t>  Blue Angels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  <a:cs typeface="Century Gothic"/>
              </a:rPr>
              <a:t>Miller	      Red Angels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6238" y="4187935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  <a:cs typeface="Century Gothic"/>
              </a:rPr>
              <a:t>sports coach != scientist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8622" y="5553752"/>
            <a:ext cx="34371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  <a:cs typeface="Century Gothic"/>
              </a:rPr>
              <a:t>If I coach, am I a coach?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111" y="2941024"/>
            <a:ext cx="3362572" cy="17809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2564" y="1869453"/>
            <a:ext cx="3530358" cy="13460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8621" y="5192271"/>
            <a:ext cx="3966151" cy="7308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08529" y="3732292"/>
            <a:ext cx="3984698" cy="9206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0" name="Left-Right Arrow 29"/>
          <p:cNvSpPr/>
          <p:nvPr/>
        </p:nvSpPr>
        <p:spPr>
          <a:xfrm rot="20492910">
            <a:off x="3788592" y="2655990"/>
            <a:ext cx="1506385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1" name="Left-Right Arrow 30"/>
          <p:cNvSpPr/>
          <p:nvPr/>
        </p:nvSpPr>
        <p:spPr>
          <a:xfrm rot="5400000">
            <a:off x="5463307" y="4797799"/>
            <a:ext cx="426011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3" name="Left-Right Arrow 32"/>
          <p:cNvSpPr/>
          <p:nvPr/>
        </p:nvSpPr>
        <p:spPr>
          <a:xfrm rot="5400000">
            <a:off x="5494630" y="3336705"/>
            <a:ext cx="516837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4" name="Left-Right Arrow 33"/>
          <p:cNvSpPr/>
          <p:nvPr/>
        </p:nvSpPr>
        <p:spPr>
          <a:xfrm rot="2941561">
            <a:off x="3005185" y="4288756"/>
            <a:ext cx="1527712" cy="272778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5" name="Left-Right Arrow 34"/>
          <p:cNvSpPr/>
          <p:nvPr/>
        </p:nvSpPr>
        <p:spPr>
          <a:xfrm rot="5400000">
            <a:off x="3016960" y="3225386"/>
            <a:ext cx="2986201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7" name="Left-Right Arrow 36"/>
          <p:cNvSpPr/>
          <p:nvPr/>
        </p:nvSpPr>
        <p:spPr>
          <a:xfrm rot="1425675">
            <a:off x="3280548" y="3553949"/>
            <a:ext cx="1830032" cy="339642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3515" y="1299046"/>
            <a:ext cx="224452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  <a:cs typeface="Century Gothic"/>
              </a:rPr>
              <a:t>Initial Ontology</a:t>
            </a:r>
          </a:p>
        </p:txBody>
      </p:sp>
      <p:sp>
        <p:nvSpPr>
          <p:cNvPr id="40" name="Left-Right Arrow 39"/>
          <p:cNvSpPr/>
          <p:nvPr/>
        </p:nvSpPr>
        <p:spPr>
          <a:xfrm rot="18730010">
            <a:off x="2046395" y="2166703"/>
            <a:ext cx="1217175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41" name="Left-Right Arrow 40"/>
          <p:cNvSpPr/>
          <p:nvPr/>
        </p:nvSpPr>
        <p:spPr>
          <a:xfrm rot="12887656">
            <a:off x="5077153" y="1623540"/>
            <a:ext cx="572024" cy="274341"/>
          </a:xfrm>
          <a:prstGeom prst="left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+mj-lt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94" y="62068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[Carlson et al. 2010]</a:t>
            </a:r>
            <a:endParaRPr lang="en-US" sz="1800" dirty="0"/>
          </a:p>
        </p:txBody>
      </p:sp>
      <p:sp>
        <p:nvSpPr>
          <p:cNvPr id="32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77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 animBg="1"/>
      <p:bldP spid="21" grpId="0"/>
      <p:bldP spid="22" grpId="0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4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640960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feld 14"/>
          <p:cNvSpPr txBox="1">
            <a:spLocks noChangeArrowheads="1"/>
          </p:cNvSpPr>
          <p:nvPr/>
        </p:nvSpPr>
        <p:spPr bwMode="auto">
          <a:xfrm>
            <a:off x="251520" y="1196752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0" y="2861417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4831880" y="2420888"/>
            <a:ext cx="3922869" cy="2277547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Scope</a:t>
            </a:r>
            <a:r>
              <a:rPr lang="de-DE" dirty="0" smtClean="0">
                <a:latin typeface="+mj-lt"/>
                <a:sym typeface="Wingdings"/>
              </a:rPr>
              <a:t> &amp; </a:t>
            </a:r>
            <a:r>
              <a:rPr lang="de-DE" dirty="0" smtClean="0">
                <a:latin typeface="+mj-lt"/>
              </a:rPr>
              <a:t>Goal</a:t>
            </a:r>
          </a:p>
          <a:p>
            <a:r>
              <a:rPr lang="de-DE" sz="2400" dirty="0" smtClean="0"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Regex-based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Extraction</a:t>
            </a:r>
            <a:endParaRPr lang="de-DE" dirty="0" smtClean="0">
              <a:latin typeface="+mj-lt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latin typeface="+mj-lt"/>
                <a:sym typeface="Wingdings"/>
              </a:rPr>
              <a:t>Pattern-</a:t>
            </a:r>
            <a:r>
              <a:rPr lang="de-DE" dirty="0" err="1" smtClean="0">
                <a:latin typeface="+mj-lt"/>
                <a:sym typeface="Wingdings"/>
              </a:rPr>
              <a:t>based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Harvesting</a:t>
            </a:r>
            <a:endParaRPr lang="de-DE" dirty="0" smtClean="0">
              <a:latin typeface="+mj-lt"/>
              <a:sym typeface="Wingdings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Consistency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Reasoning</a:t>
            </a:r>
            <a:endParaRPr lang="de-DE" dirty="0" smtClean="0">
              <a:latin typeface="+mj-lt"/>
              <a:sym typeface="Wingdings"/>
            </a:endParaRPr>
          </a:p>
          <a:p>
            <a:r>
              <a:rPr lang="de-DE" sz="2400" dirty="0" smtClean="0">
                <a:solidFill>
                  <a:srgbClr val="000000"/>
                </a:solidFill>
                <a:sym typeface="Wingdings 2" pitchFamily="18" charset="2"/>
              </a:rPr>
              <a:t>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Probabilistic</a:t>
            </a:r>
            <a:r>
              <a:rPr lang="de-DE" dirty="0" smtClean="0">
                <a:latin typeface="+mj-lt"/>
                <a:sym typeface="Wingdings"/>
              </a:rPr>
              <a:t> </a:t>
            </a:r>
            <a:r>
              <a:rPr lang="de-DE" dirty="0" err="1" smtClean="0">
                <a:latin typeface="+mj-lt"/>
                <a:sym typeface="Wingdings"/>
              </a:rPr>
              <a:t>Methods</a:t>
            </a:r>
            <a:endParaRPr lang="de-DE" dirty="0" smtClean="0">
              <a:latin typeface="+mj-lt"/>
              <a:sym typeface="Wingdings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solidFill>
                  <a:srgbClr val="3333CC"/>
                </a:solidFill>
                <a:latin typeface="+mj-lt"/>
                <a:sym typeface="Wingdings"/>
              </a:rPr>
              <a:t>Web-Table </a:t>
            </a:r>
            <a:r>
              <a:rPr lang="de-DE" dirty="0" err="1" smtClean="0">
                <a:solidFill>
                  <a:srgbClr val="3333CC"/>
                </a:solidFill>
                <a:latin typeface="+mj-lt"/>
                <a:sym typeface="Wingdings"/>
              </a:rPr>
              <a:t>Methods</a:t>
            </a:r>
            <a:endParaRPr lang="de-DE" dirty="0" smtClean="0">
              <a:solidFill>
                <a:srgbClr val="3333CC"/>
              </a:solidFill>
              <a:latin typeface="+mj-lt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760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021"/>
            <a:ext cx="9144000" cy="22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88032" y="-27384"/>
            <a:ext cx="9684568" cy="692150"/>
          </a:xfrm>
        </p:spPr>
        <p:txBody>
          <a:bodyPr>
            <a:normAutofit fontScale="90000"/>
          </a:bodyPr>
          <a:lstStyle/>
          <a:p>
            <a:pPr defTabSz="893763" eaLnBrk="1" hangingPunct="1"/>
            <a:r>
              <a:rPr lang="en-GB" sz="4000" dirty="0" smtClean="0"/>
              <a:t>Web Tables provide relational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83404"/>
            <a:ext cx="597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smtClean="0"/>
              <a:t>[</a:t>
            </a:r>
            <a:r>
              <a:rPr lang="de-DE" sz="1800" dirty="0" err="1" smtClean="0"/>
              <a:t>Cafarella</a:t>
            </a:r>
            <a:r>
              <a:rPr lang="de-DE" sz="1800" dirty="0" smtClean="0"/>
              <a:t> et al: PVLDB 08; </a:t>
            </a:r>
            <a:r>
              <a:rPr lang="de-DE" sz="1800" dirty="0" err="1" smtClean="0"/>
              <a:t>Sarawagi</a:t>
            </a:r>
            <a:r>
              <a:rPr lang="de-DE" sz="1800" dirty="0" smtClean="0"/>
              <a:t> et al: PVLDB 09]</a:t>
            </a:r>
            <a:endParaRPr lang="en-US" sz="18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214950"/>
            <a:ext cx="4534819" cy="1643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249234"/>
            <a:ext cx="6865870" cy="150019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7765231" cy="1643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214950"/>
            <a:ext cx="5019675" cy="22669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496"/>
            <a:ext cx="2357422" cy="213055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79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179388" y="1125538"/>
            <a:ext cx="5761037" cy="32400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9238" y="1196975"/>
            <a:ext cx="5545137" cy="725488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81900" cy="981075"/>
          </a:xfrm>
        </p:spPr>
        <p:txBody>
          <a:bodyPr/>
          <a:lstStyle/>
          <a:p>
            <a:pPr defTabSz="893763" eaLnBrk="1" hangingPunct="1">
              <a:lnSpc>
                <a:spcPts val="3800"/>
              </a:lnSpc>
            </a:pPr>
            <a:r>
              <a:rPr lang="en-GB" dirty="0" smtClean="0"/>
              <a:t>Use Case: Question Answering</a:t>
            </a:r>
            <a:endParaRPr lang="en-GB" sz="20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1125"/>
            <a:ext cx="3124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333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hteck 17"/>
          <p:cNvSpPr>
            <a:spLocks noChangeArrowheads="1"/>
          </p:cNvSpPr>
          <p:nvPr/>
        </p:nvSpPr>
        <p:spPr bwMode="auto">
          <a:xfrm>
            <a:off x="249238" y="1214438"/>
            <a:ext cx="496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This town is known as "Sin City" &amp; its downtown is "Glitter Gulch"</a:t>
            </a:r>
            <a:endParaRPr lang="de-DE" sz="2000">
              <a:solidFill>
                <a:srgbClr val="0033CC"/>
              </a:solidFill>
            </a:endParaRPr>
          </a:p>
        </p:txBody>
      </p:sp>
      <p:sp>
        <p:nvSpPr>
          <p:cNvPr id="20488" name="Rechteck 19"/>
          <p:cNvSpPr>
            <a:spLocks noChangeArrowheads="1"/>
          </p:cNvSpPr>
          <p:nvPr/>
        </p:nvSpPr>
        <p:spPr bwMode="auto">
          <a:xfrm>
            <a:off x="225425" y="3565525"/>
            <a:ext cx="662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solidFill>
                  <a:srgbClr val="FF6600"/>
                </a:solidFill>
              </a:rPr>
              <a:t>This American city has two airports </a:t>
            </a:r>
          </a:p>
          <a:p>
            <a:r>
              <a:rPr lang="de-DE" sz="2000">
                <a:solidFill>
                  <a:srgbClr val="FF6600"/>
                </a:solidFill>
              </a:rPr>
              <a:t>named after a war hero and a WW II battle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1188" y="3429000"/>
            <a:ext cx="8539162" cy="2943225"/>
            <a:chOff x="611188" y="3429000"/>
            <a:chExt cx="8539162" cy="2943225"/>
          </a:xfrm>
        </p:grpSpPr>
        <p:grpSp>
          <p:nvGrpSpPr>
            <p:cNvPr id="20494" name="Gruppieren 24"/>
            <p:cNvGrpSpPr>
              <a:grpSpLocks/>
            </p:cNvGrpSpPr>
            <p:nvPr/>
          </p:nvGrpSpPr>
          <p:grpSpPr bwMode="auto">
            <a:xfrm>
              <a:off x="611188" y="3429000"/>
              <a:ext cx="8532812" cy="2943225"/>
              <a:chOff x="611560" y="3429000"/>
              <a:chExt cx="8532440" cy="2943553"/>
            </a:xfrm>
          </p:grpSpPr>
          <p:pic>
            <p:nvPicPr>
              <p:cNvPr id="2049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4436488"/>
                <a:ext cx="1941660" cy="1936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3429000"/>
                <a:ext cx="1008111" cy="123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8" name="Picture 113" descr="dbpedi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2517" y="3789041"/>
                <a:ext cx="1141483" cy="57606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Textfeld 13"/>
              <p:cNvSpPr txBox="1">
                <a:spLocks noChangeArrowheads="1"/>
              </p:cNvSpPr>
              <p:nvPr/>
            </p:nvSpPr>
            <p:spPr bwMode="auto">
              <a:xfrm>
                <a:off x="4860032" y="4509120"/>
                <a:ext cx="164660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/>
                  <a:t>knowledge</a:t>
                </a:r>
              </a:p>
              <a:p>
                <a:pPr eaLnBrk="1" hangingPunct="1"/>
                <a:r>
                  <a:rPr lang="de-DE"/>
                  <a:t>back-ends</a:t>
                </a:r>
              </a:p>
            </p:txBody>
          </p:sp>
          <p:sp>
            <p:nvSpPr>
              <p:cNvPr id="20500" name="Textfeld 14"/>
              <p:cNvSpPr txBox="1">
                <a:spLocks noChangeArrowheads="1"/>
              </p:cNvSpPr>
              <p:nvPr/>
            </p:nvSpPr>
            <p:spPr bwMode="auto">
              <a:xfrm>
                <a:off x="611560" y="4437112"/>
                <a:ext cx="225895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/>
                  <a:t>question</a:t>
                </a:r>
              </a:p>
              <a:p>
                <a:pPr eaLnBrk="1" hangingPunct="1"/>
                <a:r>
                  <a:rPr lang="de-DE"/>
                  <a:t>classification &amp;</a:t>
                </a:r>
              </a:p>
              <a:p>
                <a:pPr eaLnBrk="1" hangingPunct="1"/>
                <a:r>
                  <a:rPr lang="de-DE"/>
                  <a:t>decomposition</a:t>
                </a:r>
              </a:p>
            </p:txBody>
          </p:sp>
          <p:sp>
            <p:nvSpPr>
              <p:cNvPr id="20501" name="Pfeil nach rechts 15"/>
              <p:cNvSpPr>
                <a:spLocks noChangeArrowheads="1"/>
              </p:cNvSpPr>
              <p:nvPr/>
            </p:nvSpPr>
            <p:spPr bwMode="auto">
              <a:xfrm>
                <a:off x="3275856" y="4653136"/>
                <a:ext cx="1296144" cy="50405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349E10"/>
                  </a:gs>
                  <a:gs pos="50000">
                    <a:srgbClr val="4EE31C"/>
                  </a:gs>
                  <a:gs pos="100000">
                    <a:srgbClr val="5EFF24"/>
                  </a:gs>
                </a:gsLst>
                <a:lin ang="108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02" name="Picture 110" descr="freebas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3669" y="4509120"/>
                <a:ext cx="1210331" cy="3123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95" name="Picture 2" descr="http://www.mpi-inf.mpg.de/yago-naga/yago/img/yago_logo_mainpag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7838" y="4905375"/>
              <a:ext cx="105251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1042988" y="6021388"/>
            <a:ext cx="585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/>
              <a:t>D. Ferrucci et al.: </a:t>
            </a:r>
            <a:r>
              <a:rPr lang="en-US" sz="1600"/>
              <a:t>Building Watson. </a:t>
            </a:r>
            <a:r>
              <a:rPr lang="de-DE" sz="1600"/>
              <a:t>AI Magazine, Fall 2010.</a:t>
            </a:r>
          </a:p>
          <a:p>
            <a:pPr eaLnBrk="1" hangingPunct="1"/>
            <a:r>
              <a:rPr lang="de-DE" sz="1600"/>
              <a:t>IBM Journal of R&amp;D 56(3/4), 2012: This is Watson.</a:t>
            </a:r>
            <a:endParaRPr lang="en-US" sz="16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1922463"/>
            <a:ext cx="7566025" cy="16319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Q: </a:t>
            </a:r>
            <a:r>
              <a:rPr lang="de-DE" sz="2000">
                <a:solidFill>
                  <a:srgbClr val="3333CC"/>
                </a:solidFill>
              </a:rPr>
              <a:t>Sin City ?</a:t>
            </a:r>
          </a:p>
          <a:p>
            <a:pPr eaLnBrk="1" hangingPunct="1"/>
            <a:r>
              <a:rPr lang="de-DE" sz="2000">
                <a:sym typeface="Symbol" pitchFamily="18" charset="2"/>
              </a:rPr>
              <a:t>      movie, graphical novel, nickname for city, …</a:t>
            </a:r>
            <a:r>
              <a:rPr lang="de-DE" sz="2000"/>
              <a:t> </a:t>
            </a:r>
          </a:p>
          <a:p>
            <a:pPr eaLnBrk="1" hangingPunct="1"/>
            <a:r>
              <a:rPr lang="de-DE" sz="2000"/>
              <a:t>A: </a:t>
            </a:r>
            <a:r>
              <a:rPr lang="de-DE" sz="2000">
                <a:solidFill>
                  <a:srgbClr val="3333CC"/>
                </a:solidFill>
              </a:rPr>
              <a:t>Vegas ? Strip ?</a:t>
            </a:r>
          </a:p>
          <a:p>
            <a:pPr eaLnBrk="1" hangingPunct="1"/>
            <a:r>
              <a:rPr lang="de-DE" sz="2000">
                <a:sym typeface="Symbol" pitchFamily="18" charset="2"/>
              </a:rPr>
              <a:t>      </a:t>
            </a:r>
            <a:r>
              <a:rPr lang="de-DE" sz="2000"/>
              <a:t>Vega (star), Suzanne Vega, Vincent Vega, Las Vegas, …</a:t>
            </a:r>
          </a:p>
          <a:p>
            <a:pPr eaLnBrk="1" hangingPunct="1"/>
            <a:r>
              <a:rPr lang="de-DE" sz="2000">
                <a:sym typeface="Symbol" pitchFamily="18" charset="2"/>
              </a:rPr>
              <a:t>      </a:t>
            </a:r>
            <a:r>
              <a:rPr lang="de-DE" sz="2000"/>
              <a:t>comic strip, striptease, Las Vegas Strip, …</a:t>
            </a:r>
          </a:p>
        </p:txBody>
      </p:sp>
      <p:sp>
        <p:nvSpPr>
          <p:cNvPr id="2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Web Tables can be annotated with YAGO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834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smtClean="0"/>
              <a:t>[</a:t>
            </a:r>
            <a:r>
              <a:rPr lang="de-DE" sz="1800" dirty="0" err="1" smtClean="0"/>
              <a:t>Limaye</a:t>
            </a:r>
            <a:r>
              <a:rPr lang="de-DE" sz="1800" dirty="0" smtClean="0"/>
              <a:t>, </a:t>
            </a:r>
            <a:r>
              <a:rPr lang="de-DE" sz="1800" dirty="0" err="1" smtClean="0"/>
              <a:t>Sarawagi</a:t>
            </a:r>
            <a:r>
              <a:rPr lang="de-DE" sz="1800" dirty="0" smtClean="0"/>
              <a:t>, </a:t>
            </a:r>
            <a:r>
              <a:rPr lang="de-DE" sz="1800" dirty="0" err="1" smtClean="0"/>
              <a:t>Chakrabarti</a:t>
            </a:r>
            <a:r>
              <a:rPr lang="de-DE" sz="1800" dirty="0" smtClean="0"/>
              <a:t>: PVLDB 10]</a:t>
            </a:r>
            <a:endParaRPr lang="en-US" sz="1800" dirty="0"/>
          </a:p>
        </p:txBody>
      </p:sp>
      <p:sp>
        <p:nvSpPr>
          <p:cNvPr id="92" name="Textfeld 91"/>
          <p:cNvSpPr txBox="1"/>
          <p:nvPr/>
        </p:nvSpPr>
        <p:spPr>
          <a:xfrm>
            <a:off x="-20258" y="1125905"/>
            <a:ext cx="6415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Goal: enable semantic search over Web tables</a:t>
            </a:r>
            <a:endParaRPr lang="de-DE" dirty="0"/>
          </a:p>
        </p:txBody>
      </p:sp>
      <p:sp>
        <p:nvSpPr>
          <p:cNvPr id="94" name="Textfeld 93"/>
          <p:cNvSpPr txBox="1"/>
          <p:nvPr/>
        </p:nvSpPr>
        <p:spPr>
          <a:xfrm>
            <a:off x="-19852" y="1556792"/>
            <a:ext cx="76161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Map column headers to Yago classes,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Yago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factor-graph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9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6" name="Rectangle 67"/>
          <p:cNvSpPr>
            <a:spLocks noChangeArrowheads="1"/>
          </p:cNvSpPr>
          <p:nvPr/>
        </p:nvSpPr>
        <p:spPr bwMode="auto">
          <a:xfrm>
            <a:off x="-36512" y="4365104"/>
            <a:ext cx="4732420" cy="4683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" name="Line 30"/>
          <p:cNvSpPr>
            <a:spLocks noChangeShapeType="1"/>
          </p:cNvSpPr>
          <p:nvPr/>
        </p:nvSpPr>
        <p:spPr bwMode="auto">
          <a:xfrm>
            <a:off x="-36512" y="4833416"/>
            <a:ext cx="47324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" name="Line 31"/>
          <p:cNvSpPr>
            <a:spLocks noChangeShapeType="1"/>
          </p:cNvSpPr>
          <p:nvPr/>
        </p:nvSpPr>
        <p:spPr bwMode="auto">
          <a:xfrm>
            <a:off x="3059832" y="4365104"/>
            <a:ext cx="0" cy="141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>
            <a:off x="-36512" y="5419204"/>
            <a:ext cx="473242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222251" y="4482579"/>
            <a:ext cx="576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/>
              <a:t>Title</a:t>
            </a: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3203848" y="4437112"/>
            <a:ext cx="926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/>
              <a:t>Author</a:t>
            </a:r>
          </a:p>
        </p:txBody>
      </p: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-36512" y="5777979"/>
            <a:ext cx="473242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49229" y="5451897"/>
            <a:ext cx="3004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 smtClean="0">
                <a:cs typeface="Arial" charset="0"/>
              </a:rPr>
              <a:t>A short history of time</a:t>
            </a:r>
            <a:endParaRPr lang="en-US" sz="2200" dirty="0">
              <a:cs typeface="Arial" charset="0"/>
            </a:endParaRP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3159754" y="5501754"/>
            <a:ext cx="14122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 smtClean="0">
                <a:cs typeface="Arial" charset="0"/>
              </a:rPr>
              <a:t>S Hawkins</a:t>
            </a:r>
            <a:endParaRPr lang="en-US" sz="2200" dirty="0">
              <a:cs typeface="Arial" charset="0"/>
            </a:endParaRPr>
          </a:p>
        </p:txBody>
      </p:sp>
      <p:sp>
        <p:nvSpPr>
          <p:cNvPr id="111" name="Text Box 44"/>
          <p:cNvSpPr txBox="1">
            <a:spLocks noChangeArrowheads="1"/>
          </p:cNvSpPr>
          <p:nvPr/>
        </p:nvSpPr>
        <p:spPr bwMode="auto">
          <a:xfrm>
            <a:off x="3162929" y="4949304"/>
            <a:ext cx="1212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 Adams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 Box 45"/>
          <p:cNvSpPr txBox="1">
            <a:spLocks noChangeArrowheads="1"/>
          </p:cNvSpPr>
          <p:nvPr/>
        </p:nvSpPr>
        <p:spPr bwMode="auto">
          <a:xfrm>
            <a:off x="18695" y="4949304"/>
            <a:ext cx="2439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 smtClean="0">
                <a:cs typeface="Arial" charset="0"/>
              </a:rPr>
              <a:t>Hitchhiker's guide</a:t>
            </a:r>
            <a:endParaRPr lang="en-US" sz="2200" dirty="0">
              <a:cs typeface="Arial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85" y="3284984"/>
            <a:ext cx="2603175" cy="133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4059" y="555962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Book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664259" y="555962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Person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04248" y="476753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2867" y="63813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solidFill>
                  <a:srgbClr val="3333CC"/>
                </a:solidFill>
                <a:latin typeface="+mj-lt"/>
              </a:rPr>
              <a:t>hasAuthor</a:t>
            </a:r>
          </a:p>
        </p:txBody>
      </p:sp>
      <p:cxnSp>
        <p:nvCxnSpPr>
          <p:cNvPr id="7" name="Straight Arrow Connector 6"/>
          <p:cNvCxnSpPr>
            <a:stCxn id="3" idx="0"/>
            <a:endCxn id="116" idx="2"/>
          </p:cNvCxnSpPr>
          <p:nvPr/>
        </p:nvCxnSpPr>
        <p:spPr bwMode="auto">
          <a:xfrm flipV="1">
            <a:off x="6341113" y="5229200"/>
            <a:ext cx="982669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>
            <a:stCxn id="115" idx="0"/>
            <a:endCxn id="116" idx="2"/>
          </p:cNvCxnSpPr>
          <p:nvPr/>
        </p:nvCxnSpPr>
        <p:spPr bwMode="auto">
          <a:xfrm flipH="1" flipV="1">
            <a:off x="7323782" y="5229200"/>
            <a:ext cx="954588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5076056" y="3284984"/>
            <a:ext cx="4067944" cy="3528244"/>
          </a:xfrm>
          <a:prstGeom prst="rect">
            <a:avLst/>
          </a:prstGeom>
          <a:noFill/>
          <a:ln w="285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51329" y="3538104"/>
            <a:ext cx="5472953" cy="1921402"/>
          </a:xfrm>
          <a:custGeom>
            <a:avLst/>
            <a:gdLst>
              <a:gd name="connsiteX0" fmla="*/ 0 w 5472953"/>
              <a:gd name="connsiteY0" fmla="*/ 832190 h 1921402"/>
              <a:gd name="connsiteX1" fmla="*/ 3361765 w 5472953"/>
              <a:gd name="connsiteY1" fmla="*/ 38814 h 1921402"/>
              <a:gd name="connsiteX2" fmla="*/ 5472953 w 5472953"/>
              <a:gd name="connsiteY2" fmla="*/ 1921402 h 19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953" h="1921402">
                <a:moveTo>
                  <a:pt x="0" y="832190"/>
                </a:moveTo>
                <a:cubicBezTo>
                  <a:pt x="1224803" y="344734"/>
                  <a:pt x="2449606" y="-142721"/>
                  <a:pt x="3361765" y="38814"/>
                </a:cubicBezTo>
                <a:cubicBezTo>
                  <a:pt x="4273924" y="220349"/>
                  <a:pt x="4873438" y="1070875"/>
                  <a:pt x="5472953" y="1921402"/>
                </a:cubicBezTo>
              </a:path>
            </a:pathLst>
          </a:custGeom>
          <a:noFill/>
          <a:ln w="38100" cap="flat" cmpd="sng" algn="ctr">
            <a:solidFill>
              <a:srgbClr val="CC00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130384" y="4606389"/>
            <a:ext cx="3533875" cy="1064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051720" y="6021288"/>
            <a:ext cx="17175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 bwMode="auto">
          <a:xfrm>
            <a:off x="2636103" y="6051176"/>
            <a:ext cx="3845379" cy="567118"/>
          </a:xfrm>
          <a:custGeom>
            <a:avLst/>
            <a:gdLst>
              <a:gd name="connsiteX0" fmla="*/ 281909 w 3845379"/>
              <a:gd name="connsiteY0" fmla="*/ 0 h 567118"/>
              <a:gd name="connsiteX1" fmla="*/ 362591 w 3845379"/>
              <a:gd name="connsiteY1" fmla="*/ 497542 h 567118"/>
              <a:gd name="connsiteX2" fmla="*/ 3845379 w 3845379"/>
              <a:gd name="connsiteY2" fmla="*/ 551330 h 56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379" h="567118">
                <a:moveTo>
                  <a:pt x="281909" y="0"/>
                </a:moveTo>
                <a:cubicBezTo>
                  <a:pt x="25294" y="202827"/>
                  <a:pt x="-231321" y="405654"/>
                  <a:pt x="362591" y="497542"/>
                </a:cubicBezTo>
                <a:cubicBezTo>
                  <a:pt x="956503" y="589430"/>
                  <a:pt x="2400941" y="570380"/>
                  <a:pt x="3845379" y="551330"/>
                </a:cubicBezTo>
              </a:path>
            </a:pathLst>
          </a:custGeom>
          <a:noFill/>
          <a:ln w="38100" cap="flat" cmpd="sng" algn="ctr">
            <a:solidFill>
              <a:srgbClr val="CC009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5" grpId="0"/>
      <p:bldP spid="116" grpId="0"/>
      <p:bldP spid="5" grpId="0"/>
      <p:bldP spid="10" grpId="0" animBg="1"/>
      <p:bldP spid="11" grpId="0" animBg="1"/>
      <p:bldP spid="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778098"/>
          </a:xfrm>
        </p:spPr>
        <p:txBody>
          <a:bodyPr>
            <a:normAutofit/>
          </a:bodyPr>
          <a:lstStyle/>
          <a:p>
            <a:r>
              <a:rPr lang="en-US" dirty="0"/>
              <a:t>Statistics </a:t>
            </a:r>
            <a:r>
              <a:rPr lang="en-US" dirty="0" smtClean="0"/>
              <a:t>yield semantics of Web 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448981"/>
            <a:ext cx="3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smtClean="0"/>
              <a:t>[</a:t>
            </a:r>
            <a:r>
              <a:rPr lang="de-DE" sz="1800" dirty="0" err="1" smtClean="0"/>
              <a:t>Venetis,Halevy</a:t>
            </a:r>
            <a:r>
              <a:rPr lang="de-DE" sz="1800" dirty="0" smtClean="0"/>
              <a:t> et al: PVLDB 11]</a:t>
            </a:r>
            <a:endParaRPr lang="en-US" sz="1800" dirty="0"/>
          </a:p>
        </p:txBody>
      </p:sp>
      <p:sp>
        <p:nvSpPr>
          <p:cNvPr id="40" name="Textfeld 39"/>
          <p:cNvSpPr txBox="1"/>
          <p:nvPr/>
        </p:nvSpPr>
        <p:spPr>
          <a:xfrm>
            <a:off x="-23030" y="4293096"/>
            <a:ext cx="9025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Idea: Infer classes from co-occurrences, headers are class names</a:t>
            </a:r>
          </a:p>
        </p:txBody>
      </p:sp>
      <p:pic>
        <p:nvPicPr>
          <p:cNvPr id="7" name="Picture 2" descr="Screen shot 2011-08-23 at 2.43.0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3614" r="4668" b="54434"/>
          <a:stretch/>
        </p:blipFill>
        <p:spPr>
          <a:xfrm>
            <a:off x="45313" y="1484784"/>
            <a:ext cx="9063191" cy="2412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1118" y="4749075"/>
                <a:ext cx="5709194" cy="91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𝑐𝑙𝑎𝑠𝑠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𝑣𝑎𝑙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𝑣𝑎𝑙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𝑐𝑙𝑎𝑠𝑠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𝑣𝑎𝑙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𝑐𝑙𝑎𝑠𝑠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18" y="4749075"/>
                <a:ext cx="5709194" cy="9121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45"/>
          <p:cNvSpPr txBox="1"/>
          <p:nvPr/>
        </p:nvSpPr>
        <p:spPr>
          <a:xfrm>
            <a:off x="35496" y="5777388"/>
            <a:ext cx="53158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Result </a:t>
            </a:r>
            <a:r>
              <a:rPr lang="de-DE" dirty="0" err="1" smtClean="0"/>
              <a:t>from</a:t>
            </a:r>
            <a:r>
              <a:rPr lang="de-DE" dirty="0" smtClean="0"/>
              <a:t> 12 Mio. </a:t>
            </a:r>
            <a:r>
              <a:rPr lang="de-DE" dirty="0"/>
              <a:t>Web </a:t>
            </a:r>
            <a:r>
              <a:rPr lang="de-DE" dirty="0" smtClean="0"/>
              <a:t>tables: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1.5 Mio. labeled columns (=classes)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155 Mio. instances (=values)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981889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Conference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81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726" y="980728"/>
            <a:ext cx="718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CC0099"/>
                </a:solidFill>
                <a:latin typeface="+mj-lt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23111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5" grpId="0"/>
      <p:bldP spid="10" grpId="0"/>
      <p:bldP spid="6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778098"/>
          </a:xfrm>
        </p:spPr>
        <p:txBody>
          <a:bodyPr>
            <a:normAutofit/>
          </a:bodyPr>
          <a:lstStyle/>
          <a:p>
            <a:r>
              <a:rPr lang="en-US" dirty="0"/>
              <a:t>Statistics </a:t>
            </a:r>
            <a:r>
              <a:rPr lang="en-US" dirty="0" smtClean="0"/>
              <a:t>yield semantics of Web tables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35496" y="4438273"/>
            <a:ext cx="877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Idea: Infer facts from table rows, header identifies relation name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240796" y="4869160"/>
            <a:ext cx="5584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dirty="0" smtClean="0">
                <a:solidFill>
                  <a:srgbClr val="3333CC"/>
                </a:solidFill>
                <a:latin typeface="+mj-lt"/>
              </a:rPr>
              <a:t>hasLocation(ThirdWorkshop, SanDiego)</a:t>
            </a:r>
          </a:p>
        </p:txBody>
      </p:sp>
      <p:sp>
        <p:nvSpPr>
          <p:cNvPr id="9" name="Textfeld 46"/>
          <p:cNvSpPr txBox="1"/>
          <p:nvPr/>
        </p:nvSpPr>
        <p:spPr>
          <a:xfrm>
            <a:off x="45313" y="5633372"/>
            <a:ext cx="8978740" cy="1107996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but: classes&amp;entities not canonicalized. Instances may include:</a:t>
            </a:r>
          </a:p>
          <a:p>
            <a:r>
              <a:rPr lang="de-DE" dirty="0" smtClean="0"/>
              <a:t>   Google Inc., Google, NASDAQ GOOG, Google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, …</a:t>
            </a:r>
          </a:p>
          <a:p>
            <a:r>
              <a:rPr lang="de-DE" dirty="0" smtClean="0"/>
              <a:t>   Jet Li, Li </a:t>
            </a:r>
            <a:r>
              <a:rPr lang="de-DE" dirty="0" err="1" smtClean="0"/>
              <a:t>Lianjie</a:t>
            </a:r>
            <a:r>
              <a:rPr lang="de-DE" dirty="0" smtClean="0"/>
              <a:t>,  Ley Lin </a:t>
            </a:r>
            <a:r>
              <a:rPr lang="de-DE" dirty="0" err="1" smtClean="0"/>
              <a:t>Git</a:t>
            </a:r>
            <a:r>
              <a:rPr lang="de-DE" dirty="0" smtClean="0"/>
              <a:t>, Li </a:t>
            </a:r>
            <a:r>
              <a:rPr lang="de-DE" dirty="0" err="1" smtClean="0"/>
              <a:t>Yangzhong</a:t>
            </a:r>
            <a:r>
              <a:rPr lang="de-DE" dirty="0" smtClean="0"/>
              <a:t>, </a:t>
            </a:r>
            <a:r>
              <a:rPr lang="de-DE" dirty="0" err="1" smtClean="0"/>
              <a:t>Nameless</a:t>
            </a:r>
            <a:r>
              <a:rPr lang="de-DE" dirty="0" smtClean="0"/>
              <a:t> </a:t>
            </a:r>
            <a:r>
              <a:rPr lang="de-DE" dirty="0" err="1" smtClean="0"/>
              <a:t>hero</a:t>
            </a:r>
            <a:r>
              <a:rPr lang="de-DE" dirty="0" smtClean="0"/>
              <a:t>, …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82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2" descr="Screen shot 2011-08-23 at 2.43.0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3614" r="4668" b="54434"/>
          <a:stretch/>
        </p:blipFill>
        <p:spPr>
          <a:xfrm>
            <a:off x="45313" y="1484784"/>
            <a:ext cx="9063191" cy="24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7821" y="-1"/>
            <a:ext cx="9171821" cy="764705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8" name="Rectangle 25"/>
          <p:cNvSpPr/>
          <p:nvPr/>
        </p:nvSpPr>
        <p:spPr bwMode="auto">
          <a:xfrm>
            <a:off x="0" y="2114712"/>
            <a:ext cx="9144000" cy="136815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85740" y="2258728"/>
            <a:ext cx="7890302" cy="45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high</a:t>
            </a:r>
            <a:r>
              <a:rPr lang="de-DE" sz="2400" dirty="0" smtClean="0"/>
              <a:t> </a:t>
            </a:r>
            <a:r>
              <a:rPr lang="de-DE" sz="2400" dirty="0" err="1" smtClean="0"/>
              <a:t>precision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0000FF"/>
                </a:solidFill>
              </a:rPr>
              <a:t>consistency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reasoning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crucial</a:t>
            </a:r>
            <a:r>
              <a:rPr lang="de-DE" sz="2400" dirty="0" smtClean="0"/>
              <a:t>: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78854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1" y="2114712"/>
            <a:ext cx="876240" cy="1215430"/>
          </a:xfrm>
          <a:prstGeom prst="rect">
            <a:avLst/>
          </a:prstGeom>
          <a:noFill/>
        </p:spPr>
      </p:pic>
      <p:sp>
        <p:nvSpPr>
          <p:cNvPr id="12" name="Rectangle 25"/>
          <p:cNvSpPr/>
          <p:nvPr/>
        </p:nvSpPr>
        <p:spPr bwMode="auto">
          <a:xfrm>
            <a:off x="13681" y="692696"/>
            <a:ext cx="9130319" cy="135000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3273" y="764704"/>
            <a:ext cx="539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Bootstrapping </a:t>
            </a:r>
            <a:r>
              <a:rPr lang="de-DE" sz="2400" dirty="0" err="1" smtClean="0"/>
              <a:t>works</a:t>
            </a:r>
            <a:r>
              <a:rPr lang="de-DE" sz="2400" dirty="0" smtClean="0"/>
              <a:t> well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recall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14" name="TextBox 17"/>
          <p:cNvSpPr txBox="1"/>
          <p:nvPr/>
        </p:nvSpPr>
        <p:spPr>
          <a:xfrm>
            <a:off x="913273" y="1193332"/>
            <a:ext cx="5593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but </a:t>
            </a:r>
            <a:r>
              <a:rPr lang="de-DE" sz="2000" dirty="0" err="1" smtClean="0"/>
              <a:t>details</a:t>
            </a:r>
            <a:r>
              <a:rPr lang="de-DE" sz="2000" dirty="0" smtClean="0"/>
              <a:t> matter: </a:t>
            </a:r>
            <a:r>
              <a:rPr lang="de-DE" sz="2000" dirty="0" err="1" smtClean="0">
                <a:solidFill>
                  <a:srgbClr val="0000FF"/>
                </a:solidFill>
              </a:rPr>
              <a:t>seeds</a:t>
            </a:r>
            <a:r>
              <a:rPr lang="de-DE" sz="2000" dirty="0" smtClean="0"/>
              <a:t>, </a:t>
            </a:r>
            <a:r>
              <a:rPr lang="de-DE" sz="2000" dirty="0" err="1" smtClean="0">
                <a:solidFill>
                  <a:srgbClr val="0000FF"/>
                </a:solidFill>
              </a:rPr>
              <a:t>counter-seeds</a:t>
            </a:r>
            <a:r>
              <a:rPr lang="de-DE" sz="2000" dirty="0" smtClean="0"/>
              <a:t>,</a:t>
            </a:r>
          </a:p>
          <a:p>
            <a:r>
              <a:rPr lang="de-DE" sz="2000" dirty="0" err="1" smtClean="0">
                <a:solidFill>
                  <a:srgbClr val="0000FF"/>
                </a:solidFill>
              </a:rPr>
              <a:t>pattern</a:t>
            </a:r>
            <a:r>
              <a:rPr lang="de-DE" sz="2000" dirty="0" smtClean="0"/>
              <a:t> </a:t>
            </a:r>
            <a:r>
              <a:rPr lang="de-DE" sz="2000" dirty="0" err="1" smtClean="0"/>
              <a:t>language</a:t>
            </a:r>
            <a:r>
              <a:rPr lang="de-DE" sz="2000" dirty="0" smtClean="0"/>
              <a:t>, </a:t>
            </a:r>
            <a:r>
              <a:rPr lang="de-DE" sz="2000" dirty="0" err="1" smtClean="0"/>
              <a:t>statistical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confidence</a:t>
            </a:r>
            <a:r>
              <a:rPr lang="de-DE" sz="2000" dirty="0" smtClean="0"/>
              <a:t>, etc.</a:t>
            </a:r>
          </a:p>
        </p:txBody>
      </p:sp>
      <p:pic>
        <p:nvPicPr>
          <p:cNvPr id="15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" y="692696"/>
            <a:ext cx="876240" cy="1215430"/>
          </a:xfrm>
          <a:prstGeom prst="rect">
            <a:avLst/>
          </a:prstGeom>
          <a:noFill/>
        </p:spPr>
      </p:pic>
      <p:sp>
        <p:nvSpPr>
          <p:cNvPr id="25" name="Rectangle 25"/>
          <p:cNvSpPr/>
          <p:nvPr/>
        </p:nvSpPr>
        <p:spPr bwMode="auto">
          <a:xfrm>
            <a:off x="0" y="3573016"/>
            <a:ext cx="9144000" cy="136815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85740" y="3717032"/>
            <a:ext cx="81339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err="1" smtClean="0"/>
              <a:t>Harness</a:t>
            </a:r>
            <a:r>
              <a:rPr lang="de-DE" sz="2400" dirty="0" smtClean="0"/>
              <a:t> </a:t>
            </a:r>
            <a:r>
              <a:rPr lang="de-DE" sz="2400" dirty="0" err="1" smtClean="0"/>
              <a:t>initial</a:t>
            </a:r>
            <a:r>
              <a:rPr lang="de-DE" sz="2400" dirty="0" smtClean="0"/>
              <a:t> KB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distant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supervision</a:t>
            </a:r>
            <a:r>
              <a:rPr lang="de-DE" sz="2400" dirty="0" smtClean="0"/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efficiency</a:t>
            </a:r>
            <a:r>
              <a:rPr lang="de-DE" sz="2400" dirty="0" smtClean="0"/>
              <a:t>:</a:t>
            </a:r>
          </a:p>
          <a:p>
            <a:pPr eaLnBrk="0" hangingPunct="0">
              <a:lnSpc>
                <a:spcPts val="3000"/>
              </a:lnSpc>
            </a:pPr>
            <a:r>
              <a:rPr lang="de-DE" sz="2000" dirty="0" err="1" smtClean="0">
                <a:solidFill>
                  <a:srgbClr val="0033CC"/>
                </a:solidFill>
              </a:rPr>
              <a:t>seeds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KB, </a:t>
            </a:r>
            <a:r>
              <a:rPr lang="de-DE" sz="2000" dirty="0" err="1" smtClean="0"/>
              <a:t>canonicalized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entities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/>
              <a:t>with</a:t>
            </a:r>
            <a:r>
              <a:rPr lang="de-DE" sz="2000" dirty="0" smtClean="0">
                <a:solidFill>
                  <a:srgbClr val="0033CC"/>
                </a:solidFill>
              </a:rPr>
              <a:t> type </a:t>
            </a:r>
            <a:r>
              <a:rPr lang="de-DE" sz="2000" dirty="0" err="1" smtClean="0">
                <a:solidFill>
                  <a:srgbClr val="0033CC"/>
                </a:solidFill>
              </a:rPr>
              <a:t>contraints</a:t>
            </a:r>
            <a:endParaRPr lang="de-DE" sz="2000" dirty="0" smtClean="0">
              <a:solidFill>
                <a:srgbClr val="0033CC"/>
              </a:solidFill>
            </a:endParaRPr>
          </a:p>
        </p:txBody>
      </p:sp>
      <p:pic>
        <p:nvPicPr>
          <p:cNvPr id="27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1" y="3573016"/>
            <a:ext cx="876240" cy="1215430"/>
          </a:xfrm>
          <a:prstGeom prst="rect">
            <a:avLst/>
          </a:prstGeom>
          <a:noFill/>
        </p:spPr>
      </p:pic>
      <p:sp>
        <p:nvSpPr>
          <p:cNvPr id="28" name="Rectangle 25"/>
          <p:cNvSpPr/>
          <p:nvPr/>
        </p:nvSpPr>
        <p:spPr bwMode="auto">
          <a:xfrm>
            <a:off x="0" y="5013176"/>
            <a:ext cx="9144000" cy="136815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99592" y="5157192"/>
            <a:ext cx="785663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smtClean="0"/>
              <a:t>Hand-</a:t>
            </a:r>
            <a:r>
              <a:rPr lang="de-DE" sz="2400" dirty="0" err="1" smtClean="0"/>
              <a:t>crafted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domain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models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assets</a:t>
            </a:r>
            <a:r>
              <a:rPr lang="de-DE" sz="2400" dirty="0" smtClean="0"/>
              <a:t>: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0" hangingPunct="0">
              <a:lnSpc>
                <a:spcPts val="3000"/>
              </a:lnSpc>
            </a:pPr>
            <a:r>
              <a:rPr lang="en-US" sz="2000" dirty="0" smtClean="0"/>
              <a:t>expressive constraints are vital,  modeling is not a bottleneck, </a:t>
            </a:r>
          </a:p>
          <a:p>
            <a:pPr eaLnBrk="0" hangingPunct="0">
              <a:lnSpc>
                <a:spcPts val="3000"/>
              </a:lnSpc>
            </a:pPr>
            <a:r>
              <a:rPr lang="en-US" sz="2000" dirty="0" smtClean="0"/>
              <a:t>but no out-of-model discovery</a:t>
            </a:r>
            <a:endParaRPr lang="de-DE" sz="2000" dirty="0" smtClean="0"/>
          </a:p>
        </p:txBody>
      </p:sp>
      <p:pic>
        <p:nvPicPr>
          <p:cNvPr id="30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1" y="5013176"/>
            <a:ext cx="876240" cy="1215430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971600" y="2708920"/>
            <a:ext cx="7515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various methods incl. MaxSat, MLN/factor-graph MCMC, etc.</a:t>
            </a:r>
            <a:endParaRPr lang="de-DE" sz="2000" dirty="0" smtClean="0"/>
          </a:p>
          <a:p>
            <a:endParaRPr lang="de-DE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83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  <p:bldP spid="2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-1"/>
            <a:ext cx="10009112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5" name="Rectangle 26"/>
          <p:cNvSpPr/>
          <p:nvPr/>
        </p:nvSpPr>
        <p:spPr bwMode="auto">
          <a:xfrm>
            <a:off x="0" y="1844824"/>
            <a:ext cx="9144000" cy="108012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27"/>
          <p:cNvSpPr/>
          <p:nvPr/>
        </p:nvSpPr>
        <p:spPr bwMode="auto">
          <a:xfrm>
            <a:off x="0" y="2996952"/>
            <a:ext cx="9144000" cy="100013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8"/>
          <p:cNvSpPr/>
          <p:nvPr/>
        </p:nvSpPr>
        <p:spPr bwMode="auto">
          <a:xfrm>
            <a:off x="0" y="5373216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57225" y="5445224"/>
            <a:ext cx="62504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Real-time</a:t>
            </a:r>
            <a:r>
              <a:rPr lang="de-DE" sz="2400" dirty="0" smtClean="0"/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incremental</a:t>
            </a:r>
            <a:r>
              <a:rPr lang="de-DE" sz="2400" dirty="0" smtClean="0"/>
              <a:t> </a:t>
            </a:r>
            <a:r>
              <a:rPr lang="de-DE" sz="2400" dirty="0" err="1" smtClean="0"/>
              <a:t>fact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continuous</a:t>
            </a:r>
            <a:r>
              <a:rPr lang="de-DE" sz="2400" dirty="0" smtClean="0"/>
              <a:t> KB </a:t>
            </a:r>
            <a:r>
              <a:rPr lang="de-DE" sz="2400" dirty="0" err="1" smtClean="0"/>
              <a:t>growth</a:t>
            </a:r>
            <a:r>
              <a:rPr lang="de-DE" sz="2400" dirty="0" smtClean="0"/>
              <a:t> &amp; </a:t>
            </a:r>
            <a:r>
              <a:rPr lang="de-DE" sz="2400" dirty="0" err="1" smtClean="0"/>
              <a:t>maintenance</a:t>
            </a:r>
            <a:endParaRPr lang="de-DE" sz="2400" dirty="0" smtClean="0"/>
          </a:p>
          <a:p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rgbClr val="0000FF"/>
                </a:solidFill>
              </a:rPr>
              <a:t>life-cycle</a:t>
            </a:r>
            <a:r>
              <a:rPr lang="de-DE" sz="2000" dirty="0" smtClean="0"/>
              <a:t> </a:t>
            </a:r>
            <a:r>
              <a:rPr lang="de-DE" sz="2000" dirty="0" err="1" smtClean="0"/>
              <a:t>management</a:t>
            </a:r>
            <a:r>
              <a:rPr lang="de-DE" sz="2000" dirty="0" smtClean="0"/>
              <a:t> </a:t>
            </a:r>
            <a:r>
              <a:rPr lang="de-DE" sz="2000" dirty="0" err="1" smtClean="0"/>
              <a:t>over</a:t>
            </a:r>
            <a:r>
              <a:rPr lang="de-DE" sz="2000" dirty="0" smtClean="0"/>
              <a:t> </a:t>
            </a:r>
            <a:r>
              <a:rPr lang="de-DE" sz="2000" dirty="0" err="1" smtClean="0"/>
              <a:t>years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decades</a:t>
            </a:r>
            <a:r>
              <a:rPr lang="de-DE" sz="2000" dirty="0" smtClean="0"/>
              <a:t>)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899592" y="3089480"/>
            <a:ext cx="6784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Extensions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ternary</a:t>
            </a:r>
            <a:r>
              <a:rPr lang="de-DE" sz="2400" dirty="0" smtClean="0"/>
              <a:t> &amp; </a:t>
            </a:r>
            <a:r>
              <a:rPr lang="de-DE" sz="2400" dirty="0" err="1" smtClean="0"/>
              <a:t>higher-arity</a:t>
            </a:r>
            <a:r>
              <a:rPr lang="de-DE" sz="2400" dirty="0" smtClean="0"/>
              <a:t> </a:t>
            </a:r>
            <a:r>
              <a:rPr lang="de-DE" sz="2400" dirty="0" err="1" smtClean="0"/>
              <a:t>relations</a:t>
            </a:r>
            <a:endParaRPr lang="de-DE" sz="2400" dirty="0" smtClean="0"/>
          </a:p>
        </p:txBody>
      </p:sp>
      <p:sp>
        <p:nvSpPr>
          <p:cNvPr id="14" name="TextBox 19"/>
          <p:cNvSpPr txBox="1"/>
          <p:nvPr/>
        </p:nvSpPr>
        <p:spPr>
          <a:xfrm>
            <a:off x="857224" y="1916262"/>
            <a:ext cx="7359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Efficiency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scalability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endParaRPr lang="de-DE" sz="2400" dirty="0" smtClean="0"/>
          </a:p>
          <a:p>
            <a:r>
              <a:rPr lang="de-DE" sz="2400" dirty="0" smtClean="0"/>
              <a:t>(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) </a:t>
            </a:r>
            <a:r>
              <a:rPr lang="de-DE" sz="2400" dirty="0" err="1" smtClean="0">
                <a:solidFill>
                  <a:srgbClr val="0000FF"/>
                </a:solidFill>
              </a:rPr>
              <a:t>reasoning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losing</a:t>
            </a:r>
            <a:r>
              <a:rPr lang="de-DE" sz="2400" dirty="0" smtClean="0"/>
              <a:t> </a:t>
            </a:r>
            <a:r>
              <a:rPr lang="de-DE" sz="2400" dirty="0" err="1" smtClean="0"/>
              <a:t>accuracy</a:t>
            </a:r>
            <a:endParaRPr lang="en-US" sz="2400" dirty="0"/>
          </a:p>
        </p:txBody>
      </p:sp>
      <p:sp>
        <p:nvSpPr>
          <p:cNvPr id="16" name="TextBox 21"/>
          <p:cNvSpPr txBox="1"/>
          <p:nvPr/>
        </p:nvSpPr>
        <p:spPr>
          <a:xfrm>
            <a:off x="899592" y="3521528"/>
            <a:ext cx="835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00FF"/>
                </a:solidFill>
              </a:rPr>
              <a:t>events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smtClean="0"/>
              <a:t>in </a:t>
            </a:r>
            <a:r>
              <a:rPr lang="de-DE" sz="2000" dirty="0" err="1" smtClean="0"/>
              <a:t>context</a:t>
            </a:r>
            <a:r>
              <a:rPr lang="de-DE" sz="2000" dirty="0" smtClean="0"/>
              <a:t>: </a:t>
            </a:r>
            <a:r>
              <a:rPr lang="de-DE" sz="2000" dirty="0" err="1" smtClean="0"/>
              <a:t>who</a:t>
            </a:r>
            <a:r>
              <a:rPr lang="de-DE" sz="2000" dirty="0" smtClean="0"/>
              <a:t> </a:t>
            </a:r>
            <a:r>
              <a:rPr lang="de-DE" sz="2000" dirty="0" err="1" smtClean="0"/>
              <a:t>did</a:t>
            </a:r>
            <a:r>
              <a:rPr lang="de-DE" sz="2000" dirty="0" smtClean="0"/>
              <a:t>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/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whom</a:t>
            </a:r>
            <a:r>
              <a:rPr lang="de-DE" sz="2000" dirty="0" smtClean="0"/>
              <a:t>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 err="1" smtClean="0"/>
              <a:t>why</a:t>
            </a:r>
            <a:r>
              <a:rPr lang="de-DE" sz="2000" dirty="0" smtClean="0"/>
              <a:t> …?</a:t>
            </a:r>
          </a:p>
        </p:txBody>
      </p:sp>
      <p:pic>
        <p:nvPicPr>
          <p:cNvPr id="7680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74864"/>
            <a:ext cx="827584" cy="812537"/>
          </a:xfrm>
          <a:prstGeom prst="rect">
            <a:avLst/>
          </a:prstGeom>
          <a:noFill/>
        </p:spPr>
      </p:pic>
      <p:pic>
        <p:nvPicPr>
          <p:cNvPr id="20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9100"/>
            <a:ext cx="899592" cy="899592"/>
          </a:xfrm>
          <a:prstGeom prst="rect">
            <a:avLst/>
          </a:prstGeom>
          <a:noFill/>
        </p:spPr>
      </p:pic>
      <p:pic>
        <p:nvPicPr>
          <p:cNvPr id="21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89480"/>
            <a:ext cx="899592" cy="899592"/>
          </a:xfrm>
          <a:prstGeom prst="rect">
            <a:avLst/>
          </a:prstGeom>
          <a:noFill/>
        </p:spPr>
      </p:pic>
      <p:sp>
        <p:nvSpPr>
          <p:cNvPr id="18" name="Rectangle 26"/>
          <p:cNvSpPr/>
          <p:nvPr/>
        </p:nvSpPr>
        <p:spPr bwMode="auto">
          <a:xfrm>
            <a:off x="0" y="836712"/>
            <a:ext cx="9144000" cy="93610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57224" y="908150"/>
            <a:ext cx="826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Robust </a:t>
            </a:r>
            <a:r>
              <a:rPr lang="de-DE" sz="2400" dirty="0" err="1" smtClean="0"/>
              <a:t>fact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both</a:t>
            </a:r>
            <a:r>
              <a:rPr lang="de-DE" sz="2400" dirty="0" smtClean="0"/>
              <a:t> </a:t>
            </a:r>
            <a:r>
              <a:rPr lang="de-DE" sz="2400" dirty="0" err="1" smtClean="0"/>
              <a:t>high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precision</a:t>
            </a:r>
            <a:r>
              <a:rPr lang="de-DE" sz="2400" dirty="0" smtClean="0"/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recall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4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988"/>
            <a:ext cx="899592" cy="899592"/>
          </a:xfrm>
          <a:prstGeom prst="rect">
            <a:avLst/>
          </a:prstGeom>
          <a:noFill/>
        </p:spPr>
      </p:pic>
      <p:sp>
        <p:nvSpPr>
          <p:cNvPr id="25" name="Textfeld 24"/>
          <p:cNvSpPr txBox="1"/>
          <p:nvPr/>
        </p:nvSpPr>
        <p:spPr>
          <a:xfrm>
            <a:off x="899592" y="1268760"/>
            <a:ext cx="567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highly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automated</a:t>
            </a:r>
            <a:r>
              <a:rPr lang="de-DE" sz="2000" dirty="0" smtClean="0"/>
              <a:t> (</a:t>
            </a:r>
            <a:r>
              <a:rPr lang="de-DE" sz="2000" dirty="0" err="1" smtClean="0"/>
              <a:t>self-tuning</a:t>
            </a:r>
            <a:r>
              <a:rPr lang="de-DE" sz="2000" dirty="0" smtClean="0"/>
              <a:t>)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endParaRPr lang="de-DE" sz="2000" dirty="0"/>
          </a:p>
        </p:txBody>
      </p:sp>
      <p:sp>
        <p:nvSpPr>
          <p:cNvPr id="26" name="Rectangle 27"/>
          <p:cNvSpPr/>
          <p:nvPr/>
        </p:nvSpPr>
        <p:spPr bwMode="auto">
          <a:xfrm>
            <a:off x="0" y="4077072"/>
            <a:ext cx="9144000" cy="122413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899592" y="4149080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Large-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vertical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domains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930020" y="4581128"/>
            <a:ext cx="632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e.g. </a:t>
            </a:r>
            <a:r>
              <a:rPr lang="de-DE" sz="1800" dirty="0" err="1" smtClean="0"/>
              <a:t>academia</a:t>
            </a:r>
            <a:r>
              <a:rPr lang="de-DE" sz="1800" dirty="0" smtClean="0"/>
              <a:t>: </a:t>
            </a:r>
            <a:r>
              <a:rPr lang="de-DE" sz="1800" dirty="0" err="1" smtClean="0"/>
              <a:t>researchers</a:t>
            </a:r>
            <a:r>
              <a:rPr lang="de-DE" sz="1800" dirty="0" smtClean="0"/>
              <a:t>, </a:t>
            </a:r>
            <a:r>
              <a:rPr lang="de-DE" sz="1800" dirty="0" err="1" smtClean="0"/>
              <a:t>publications</a:t>
            </a:r>
            <a:r>
              <a:rPr lang="de-DE" sz="1800" dirty="0" smtClean="0"/>
              <a:t>, </a:t>
            </a:r>
            <a:r>
              <a:rPr lang="de-DE" sz="1800" dirty="0" err="1" smtClean="0"/>
              <a:t>organizations</a:t>
            </a:r>
            <a:r>
              <a:rPr lang="de-DE" sz="1800" dirty="0" smtClean="0"/>
              <a:t>,</a:t>
            </a:r>
          </a:p>
          <a:p>
            <a:r>
              <a:rPr lang="de-DE" sz="1800" dirty="0" err="1" smtClean="0"/>
              <a:t>collaborations</a:t>
            </a:r>
            <a:r>
              <a:rPr lang="de-DE" sz="1800" dirty="0" smtClean="0"/>
              <a:t>, </a:t>
            </a:r>
            <a:r>
              <a:rPr lang="de-DE" sz="1800" dirty="0" err="1" smtClean="0"/>
              <a:t>projects</a:t>
            </a:r>
            <a:r>
              <a:rPr lang="de-DE" sz="1800" dirty="0" smtClean="0"/>
              <a:t>, </a:t>
            </a:r>
            <a:r>
              <a:rPr lang="de-DE" sz="1800" dirty="0" err="1" smtClean="0"/>
              <a:t>funding</a:t>
            </a:r>
            <a:r>
              <a:rPr lang="de-DE" sz="1800" dirty="0" smtClean="0"/>
              <a:t>, </a:t>
            </a:r>
            <a:r>
              <a:rPr lang="de-DE" sz="1800" dirty="0" err="1" smtClean="0"/>
              <a:t>software</a:t>
            </a:r>
            <a:r>
              <a:rPr lang="de-DE" sz="1800" dirty="0" smtClean="0"/>
              <a:t>, </a:t>
            </a:r>
            <a:r>
              <a:rPr lang="de-DE" sz="1800" dirty="0" err="1" smtClean="0"/>
              <a:t>datasets</a:t>
            </a:r>
            <a:r>
              <a:rPr lang="de-DE" sz="1800" dirty="0" smtClean="0"/>
              <a:t>, …</a:t>
            </a:r>
          </a:p>
        </p:txBody>
      </p:sp>
      <p:pic>
        <p:nvPicPr>
          <p:cNvPr id="29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9600"/>
            <a:ext cx="899592" cy="899592"/>
          </a:xfrm>
          <a:prstGeom prst="rect">
            <a:avLst/>
          </a:prstGeom>
          <a:noFill/>
        </p:spPr>
      </p:pic>
      <p:pic>
        <p:nvPicPr>
          <p:cNvPr id="30" name="Picture 4" descr="C:\Users\weikum\AppData\Local\Temp\million-dollars-pile-of-mone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7014" y="4104816"/>
            <a:ext cx="1505613" cy="1158163"/>
          </a:xfrm>
          <a:prstGeom prst="rect">
            <a:avLst/>
          </a:prstGeom>
          <a:noFill/>
        </p:spPr>
      </p:pic>
      <p:sp>
        <p:nvSpPr>
          <p:cNvPr id="23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84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7"/>
          <p:cNvGrpSpPr/>
          <p:nvPr/>
        </p:nvGrpSpPr>
        <p:grpSpPr>
          <a:xfrm>
            <a:off x="5940152" y="1224000"/>
            <a:ext cx="2743599" cy="4680520"/>
            <a:chOff x="5940152" y="1268760"/>
            <a:chExt cx="2743599" cy="4680520"/>
          </a:xfrm>
        </p:grpSpPr>
        <p:sp>
          <p:nvSpPr>
            <p:cNvPr id="32" name="Geschweifte Klammer rechts 30"/>
            <p:cNvSpPr/>
            <p:nvPr/>
          </p:nvSpPr>
          <p:spPr bwMode="auto">
            <a:xfrm>
              <a:off x="5940152" y="1268760"/>
              <a:ext cx="792088" cy="3096344"/>
            </a:xfrm>
            <a:prstGeom prst="rightBrace">
              <a:avLst>
                <a:gd name="adj1" fmla="val 23026"/>
                <a:gd name="adj2" fmla="val 50000"/>
              </a:avLst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Geschweifte Klammer rechts 31"/>
            <p:cNvSpPr/>
            <p:nvPr/>
          </p:nvSpPr>
          <p:spPr bwMode="auto">
            <a:xfrm>
              <a:off x="5940152" y="4437112"/>
              <a:ext cx="792088" cy="1512168"/>
            </a:xfrm>
            <a:prstGeom prst="rightBrace">
              <a:avLst>
                <a:gd name="adj1" fmla="val 23026"/>
                <a:gd name="adj2" fmla="val 50000"/>
              </a:avLst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2"/>
            <p:cNvSpPr txBox="1"/>
            <p:nvPr/>
          </p:nvSpPr>
          <p:spPr>
            <a:xfrm>
              <a:off x="6880052" y="2203023"/>
              <a:ext cx="180369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i="1" dirty="0" smtClean="0">
                  <a:latin typeface="+mj-lt"/>
                </a:rPr>
                <a:t>Big Data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Methods</a:t>
              </a:r>
              <a:r>
                <a:rPr lang="de-DE" i="1" dirty="0" smtClean="0">
                  <a:latin typeface="+mj-lt"/>
                </a:rPr>
                <a:t> </a:t>
              </a:r>
              <a:r>
                <a:rPr lang="de-DE" i="1" dirty="0" err="1" smtClean="0">
                  <a:latin typeface="+mj-lt"/>
                </a:rPr>
                <a:t>for</a:t>
              </a:r>
              <a:endParaRPr lang="de-DE" i="1" dirty="0" smtClean="0">
                <a:latin typeface="+mj-lt"/>
              </a:endParaRPr>
            </a:p>
            <a:p>
              <a:pPr marL="0"/>
              <a:r>
                <a:rPr lang="de-DE" i="1" dirty="0" err="1" smtClean="0">
                  <a:latin typeface="+mj-lt"/>
                </a:rPr>
                <a:t>Knowledge</a:t>
              </a:r>
              <a:endParaRPr lang="de-DE" i="1" dirty="0" smtClean="0">
                <a:latin typeface="+mj-lt"/>
              </a:endParaRPr>
            </a:p>
            <a:p>
              <a:pPr marL="0"/>
              <a:r>
                <a:rPr lang="de-DE" i="1" dirty="0" err="1" smtClean="0">
                  <a:latin typeface="+mj-lt"/>
                </a:rPr>
                <a:t>Harvesting</a:t>
              </a:r>
              <a:endParaRPr lang="de-DE" i="1" dirty="0" smtClean="0">
                <a:latin typeface="+mj-lt"/>
              </a:endParaRPr>
            </a:p>
          </p:txBody>
        </p:sp>
        <p:sp>
          <p:nvSpPr>
            <p:cNvPr id="37" name="Textfeld 33"/>
            <p:cNvSpPr txBox="1"/>
            <p:nvPr/>
          </p:nvSpPr>
          <p:spPr>
            <a:xfrm>
              <a:off x="6876256" y="4437112"/>
              <a:ext cx="178606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de-DE" i="1" dirty="0" err="1" smtClean="0">
                  <a:latin typeface="+mj-lt"/>
                </a:rPr>
                <a:t>Knowledge</a:t>
              </a:r>
              <a:r>
                <a:rPr lang="de-DE" i="1" dirty="0" smtClean="0">
                  <a:latin typeface="+mj-lt"/>
                </a:rPr>
                <a:t> 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for</a:t>
              </a:r>
              <a:r>
                <a:rPr lang="de-DE" i="1" dirty="0" smtClean="0">
                  <a:latin typeface="+mj-lt"/>
                </a:rPr>
                <a:t> Big Data</a:t>
              </a:r>
            </a:p>
            <a:p>
              <a:pPr marL="0"/>
              <a:r>
                <a:rPr lang="de-DE" i="1" dirty="0" err="1" smtClean="0">
                  <a:latin typeface="+mj-lt"/>
                </a:rPr>
                <a:t>Analytics</a:t>
              </a:r>
              <a:endParaRPr lang="de-DE" i="1" dirty="0" smtClean="0">
                <a:latin typeface="+mj-lt"/>
              </a:endParaRP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2852936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23528" y="3717032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27584" y="3717032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84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23528" y="2924944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27584" y="2924944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0" y="2852936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4572000" y="3212976"/>
            <a:ext cx="4331635" cy="1107996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Open Information </a:t>
            </a:r>
            <a:r>
              <a:rPr lang="de-DE" dirty="0" err="1" smtClean="0">
                <a:latin typeface="+mj-lt"/>
              </a:rPr>
              <a:t>Extraction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Relation </a:t>
            </a:r>
            <a:r>
              <a:rPr lang="de-DE" dirty="0" err="1" smtClean="0">
                <a:latin typeface="+mj-lt"/>
              </a:rPr>
              <a:t>Paraphrases</a:t>
            </a:r>
            <a:endParaRPr lang="de-DE" dirty="0" smtClean="0">
              <a:latin typeface="+mj-lt"/>
            </a:endParaRPr>
          </a:p>
          <a:p>
            <a:pPr marL="0"/>
            <a:r>
              <a:rPr lang="de-DE" dirty="0" smtClean="0">
                <a:sym typeface="Wingdings"/>
              </a:rPr>
              <a:t> </a:t>
            </a:r>
            <a:r>
              <a:rPr lang="de-DE" dirty="0" smtClean="0">
                <a:latin typeface="+mj-lt"/>
              </a:rPr>
              <a:t>Big Data </a:t>
            </a:r>
            <a:r>
              <a:rPr lang="de-DE" dirty="0" err="1" smtClean="0">
                <a:latin typeface="+mj-lt"/>
              </a:rPr>
              <a:t>Algorithms</a:t>
            </a:r>
            <a:endParaRPr lang="de-DE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-7938" y="2997200"/>
            <a:ext cx="9151938" cy="360203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938" y="908050"/>
            <a:ext cx="9144000" cy="20161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defTabSz="893763"/>
            <a:r>
              <a:rPr lang="en-GB" smtClean="0">
                <a:solidFill>
                  <a:schemeClr val="tx1"/>
                </a:solidFill>
              </a:rPr>
              <a:t>Discovering “Unknown” Knowledge</a:t>
            </a:r>
          </a:p>
        </p:txBody>
      </p:sp>
      <p:sp>
        <p:nvSpPr>
          <p:cNvPr id="81925" name="AutoShape 2" descr="data:image/jpeg;base64,/9j/4AAQSkZJRgABAQAAAQABAAD/2wCEAAkGBhQSERUUExQVFRQVGBgYGBcXGRcXGBcaFh8YGhwcGBcYHSYeHBojHBcYHy8gIycpLCwsHR4xNTAqNSYrLCkBCQoKDgwOGg8PGiwkHCQsLCwsLCksLCwsLCwsLCwsLCwsLCwsLCwsLCwsLCwsLCwsLCwsLCwsLCwsLCwsLCwsLP/AABEIAOcA2gMBIgACEQEDEQH/xAAbAAABBQEBAAAAAAAAAAAAAAACAQMEBQYAB//EAEcQAAIBAgQDBgMFBgQCCQUAAAECEQADBBIhMQVBUQYTImFxgTKRoRQjUrHwBzNCYnLBgtHh8SRTFkOSoqPC0tPyFSVjc7L/xAAaAQACAwEBAAAAAAAAAAAAAAABAgADBAUG/8QAKBEAAgIDAAIBAwMFAAAAAAAAAAECEQMhMRJBUQQTMiIjcVJhgZGh/9oADAMBAAIRAxEAPwDcIaeC00oH9qdiuJFaNzDHzo11P6/tQDfejUf70wBxW/yowYpuunp+vWoQNtq4NpQvt+hShdKK6QMPrFdmoJ8WvzpWqEoXNNKV96QUeWiARRyolFMY3G27KZ7rKiyBJ5k7ADct5CSelQML2wwb3O6F7JcOgW6tyzm8lN1VDHyBmnSdAbLaeXvRBqV7Z9D5iuy1GQBbgPPWiJowmlBG9QgjUqnSlIpCaKIEK4jWuFFNEAM+dM4w/dv6f3FP5aj4z92/p/elfBo9Ka7eyhdCSzqmnLMYk9ABJJ8qqrfFr5NxFFk3Q5FtHbKCoifGMpcL4jKpOq6GCatTMGADpsZAM8jGsa61UcP7OG1cW7mthgAp+7dyEhQQtxrgOYqoGcqSYqiLjTs0yu1RdoYZTzzD8xtWlJrNj4lH8y/mK0ZmhjfSvN6M6nWiB/KgszTyjSikIcppxWPtSokTrTinSnoFijauCf3pRRtQolgBaICa4PTgNFKwDTpoP1rShutOGADJAAkkkgAAaknoB1rB8X/aYIJwtjvk1y3bhIV8u5t21GZlHUss06i3wlm8BHWq/jPH7WFRi5zP4QtpSO8uM85FVerQdToACdhXlvFO2mNddMR3RK/Bh7SoxPRSc1wnzBHP2Ls9wlrY726SbjgypcuUDRmLGTN18ozN0hRoNLVjpbIy/u95dfvcQc10yEVR4LCndLc+QgudWPlAoGtpkNsqpU/ErAEGNdVYEV1zGaaGQTHz00jUxTb30YSfERPhIkAnc7nyGtWJE4C+KxuFtOcBcDWxEYe795kA37hnMiY/dkxr4YMCqbB9usfihmONWyvMWLKSNpDF9VI151dpdAEgnQ+QB36TPlTeI4RavOLjWRnB3IykzvJGpgkR/rTa9i0i64Z2gv4cK1+8cRZL21dnVA1sXGC5w9tVBClllWB0JIIjXcuOVeaYu1Ni7anK723AnNIkGCehBAM+lQ/2ddsMRZFtMS5uYW4Qq3XMvYd/hDtztsSACdiRttSOF7QOHqjUI15GjKR+vzroqlDCA100SpShagAFXSgxa/dt6VIimcX+7f0NSXAx6U9tP1pWf4XxFlvYhcRdRQl3u07zELJBW24AtQqTD/EuvKNyb65aVwVcBlO6sAQfIg6UKcOtBYW1aHpbQD8qyWqaZqfbCVPEPUfmK0ZrPBtRPUfnWkJpcbasrzejM2qfVdNPTrUdB5VIHvV0RBxd6dC02BRg0wBQYFGlAR9aMH9CoyBEUQFDRRpFFAMv+1TEOnCsRkMF+7tk9Fd1VvmDHoTWNThgiNAg8KrEQFMZdeWg3PlV5+2LtNbtYQ4QeK9fAMaeC3bIcs07Tkhfc8qrbmHy6gjfeDPXN67etaI/iKukfJZsqxhbaZZLwEGUaGYOY8hGusDWoVntVh8uZVuMv8oVjpPItoddt6fOF70+NfAnw2yJB00dssgmTIGwHnrSG29693FhFWCO9cqCLQiQCNi5iQIgSJJp7VWx0m3SFwnanCtEs1sHQG6hXb+ZQVHz5VdYTCi8Pu3FwEEgowYDfbLJ/KmsN+z/AAwOYi49yR42bWYGwACjXWAOo1FOH9nmELEm2vsMsc91g/6VU88PVlv2JfJPTg4tqcwCKskk+EAcyc20edY3jHGMTibijBd4MMsjvUKpcvFTqULMGCAwJEc/StUvYXDHQqzrpo9y866fys5XlzHWrZOHKoEACIEAAQByA5DSleeuf9Gj9P8A1P8A0YTgL4jDmWt4w2yNe9BuCd5VkLsh1PKDz61Lw3DrH2W+LLMB3d6UZy6gAEwBMDSANJGkgc9wibaARrpVPx/gq3QzjMrOht3Mupe2xGaJgBwAYPsdDTRz29gn9PS/Sbbhl0tYss05mtW2aepVSZ85NSQdKRXBVSmqkAr6Rp9KRTS+zMggaImgIohTIgtN4v8Adt/SaOgv/u332NB8IulOCPfalI9PSgNvWjG1YzYBH6960hrNMdv960pNHGulOb0ZtBTwG5FMIKemKdCjwPSjUU0hpzvKIAxSmgE+VLNEgWtGlAf1NKtEDPIuNcM73EcQzAd+99reZtSLRCG0Fj4VyRt9YqabTAIpmQqggzMwJB6E71fdvuEG0/29BKd33eJUESQP3VwCRmYMchGpykQDFYbivb9LMZbFw3Coy954FjzE5yJk7LNa9y4ImkXWJvdyB4fvH8NpSYViYgkclX4mfkB1NXvCOHi1aCTmM5i53uM0ZnY82YyecaDlWI7J8Su4jFNevuGbLGx8AkEKg5DWdyeteioP1/oKyZ278ToYYUvJjtp9dp+lOpdH6AqPl68thyo2GogMdNgBHzJqkuok5xHP5UjHbpTAumdn/wAJD/8AdmfkDSq0nSG6gEo49VPL2FMhaofcxET0502rjfMDHTX5xTN6dA3gB5SC77eEeZ2/yqRbtTyB/IeS+XmagCx4Fd0e3yQyv9NyT8swarIVQ8GxaHElQwJa2QY3lGX+zGtBPtV8eGHKqkCaINQEUU0yKwqDE/u2/pP5UQNN4k/dtP4T+VR8IulOSdOnpXMtIU1H+tdm161ko2AsDWlIrNXCTpB5bA1pDT4tWU5vRmbcAnUzUlUpmwnTnUhVorggSj5UYFItEB0okFopoYNEi1CC0SChiqvtJ2kTCWx8LX7n7q0TGaIlmPK2o1J8oGpopW9AZnf2jcXDNbwikeAi/fP4QgLW18ifj9FXrXivH7+Zkc6s6lmI/ExzAeqoUHlWr7Rs3dXHJ7y7fYKxjxNcu6NAAgDKpAGw0qbi+yFzE4BFt2rhNsF1uDJldz8QVc8lSdM22gOwrdFxxpWV026RD/ZziQSZksY+nnGoMzvyr0m2SI9edeQdnsPdwWKC3kZCeTAgHnoYiNBtXr2HuhlzDYwZk/WsH1KqdrjOrgd46fofxGIFtS7kZRqao8B2sv3mIt4MsvJ2dVBj0BqxxNvvgLakHxAsBBIC8o33g+1S1wdsRnz5RsmS6F+QWOXOki0lsMhtsTiCBmt2Z6ZyYiOWnL0p04Q3BLBZH8Nxc4E/hfRx8/YU9huFWLvitFdNJtnUf1AaezCncLbIlGIJjQ7URLXoC1gwg0VFJ/ApmP6m11qtxxLyLt02rREBEKq5g83MxO0L86LF4q5kVp8SM1lxMAnZW9zk5bP5UOM43YwqF2ytcMTG4B1GZtI02SZJ8pIKuyOkrZVYfsraS5bvYRyl0XFCkNIYEwwbkZWZr0vD3syBo3G20eVZrs9auNf++CK1rMSisGyuwAAOUZcwRmJgtGYa1qAsabVcr9mTM03oQn5Vxrq4zyo0UiJpvRgUANOgVCCl6TNSkGhyxRbALPrSfKkNF8qrbsJQ2zT4O1RbQmKkVWhxwUS01+vzpxGqUQcc1yGgBohRIU/aLtQmEBREa9iXTNasIrsz65ZYqCFWSdTEwYrz3jGBx1sfacZ3dp8S9u2VWLmJKgHS1ZHgCrA8Ou5J1r1xD4uhjcH6Vg+0PZjGtjLt+3aTEC4FFt+8t22tIAB3ZV40DAtIOs69KvxNISVmOu4V7lxZzjuwbgz3GuOXAypnA8C665VB1nWt5dvF/EC+VLdhlKtkNtLgggCQMwKMTPI89BUfgPZLEfaVTEC3bDBSRbcs5ALkl2HhUgEgBZ+I9Ku+1uAi7cnKhuNZuW2bS25tBR3ZO0jKdN4cEAwYb6iDcVIs+nmlOitewuItFbgBOq5gB0BDr0MESAdwarezysjNaf8A6uR65edWOBvEXgrKy+BjBBjMCJ8Q8O2g166bVy2pvM88gI2Gmm3npXPvVM6fGP4nAW3kPbDfQ/OoeG7K2hBARjM5bgczvBVwwZTH4TpVpZBG/vE04+HIJKOQSZIgEHzgj6injJoSXwUo7LXWxGd7o7iZFoxeuL4dFW9fV2gPLTPP0q2wodTDMGKmA8gyPONjOhHL0ou6uNoXA2+EBfaQJ+tR8HiWe46W18Ns5DMAEwJ19yAB0k708pOQkY0Jxaz3dsDcvcznzK+MACeqgeimot7s9hLoQ3ivhmYLKz5iCc5BDNJExoB0q+xfD0vWytyRtEGGVlMgqeTA7f5GqexYy3TauHMQVCmBrmVmU5eU924McwIiYqRbXCakqY+mJCTcsKAtrxgR8UZswidWZS49SDvWwN2QCpkMAR6HUfSs5fthLbR/Cp9DAO0eVaDDWitq2GOqogJ6kAAn6VZDhmz1aYamlzUiNvp+vKuaBJ6U5nHAa5zXLRUQA6xqflpSa0ZFCKDQQdef0/yo8tCTRzSMJnrZpymhThFVrQ4STO4+u3nT60yWp22aJAkNOCmop1BUIwiP0KdtCgRelUfEmv4y99kwxNu0h/4rEDlpPcW/5yCMxG22hqzHFzeiuTpFpwa5OMvSQTkDJqD4DlXTyzKZ86su0EfZrwIBzIygGILMIUa6TJFRcXwRbfcth1VHsgW0UQA1sAnu5+ZHnPWm+0WK7zBl7X8L2z6Q4BB9P7V05ah/gzR3IyHDWt3LUTOXwkhiCpUQRIhlYGfQzQ2cRCoScxYAEmNSNifUDWm14Wqw2Ve82LgAFpmSY85PzqkXiRZrKg6FLc68o15bmfnXDUfLh6B6NpJP59Dzp+ec603h18I5nz/yobtsE/X5UCroeKxyWhLHyAHxMTyUDc1W8ED2u8Z8oW4xuHUDu2Ytp4oBWMomdweR0mHB20BdoAQE5j/CBvrWLscRbEm5fdx3LMe6TOqyOSknSdJiCZJGpq6CsVtcRqbPGjaR3Li8oJzFjkII0MKqHSeW/md6YwgNy415bq3HkNlXRRClVBHxQFLCTzZjHShwVt/suIRghZ3jOGACkxmLIxFyZ5AEknlTGItXLFu1cQlrtklnGW4mVJgBs6jnGmuzcqs+2DyrdG0xOMLKARlBIU7ncwdR6/StWtyQDvImsV2mxIS2rKfju2wNNwzAx7jT3raWR4V8h+VCC9lGetUKB1pR7etKa6daczhAUdAKWmALQNRTQTSsKFBop/WlBRxShM+t0cvypwiaaVqc9KpRYOZoHn8qKfLQ+lNLT9sUwAgDtUTjHHrOEtd5iHCLyG7MeiKNWP5c4qsxfaO5cuvhuHot7ELo9x5+z2DMeNh8Tb+EdNTuKsOA/s7tW7gxGLdsZi/Ce8uwVQr/AMq3EKB+orRjwN7ZVKdEHhPH8VeQ4p7QwuFX4FcTfvMWCoCDoqMSJ0k7AxrW5wuEFtQiiAJ9ySSxPUkkknqah8RVbly1bLLmW4t0rMkhJI09YM+VWQNbFBRWihybIXGEPcsy/EnjX1TX6jSouKslk76yM/eKM9oEDvARupOzgfOIPWrVuh2IP+o+VVHBW7pmw52WWtH8SHp6Vb1CmP4mhFrMplSDr/TIYMP4SBMjSK8+4Vj4xrBhAWQDHIt/8tPSvbuL8EQ53UEZxLgahiBAfL+KND1FeC4uwUxbrqDII6a6DUAbgzXPeFQk0uHShnc4q+nquCxWmmugnqJ11janmuoPETE7k6eVZ7hWP0C7s24JGw0n08O9XeCsH4j4iv60Gw16VjcaNVjWOwbYkBTKWBqRENcI1GYHZecc9JiKTC8NsqoKhbTgMMy21JcNvnygEnTkQfyqQ2Ok5SfDoOnvU3DhQJ318qlvgPx6ZfH8ZzYq3aYOzDKovQJXUKAM5Lc+oq3xnD8+YSzMVjM3xFj67AQIFJbayL5diukxJ9CedM8Q48pvFbYkou86Zm2B9pP+9WVyiebeio7UYsX7mEwyjRCrXI/hYZYUwRBgkk+nWvQcFxVGuthzC37YBKc2Q7OnVT8xrNeZdnsEHxbux1knUxmZikkmN2BmPYeXpvansz9qtq9o93ibXis3RoQR/CT+E6+k9JB2Qgnow5pUT3HI0CrVT2e7R9+WtXQLeKtaXLcjX+ZR0J+WnUVbtVMk4umImFS0IaliiQ4t70NGK6lZBsNy/P8AtR0DjlNL3fmaVhM+D9adG1NppTnzqksHUPWqbij3MVf+xYZikZTi7y6G1bbUW0P/ADXHyGvOpXF+INZtg217y9cYW7NvYPcYEieiqAWJ6Cr3s1wIYSwLc53JL3Lh3uXX1dz6nYchArVgx+T8mVZJVoe4JwOzhLQtWECIOm7HmzHmx61JxmAW8uV8+U7hXdJ9ShB+tEzQw6Np77j56/TrT4raZyJgODWbOtq2qmInUn5nWpZNI08jA9Jn60SLp186O2AC4DlMakaj25e+3vUHimENy2HtfvE8VuOfOPerBmjkT6f61Dt3u6u920BLhJt+Tbuh+rD1I5UUwHcL4kL9oOBB2ZeasNx/evIe3HB8mPLoPiCaAaaT+UKIr1TH2/szm+g+7b9+oH/iDzHMcxPSsp2vw+bE2SDKuBB32YEGekMf0aXIvgtxOmUWAwh8MiIkwB8Jmd48/wA6tLOIa0uus9NCZ20iKkmzFxl18IB8mV9m+YZf8NPXbQyyR/oeX68q5c1umdOE00UHE8Xb5syv8IY5lI22YwNcynnWO4r2kuKZt4glYPhbISZ1/hjXlrWt4vakwZ0PznQR01ZdugrI4/KoY6H30gkGDzGhYVfiivZJy+CvwfGr110GdiNPhAtn4lnxanWY0I3FbzB4YW7JGVROp3O4BJk6nc6nesX2YwYe8CRoDp5wynWPSt2EhSsHXlqdwJiNYNWZErpFUXrZL7LcOc3bekANJPUbASRM6eVeoxp7Vi+xaBlDGA2k77zrv6HStldOh9DV2NGPK7Znu0vZ8sy4zDKPtdpTl5C8nO0/qJg8jFScDjlvWkupOV1kTuJ3B8wZHtVxY+Bf6V/IVT27AtXHtgQGm6ojSGgOAfJtY/mqZo2rFgx7NRg0GXzpZrIWimkJ6Uk0jTyoWEIGjplbnkR+vKndaWyGcVvKnVNR1iadfELbVrjHwoGYz0UFj9BVNFg3wPCG/j7t5hKYQdxa/wD2uA99h5gFLfsa2IFUvZbh5s4W0jfvCM9w8zcf7y4T55mIq7FdaEfFUY5O2C9uQQedBZu65T8Q+o608KC/YzeRGoI3B/XKmoUdpRUNcflcJdhWacrfwvHQ8m/lPtNTKYBxqNj8CL1soSRsVYbqw1DD0NSDSZqBCo4PxrvS9m8uS8hZSpIPeKJGZfUDNHQjzim41gQt2yg0CyEGvw+AxPlkO9aPifCEvgEyrrqrroyx59PKs3j+LhcRbsYs91cn7m6f3d4xGjbLc8RBU78ulRq1oaLpkzieFC20vR+50uedp4D/APZIW4P6COdVmJX4oJMMwPKCu4I6+X8wPOtPgL05rV1YfXQ7Op5r1EGCOXvWJxWBuW7l3uUNy7hiq37OxxOGMmxdtHbvkUd3P8WQqeVZ8uHz2ul2LL4OnwrOL2T9QBA9QfOMzc/w1iuOXBEToWJ26aqPYOemxrb/AG9b1sXLTB0ggkgh0PNXXdGDMTB6c6xnE8GHuajdgCwOpBmeenxAew3qvEmtM2N3ws+yXC4iVkgDX2Iby3H1rXYZZuOCCArKNwIJUHXmPC1d2e4blthiPhX+rz35mV+oqVhABcxDOQEF9lZuQFq3ZttJ6CHmo05OypzS0ang1rLkWPFlLH12/NmqfxO7ls3DzykD1Og+pFROAIzK19wVa8QyqdCloCLasDs0SxHIsRyoMJeOKuF8sYe2w7oz++YbvH/LU6L1MnaJ1xVaMknbstkSAB0AHyEVUdqMMxtC7bnPYYXQAYzqs50PUMhYR1jpVwTXRR6KtFWl0OoZTKsAQeoOo+lFlqn4Jlw967goAFv72wOtm4TPP+G4WG2gIq596wyVOjQmI1A1G21AI96RhQQOtPTTQt06F86G0RmWQUONsZ7fd6jvGt2yRqYdhm9PDm186cQU5h1Bv2VP4muendqRMc9bij3FV41ckPJ0jSr8Z9PzP+lPA1Ewv7y4eUqo/wAKyfq5qYK6piCBpQaSlokEvWQylWAIO4NVN63iLH7r763+An7xf6WPxD11q4pIo2Aztvt9hSSlxmtOpystxWGU9CQCKsrHH8O7lEv2iwAJAdZAMgaE+RqVieH2rkd5bRyNiyqxHoSJFQMV2RwlwQ+HtkTMa7+xoUEtFaRI1HUaj51X8RwSXfBcVXU7qwBH19aiYXsVhbMdyty1BJAt3bqgSSTpmjc9KT/o64mMZi1BOkvbYqOgLISR6yahAD2aZFy27rG2GzW1doawetm6FJAGvhcMI02pvimAulkvhZxFgEZkAVcRaaM6RJg6ZgrGMw0OpqeOC3MsDGYmT/Ee4J9ptR9KG931plVbrXmaSEa2gJA5tcTKFUSNYk6ATRuyUZviXBsLirZxKIneMJNxJRm/ry/FHRwYgisRcw4a4AIAzDczvH/lNb7G8CyXmFq53d65bNy4oUmxckkEhJGVwY1Bk6EjU1lCuS/bB+N3CLA5gM0jeYAB5aCqshoxPpu+GYFLVrvrkBLQLQNAIEZj1aBA9etVPCeEE27ZxAVRnuYm6raDPcZ7kNJgKhK76EqOlSDfQWbNy7eFy1cuqlu0AAruXykgjV1ABYA9NTrR8d4Pd+0WwyricGzqb1tzlayR4g8/9ZakDwNMRvGzJVFIrv8AUy5ZxjFAUn7MRq4JHffyrz7vq3PYaa1aqoAAAgAQANAANgPKsxxrtiEAXCBb7bE2/vAkQMuVSAW8i6gdeVUfCe0+Kv3Wtpi1S8Bm+z4rB92Ss/EuS5LDzVm5TQeRB+3Kj0Sku3lUSxCjqTA+Z0rzvjWL4yVgDDlQd8LcNm6w8vtCso9J96wvFsbZV1XF4bGNfZoUY68xtkwdQ+toidPhFKsl8D9t+z2DtPagW8Xbhmw7eMjWbDwLq6dBD/4anqQwDKQQQCCNiDqCPWvE7mIsWn1W9w+8ZOay8W2MfyfdsDzVkGmk1e9ne1GLwNoIypjsMPEGslUu2wxLQF/duu8KCPLkKSf61/cKi4nprVwFUfA+3eCxZCWroW7/AMq6O7uSeQVtCf6SavitZ2mujJiA08KZnyp4JSsjMtbOv65VM4briAdPBab/AMRk/wDaNV1s7ef09alWLuRb7/xEW7ax+Js0fW4DS4Fc0Nk4aDhuqZvxkv8A9oyPpAqatRbFoKAo2UAD0Gn9qkA107ModdQzRCiAWKWgLVExvFLdkTduJbHLOwWfQHU+1ByDROmkrJY39oVoErZt3brawSO6t6aa3H1+Smspxr9o+MTKxaxYtPIzW1bEFDpAd2yqGbWDlikeRDrHJ+j1cmaZvXFTV2VR1YhfzrxO/wBpbt1vHiMS+hBHeKgAOnwKNNCf7a1S8NbD/arvfJba3KBO9JcrCAtBaTGq786X7qH+y1097ucdtFR3Vy3ddiVQIwYFgJglSQABqTyHqKi4qyyjukcDFXx4rsQVVdGdQZgKDCr1InnPl3Z7ti9triYPD2r18kqpQ5cLh7WhDM4AzO5GZojZRyipHELFy9buPxLGXLiqMz2rR7mwFA2yCGczI1PSi50KsbZq7nGcNbe1c762tizba2+dx3iHxhMyfEXeCQAJ30rzvtGbt/E96gW3ZClLT3i1rwsPvCbY8csJWfCcsbHWnezPDraL9sOHt2mulBYtAGLaDZpJJLsAWLbwBETR4/CBmNx2d3kGdNJkEAbADTSo5lkIVsL7WbndNdvvdbDqbaCwq4S2ityzgZwsACVAOlaLgLZSqLbVb14547wlXyDWSUZnAHO6T5ATVFw/KXK5YWNB6aazv+oqBh+LNc4zZnNks4o20MmAXt5SJBmAyzG2pBqqTciylHh6lg7N0eHJZtr1DNdYxA18KAaAdfSqvtLw17xw/wANu8t09xeQklbpRmTNKiLbFMjLqDmGsir3D3dBO551F45PdOyjxWst1f6rLB498se9UwatMsyRdND3CuIDE2Ld2AjOpDLOqXElbiHrlcMPan7+DS/aazdRbiMIZWEg+3I+Y1FUuD+54jiLa/ucVbXG2emYwl8DzJKPHnPOr3PB/X5UZrwnQsH5wPO8bw4YbGXsI4+4u2+/wxIBCKNLlofyqZIGmg86psTwa2njtubdxVJGQwG5jwHdfKIO1bP9pWHIsWcYk58HeW4SIJ7loW6PSI06VSG/bvFblvKya5TEbHnm2OgjyIPOrov2VrWiA+AtYzDqxRM7rkJb4rdzVQQdx4gDA6ivS+yOP+0YDDXJJJtqGkyc6DI8nqGU1geBW1t5gwmXzCQZAYggDnFTv2bdskW6/DroK3RexBVp0di7uyxGhgyOuulDJtfwCWtno6inxUcGnxPlWawMyVoUWAKtiQkzlJvOOQhLdu36SQxH9J6ajZXWPSpHZO1mS7fmTeutB/8Ax2/u7f0Un3pvp/ybDk4aRDTgamQaqePdrMPgx99cAc/DbXxXHPILbGp9dq2+VFFWXmaqvjXaexhR948uRK208V1/6UGvPcwKw3E+1+KxQPdlsFZg6+FsQ/vqtseQlpHKqHvrdpDAOY6s7NmdogSXOp2mqJZq4WxxX01XFO2WJuq3cgYYR4SSr3DMavIypGo0zb71543HHsNnxDXFusxPe3Pvs0x8F0DbwjTSOlPYzHsxhSYnTc77idxz18/Ko13GAK8wUA8WaGGv4txGtVqTl0u8VHhNXjYvKSGV9CdGBOu8jNI6aiqziPEUUBbvwtoFMtmBjQIDBI01/vVZwzs8cXdL4ZBaRGzNfaVtr0ygnUjoK0VnB2sKxdPvLp+K+4zGZ/gGyb/603jGLIpNlZgOB33tzeutYwqgkFwO+ybR5L5nXoDtUvDdkLeIAuOhw2FXxFndnxN4DmSfDbUjUCJ/q0qVgr4vziL7nuLROQH4WZIlmH8UHRRzIOm1LfxTXz3jZsqnwJPP8T8s35cqfyYPFMubOJti33WHQ2rAEaaM0CJOkgnck6n6VU8fAvNhcKIAvXVRund24Le2i1JSRESANWOkcyTPPQGoPA8TnxveFhFjDiYjxNd36DZufSlit2F8ovuO3ZvIqwqoNFB2GwjlA0HtUG5hgVfyzRqOZ6elHim8efTMwn0n/ehe8F578wI5E7e1Qg/hb4tP3pWRbDMZjSATpGxCr9azHBb/AHRwTlQb13FLdPP940awZ+FgQNpHrV1x8BMJeAEPdyWQI2LlVJM/4vlpWcxhCcSw6geG0cPmVTlXMbgKyD5MBp86eKsS6dnuJb841/OnrhGug1Mb7zypvEv4tPP3ijYc+fL1/RrIjdL5KXiQFrD8OxDb4XEfZ2O/3V7Nh9flab2rQ3h15VR/ZDisDxPD6lw93JpENkt3rcQOTEfIVYcD4iMThrOIXa6isR0YjxD2aR7VozbUZGLFqUkSsTYW7be08ZLqMjaDZwVJ6c68Q7FXLmExlzBX41LJBJAFy2NCB0dfn4a9vuGDXi/7WME1viBvJIZ7du8h01azKN7gBTHvUwu7iNljVSRpluE3DErI8RiJIJAEagDnWHxKsuPvC20X7eIe9abQgsFFxVJmTOUr01FbFLqP3LqwyXFzZV2GYAga66AxGlZnFtk4w+gBc2GUEcsqA5dZkf8AqnarF7Fe6Pbuz/HVxmFs4lNBdUMR+E7MvswI9qtwK81/Z1xDucTiMEBCN/xViejkC6o8gwke9ekq2lZHpiMwfGOJ/Z8Pduzqq+H+ptF+pn2q6w+PsYDC2rd25AtoifiYkAA6DfxGPesz2jsKUR3Fxrdm4tx1SNQv8TLHjCzmK+ROuxm3+CWb2EdrVzvnuKTbvOQ5mQ4iAFGqgQAKuwJeIs+lXxbt9iMUIwpGFsne84m6dY+7t7DnqfzrP4Z7NgsYL3W+K9dOa4/U5j6bTGlV2Bd7lpHPhLBpCgnxSQYBMDxDb2oMK+clW3B0PlERuJO+m2tVyt6ZaqXCZe4vmMAkzsOfoPl8hTV3FAjWREGevl/b2pp8EcxzRAiJ8ug31G+4qt4jxIJlW0md2JVVEktvMxuJ0+dRRt6Gv5Hb/FNQsFmbwhAPGxkx5iYqwwfZqIuY9oU6phbYlnjUBsu+mvQdeVMYW2MFBJz4y4DnZde5X8K8gTtPryiUslmYmRmYS0zmjnqBz60/OB70uuJcRAQlsiW7QhUtwFHRBAEsTHzPWs9jla/cXDoSpfdtDCAeJtTOkR509xG/mupZ/gsjvW2ALHRA0TOUS1SOC2u6tHFsql737udltgwsb6nVjRiq2K3ZMxoR3SxbVVs2ANJGrDYf4dSerT0qQlnMNFABjpB0129qrsJbGUAgFiZkGZH80jQyTprU1MSFMCRlBOUEDUwPKDz+dAjY3xm6Us3SJACwI3OchPQDxes1E7KWgti/dZY76/lWfwJIjXWNSPanuJYU3rbqpOdwCsxGZWDD2kR703w+4UwiW7qm3dzXJtkRu7MIHIa/SrV+It/qJ7YjVYB0BBKyTCiNon0FSLKSU1+EjYHWZ/tVU2IIG0nMJgEf67CrO04KmACIUxqPPnz0pXoYXiq5u6tE/FdNwczCAkb+dxJ9Kzl9c74++CPBcQCdx3DWxpH60q3xeM/4qYkJba5vGozO0nkIRNvKq7hyAcPfNu9p7jmdCX8eu3KBvPKjHQGey4h5J5QTRs2224/tURb4MtrBj66/3qRcUZTPUf22rIjc1wXsgQMVjVkk95Yb0DWVAHztmq/sjh+5GJwoaRhsTdVdI8N2LyiI5d4R000qZ2UCrjsVrq9nDPrHI30/8oqLcsdxxfE/hxdi1eH9Vg90/poyGtbV4f4OdzK0WriP1/asL+1Xg3eWcPdA1t3u7bb4b4y8zp41QT/NW8YzyM1RdscAbuBxNtJzG2XTYkvb8axPOVA96og/GSZpluLPPuyjHuAp+K02XQZioPiUa7EBiuvSovGsJ/8AclcnwhLOoE5ZYrHhG+bn51c8NYG4HWAt+yjCNs6jNMdct0jbTLULjSg3bLMPiAUsuoXumN0Zt4zAED0PvpvZSuEjGcSawcNjFHjwtwC4BIBs3fC4Plsee9ezK8gEajkddR12rx3FYIHCXgZk2XidARlLSAdJ8OhrX9nv2ht9kw82pPc2pOYanKutUuPkLPTJo4Pe/D9V/wA6pv8AoriMNd73BoAp1uYYuFt3Oea2Zi3c/wC6fKlrqEIKO0K5WZXEdl7wa6bNo5O9Ny1LIpyXQGIgPpBzCP8AemrPAMSNWtEzv4rcadPFtXV1XTirJHhW47g+KViBYaDpIe1rvpq+k8zFTcB2Tu4VM/d95irogsDbAtyJhZbpAnn6V1dRcEkOnsj2OzlxJJtsz6lmLW9TuZ8WoJpbXA8S58SR5zb8MxEQ2oilrqnghXJlYvBMQ7X/ALsg37ioPEnhT4c3x7hTEVruOYO6SltLRCLoADbAAQZQIzbD+1dXU0oKxYydDNjgeIB8VsDXQAoY3jn1oz2duAnwdf4lkz7xz+tdXUlbJ5Mj/YL3e5gjCMuhZYMa8m9PrTn/ANIdjLISSDzX/PbbfpXV1P4oNkNeGsNAh9fBrvPPn/nU/DYR8q+AgEToyiYOxE+Yrq6mcUGyDx7BuLV5gnie3cWZUR/B13iB70NzhjjCvbRdTZt2wZXdyiHntBJrq6ooKgnqQwhMxrB5neDG/WpP2WRJ6bcuu1dXVhUV00zm7oi8FwmXH3PDAfCW41Gpt3bm+syA61L7V2Qt/BX/AOd8OdAZGIXw8xoLltOu50rq6tkF+0Ypv92xxrUiYpi5gwQwInMCNejCK6urFWjZGTPIuFH7iwYjuXKGCZ8LPa0POQy1brdK5j01PLlIn3rq6tjRTFh3LZ7q5JBJt3BCiN1baemm9VXBbafZrMz+6t//AMjzrq6hFaK8j4f/2Q=="/>
          <p:cNvSpPr>
            <a:spLocks noChangeAspect="1" noChangeArrowheads="1"/>
          </p:cNvSpPr>
          <p:nvPr/>
        </p:nvSpPr>
        <p:spPr bwMode="auto">
          <a:xfrm>
            <a:off x="169863" y="-1050925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Textfeld 9"/>
          <p:cNvSpPr txBox="1">
            <a:spLocks noChangeArrowheads="1"/>
          </p:cNvSpPr>
          <p:nvPr/>
        </p:nvSpPr>
        <p:spPr bwMode="auto">
          <a:xfrm>
            <a:off x="250825" y="908050"/>
            <a:ext cx="6715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/>
              <a:t>so far KB has relations with type signatures </a:t>
            </a:r>
          </a:p>
          <a:p>
            <a:pPr eaLnBrk="1" hangingPunct="1"/>
            <a:r>
              <a:rPr lang="de-DE" sz="2400"/>
              <a:t>&lt;</a:t>
            </a:r>
            <a:r>
              <a:rPr lang="de-DE" sz="2400">
                <a:solidFill>
                  <a:srgbClr val="008000"/>
                </a:solidFill>
              </a:rPr>
              <a:t>entity1</a:t>
            </a:r>
            <a:r>
              <a:rPr lang="de-DE" sz="2400"/>
              <a:t>,</a:t>
            </a:r>
            <a:r>
              <a:rPr lang="de-DE" sz="2400">
                <a:solidFill>
                  <a:srgbClr val="008000"/>
                </a:solidFill>
              </a:rPr>
              <a:t> </a:t>
            </a:r>
            <a:r>
              <a:rPr lang="de-DE" sz="2400">
                <a:solidFill>
                  <a:srgbClr val="C00000"/>
                </a:solidFill>
              </a:rPr>
              <a:t>relation</a:t>
            </a:r>
            <a:r>
              <a:rPr lang="de-DE" sz="2400"/>
              <a:t>,</a:t>
            </a:r>
            <a:r>
              <a:rPr lang="de-DE" sz="2400">
                <a:solidFill>
                  <a:srgbClr val="0033CC"/>
                </a:solidFill>
              </a:rPr>
              <a:t> </a:t>
            </a:r>
            <a:r>
              <a:rPr lang="de-DE" sz="2400">
                <a:solidFill>
                  <a:srgbClr val="008000"/>
                </a:solidFill>
              </a:rPr>
              <a:t>entity2</a:t>
            </a:r>
            <a:r>
              <a:rPr lang="de-DE" sz="2400"/>
              <a:t>&gt;</a:t>
            </a:r>
            <a:r>
              <a:rPr lang="de-DE" sz="2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1927" name="TextBox 2"/>
          <p:cNvSpPr txBox="1">
            <a:spLocks noChangeArrowheads="1"/>
          </p:cNvSpPr>
          <p:nvPr/>
        </p:nvSpPr>
        <p:spPr bwMode="auto">
          <a:xfrm>
            <a:off x="198438" y="1844675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Arial Narrow" pitchFamily="34" charset="0"/>
              </a:rPr>
              <a:t>&lt; </a:t>
            </a:r>
            <a:r>
              <a:rPr lang="de-DE">
                <a:solidFill>
                  <a:srgbClr val="008000"/>
                </a:solidFill>
                <a:latin typeface="Arial Narrow" pitchFamily="34" charset="0"/>
              </a:rPr>
              <a:t>CarlaBruni</a:t>
            </a:r>
            <a:r>
              <a:rPr lang="de-DE">
                <a:latin typeface="Arial Narrow" pitchFamily="34" charset="0"/>
              </a:rPr>
              <a:t>  </a:t>
            </a:r>
            <a:r>
              <a:rPr lang="de-DE" sz="2400">
                <a:solidFill>
                  <a:srgbClr val="C00000"/>
                </a:solidFill>
                <a:latin typeface="Arial Narrow" pitchFamily="34" charset="0"/>
              </a:rPr>
              <a:t>marriedTo</a:t>
            </a:r>
            <a:r>
              <a:rPr lang="de-DE">
                <a:latin typeface="Arial Narrow" pitchFamily="34" charset="0"/>
              </a:rPr>
              <a:t>  </a:t>
            </a:r>
            <a:r>
              <a:rPr lang="de-DE">
                <a:solidFill>
                  <a:srgbClr val="008000"/>
                </a:solidFill>
                <a:latin typeface="Arial Narrow" pitchFamily="34" charset="0"/>
              </a:rPr>
              <a:t>NicolasSarkozy</a:t>
            </a:r>
            <a:r>
              <a:rPr lang="de-DE">
                <a:latin typeface="Arial Narrow" pitchFamily="34" charset="0"/>
              </a:rPr>
              <a:t>&gt;            	</a:t>
            </a:r>
            <a:r>
              <a:rPr lang="de-DE">
                <a:latin typeface="Arial Narrow" pitchFamily="34" charset="0"/>
                <a:sym typeface="Symbol" pitchFamily="18" charset="2"/>
              </a:rPr>
              <a:t> </a:t>
            </a:r>
            <a:r>
              <a:rPr lang="de-DE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Person</a:t>
            </a:r>
            <a:r>
              <a:rPr lang="de-DE">
                <a:latin typeface="Arial Narrow" pitchFamily="34" charset="0"/>
                <a:sym typeface="Symbol" pitchFamily="18" charset="2"/>
              </a:rPr>
              <a:t>  </a:t>
            </a:r>
            <a:r>
              <a:rPr lang="de-DE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de-DE">
                <a:latin typeface="Arial Narrow" pitchFamily="34" charset="0"/>
                <a:sym typeface="Symbol" pitchFamily="18" charset="2"/>
              </a:rPr>
              <a:t>  </a:t>
            </a:r>
            <a:r>
              <a:rPr lang="de-DE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Person</a:t>
            </a:r>
            <a:r>
              <a:rPr lang="de-DE">
                <a:latin typeface="Arial Narrow" pitchFamily="34" charset="0"/>
                <a:sym typeface="Symbol" pitchFamily="18" charset="2"/>
              </a:rPr>
              <a:t> </a:t>
            </a:r>
            <a:endParaRPr lang="de-DE">
              <a:latin typeface="Arial Narrow" pitchFamily="34" charset="0"/>
            </a:endParaRPr>
          </a:p>
          <a:p>
            <a:pPr eaLnBrk="1" hangingPunct="1"/>
            <a:r>
              <a:rPr lang="de-DE">
                <a:latin typeface="Arial Narrow" pitchFamily="34" charset="0"/>
              </a:rPr>
              <a:t>&lt; </a:t>
            </a:r>
            <a:r>
              <a:rPr lang="de-DE">
                <a:solidFill>
                  <a:srgbClr val="008000"/>
                </a:solidFill>
                <a:latin typeface="Arial Narrow" pitchFamily="34" charset="0"/>
              </a:rPr>
              <a:t>NataliePortman</a:t>
            </a:r>
            <a:r>
              <a:rPr lang="de-DE">
                <a:latin typeface="Arial Narrow" pitchFamily="34" charset="0"/>
              </a:rPr>
              <a:t>  </a:t>
            </a:r>
            <a:r>
              <a:rPr lang="de-DE" sz="2400">
                <a:solidFill>
                  <a:srgbClr val="C00000"/>
                </a:solidFill>
                <a:latin typeface="Arial Narrow" pitchFamily="34" charset="0"/>
              </a:rPr>
              <a:t>wonAward</a:t>
            </a:r>
            <a:r>
              <a:rPr lang="de-DE">
                <a:latin typeface="Arial Narrow" pitchFamily="34" charset="0"/>
              </a:rPr>
              <a:t>  </a:t>
            </a:r>
            <a:r>
              <a:rPr lang="de-DE">
                <a:solidFill>
                  <a:srgbClr val="008000"/>
                </a:solidFill>
                <a:latin typeface="Arial Narrow" pitchFamily="34" charset="0"/>
              </a:rPr>
              <a:t>AcademyAward </a:t>
            </a:r>
            <a:r>
              <a:rPr lang="de-DE">
                <a:latin typeface="Arial Narrow" pitchFamily="34" charset="0"/>
              </a:rPr>
              <a:t>&gt;  	</a:t>
            </a:r>
            <a:r>
              <a:rPr lang="de-DE">
                <a:latin typeface="Arial Narrow" pitchFamily="34" charset="0"/>
                <a:sym typeface="Symbol" pitchFamily="18" charset="2"/>
              </a:rPr>
              <a:t> </a:t>
            </a:r>
            <a:r>
              <a:rPr lang="de-DE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Person</a:t>
            </a:r>
            <a:r>
              <a:rPr lang="de-DE">
                <a:latin typeface="Arial Narrow" pitchFamily="34" charset="0"/>
                <a:sym typeface="Symbol" pitchFamily="18" charset="2"/>
              </a:rPr>
              <a:t>  </a:t>
            </a:r>
            <a:r>
              <a:rPr lang="de-DE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R</a:t>
            </a:r>
            <a:r>
              <a:rPr lang="de-DE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DE">
                <a:latin typeface="Arial Narrow" pitchFamily="34" charset="0"/>
                <a:sym typeface="Symbol" pitchFamily="18" charset="2"/>
              </a:rPr>
              <a:t> </a:t>
            </a:r>
            <a:r>
              <a:rPr lang="de-DE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Prize </a:t>
            </a:r>
            <a:endParaRPr lang="de-DE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81928" name="Textfeld 12"/>
          <p:cNvSpPr txBox="1">
            <a:spLocks noChangeArrowheads="1"/>
          </p:cNvSpPr>
          <p:nvPr/>
        </p:nvSpPr>
        <p:spPr bwMode="auto">
          <a:xfrm>
            <a:off x="250825" y="3141663"/>
            <a:ext cx="872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/>
              <a:t>Open and Dynamic Knowledge Harvesting:</a:t>
            </a:r>
          </a:p>
          <a:p>
            <a:pPr eaLnBrk="1" hangingPunct="1"/>
            <a:r>
              <a:rPr lang="de-DE" sz="2400"/>
              <a:t>would like to discover new entities and new relation types </a:t>
            </a:r>
          </a:p>
          <a:p>
            <a:pPr eaLnBrk="1" hangingPunct="1"/>
            <a:r>
              <a:rPr lang="de-DE" sz="2400"/>
              <a:t>&lt;</a:t>
            </a:r>
            <a:r>
              <a:rPr lang="de-DE" sz="2400">
                <a:solidFill>
                  <a:srgbClr val="008000"/>
                </a:solidFill>
              </a:rPr>
              <a:t>name1</a:t>
            </a:r>
            <a:r>
              <a:rPr lang="de-DE" sz="2400"/>
              <a:t>,</a:t>
            </a:r>
            <a:r>
              <a:rPr lang="de-DE" sz="2400">
                <a:solidFill>
                  <a:srgbClr val="008000"/>
                </a:solidFill>
              </a:rPr>
              <a:t> </a:t>
            </a:r>
            <a:r>
              <a:rPr lang="de-DE" sz="2400">
                <a:solidFill>
                  <a:srgbClr val="0066CC"/>
                </a:solidFill>
              </a:rPr>
              <a:t>phrase</a:t>
            </a:r>
            <a:r>
              <a:rPr lang="de-DE" sz="2400"/>
              <a:t>,</a:t>
            </a:r>
            <a:r>
              <a:rPr lang="de-DE" sz="2400">
                <a:solidFill>
                  <a:srgbClr val="0033CC"/>
                </a:solidFill>
              </a:rPr>
              <a:t> </a:t>
            </a:r>
            <a:r>
              <a:rPr lang="de-DE" sz="2400">
                <a:solidFill>
                  <a:srgbClr val="008000"/>
                </a:solidFill>
              </a:rPr>
              <a:t>name2</a:t>
            </a:r>
            <a:r>
              <a:rPr lang="de-DE" sz="2400"/>
              <a:t>&gt;</a:t>
            </a:r>
            <a:r>
              <a:rPr lang="de-DE" sz="24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1929" name="TextBox 2"/>
          <p:cNvSpPr txBox="1">
            <a:spLocks noChangeArrowheads="1"/>
          </p:cNvSpPr>
          <p:nvPr/>
        </p:nvSpPr>
        <p:spPr bwMode="auto">
          <a:xfrm>
            <a:off x="250825" y="4508500"/>
            <a:ext cx="8213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Madame Bruni </a:t>
            </a:r>
            <a:r>
              <a:rPr lang="de-DE" i="1">
                <a:latin typeface="Arial Narrow" pitchFamily="34" charset="0"/>
              </a:rPr>
              <a:t>in </a:t>
            </a:r>
            <a:r>
              <a:rPr lang="de-DE" sz="2400" i="1">
                <a:solidFill>
                  <a:srgbClr val="0066CC"/>
                </a:solidFill>
                <a:latin typeface="Arial Narrow" pitchFamily="34" charset="0"/>
              </a:rPr>
              <a:t>her happy marriage with </a:t>
            </a:r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the French president </a:t>
            </a:r>
            <a:r>
              <a:rPr lang="de-DE" i="1">
                <a:latin typeface="Arial Narrow" pitchFamily="34" charset="0"/>
              </a:rPr>
              <a:t>…</a:t>
            </a:r>
          </a:p>
          <a:p>
            <a:pPr eaLnBrk="1" hangingPunct="1"/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The first lady </a:t>
            </a:r>
            <a:r>
              <a:rPr lang="de-DE" i="1">
                <a:latin typeface="Arial Narrow" pitchFamily="34" charset="0"/>
              </a:rPr>
              <a:t>had </a:t>
            </a:r>
            <a:r>
              <a:rPr lang="de-DE" sz="2400" i="1">
                <a:solidFill>
                  <a:srgbClr val="0066CC"/>
                </a:solidFill>
                <a:latin typeface="Arial Narrow" pitchFamily="34" charset="0"/>
              </a:rPr>
              <a:t>a passionate affair with </a:t>
            </a:r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Stones singer Mick </a:t>
            </a:r>
            <a:r>
              <a:rPr lang="de-DE" i="1">
                <a:latin typeface="Arial Narrow" pitchFamily="34" charset="0"/>
              </a:rPr>
              <a:t>…</a:t>
            </a:r>
          </a:p>
          <a:p>
            <a:pPr eaLnBrk="1" hangingPunct="1"/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Natalie</a:t>
            </a:r>
            <a:r>
              <a:rPr lang="de-DE" i="1">
                <a:latin typeface="Arial Narrow" pitchFamily="34" charset="0"/>
              </a:rPr>
              <a:t> </a:t>
            </a:r>
            <a:r>
              <a:rPr lang="de-DE" sz="2400" i="1">
                <a:solidFill>
                  <a:srgbClr val="0066CC"/>
                </a:solidFill>
                <a:latin typeface="Arial Narrow" pitchFamily="34" charset="0"/>
              </a:rPr>
              <a:t>was honored by </a:t>
            </a:r>
            <a:r>
              <a:rPr lang="de-DE" i="1">
                <a:latin typeface="Arial Narrow" pitchFamily="34" charset="0"/>
              </a:rPr>
              <a:t>the </a:t>
            </a:r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Oscar</a:t>
            </a:r>
            <a:r>
              <a:rPr lang="de-DE" i="1">
                <a:latin typeface="Arial Narrow" pitchFamily="34" charset="0"/>
              </a:rPr>
              <a:t> …</a:t>
            </a:r>
          </a:p>
          <a:p>
            <a:pPr eaLnBrk="1" hangingPunct="1"/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Bonham Carter </a:t>
            </a:r>
            <a:r>
              <a:rPr lang="de-DE" sz="2400" i="1">
                <a:solidFill>
                  <a:srgbClr val="0066CC"/>
                </a:solidFill>
                <a:latin typeface="Arial Narrow" pitchFamily="34" charset="0"/>
              </a:rPr>
              <a:t>was disappointed </a:t>
            </a:r>
            <a:r>
              <a:rPr lang="de-DE" i="1">
                <a:latin typeface="Arial Narrow" pitchFamily="34" charset="0"/>
              </a:rPr>
              <a:t>that her </a:t>
            </a:r>
            <a:r>
              <a:rPr lang="de-DE" sz="2400" i="1">
                <a:solidFill>
                  <a:srgbClr val="0066CC"/>
                </a:solidFill>
                <a:latin typeface="Arial Narrow" pitchFamily="34" charset="0"/>
              </a:rPr>
              <a:t>nomination for </a:t>
            </a:r>
            <a:r>
              <a:rPr lang="de-DE" i="1">
                <a:latin typeface="Arial Narrow" pitchFamily="34" charset="0"/>
              </a:rPr>
              <a:t>the </a:t>
            </a:r>
            <a:r>
              <a:rPr lang="de-DE" i="1">
                <a:solidFill>
                  <a:srgbClr val="008000"/>
                </a:solidFill>
                <a:latin typeface="Arial Narrow" pitchFamily="34" charset="0"/>
              </a:rPr>
              <a:t>Oscar</a:t>
            </a:r>
            <a:r>
              <a:rPr lang="de-DE" i="1">
                <a:latin typeface="Arial Narrow" pitchFamily="34" charset="0"/>
              </a:rPr>
              <a:t> …</a:t>
            </a: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4130" y="746774"/>
            <a:ext cx="9148130" cy="95403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700807"/>
            <a:ext cx="9144000" cy="103105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31860"/>
            <a:ext cx="9144000" cy="103105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762911"/>
            <a:ext cx="9144000" cy="111379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876711"/>
            <a:ext cx="9144000" cy="156210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5904656" cy="500063"/>
          </a:xfrm>
        </p:spPr>
        <p:txBody>
          <a:bodyPr/>
          <a:lstStyle/>
          <a:p>
            <a:pPr defTabSz="893763" eaLnBrk="1" hangingPunct="1"/>
            <a:r>
              <a:rPr lang="en-GB" sz="4000" dirty="0" smtClean="0"/>
              <a:t>Open IE with </a:t>
            </a:r>
            <a:r>
              <a:rPr lang="en-GB" sz="4000" dirty="0" err="1" smtClean="0"/>
              <a:t>ReVerb</a:t>
            </a:r>
            <a:endParaRPr lang="en-GB" sz="4000" dirty="0" smtClean="0"/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5432599" y="188640"/>
            <a:ext cx="3711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 dirty="0" smtClean="0"/>
              <a:t>[A. Fader et al. 2011, T. Lin 2012]</a:t>
            </a:r>
            <a:endParaRPr lang="en-US" sz="1800" dirty="0"/>
          </a:p>
        </p:txBody>
      </p:sp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179512" y="764704"/>
            <a:ext cx="7364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Consider </a:t>
            </a:r>
            <a:r>
              <a:rPr lang="en-US" sz="2400" dirty="0" smtClean="0">
                <a:solidFill>
                  <a:srgbClr val="0000FF"/>
                </a:solidFill>
              </a:rPr>
              <a:t>all verbal phrases </a:t>
            </a:r>
            <a:r>
              <a:rPr lang="en-US" sz="2400" dirty="0" smtClean="0"/>
              <a:t>as potential relations</a:t>
            </a:r>
          </a:p>
          <a:p>
            <a:pPr eaLnBrk="1" hangingPunct="1"/>
            <a:r>
              <a:rPr lang="en-US" sz="2400" dirty="0" smtClean="0"/>
              <a:t>and all noun phrases as arguments</a:t>
            </a:r>
            <a:endParaRPr lang="en-US" sz="2400" dirty="0"/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323528" y="1700808"/>
            <a:ext cx="86409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Problem 1: incoherent extractions</a:t>
            </a:r>
          </a:p>
          <a:p>
            <a:pPr eaLnBrk="1" hangingPunct="1"/>
            <a:r>
              <a:rPr lang="en-US" sz="2000" dirty="0" smtClean="0"/>
              <a:t>     </a:t>
            </a:r>
            <a:r>
              <a:rPr lang="en-US" sz="1800" dirty="0" smtClean="0"/>
              <a:t>“New York City has a population of 8 Mio” </a:t>
            </a:r>
            <a:r>
              <a:rPr lang="en-US" sz="1800" dirty="0" smtClean="0">
                <a:sym typeface="Symbol"/>
              </a:rPr>
              <a:t> &lt;New York City, has, 8 Mio&gt;</a:t>
            </a:r>
          </a:p>
          <a:p>
            <a:pPr eaLnBrk="1" hangingPunct="1"/>
            <a:r>
              <a:rPr lang="en-US" sz="1800" dirty="0" smtClean="0">
                <a:sym typeface="Symbol"/>
              </a:rPr>
              <a:t>     “Hero is a movie by Zhang </a:t>
            </a:r>
            <a:r>
              <a:rPr lang="en-US" sz="1800" dirty="0" err="1" smtClean="0">
                <a:sym typeface="Symbol"/>
              </a:rPr>
              <a:t>Yimou</a:t>
            </a:r>
            <a:r>
              <a:rPr lang="en-US" sz="1800" dirty="0" smtClean="0">
                <a:sym typeface="Symbol"/>
              </a:rPr>
              <a:t>”  &lt;Hero, is, Zhang </a:t>
            </a:r>
            <a:r>
              <a:rPr lang="en-US" sz="1800" dirty="0" err="1" smtClean="0">
                <a:sym typeface="Symbol"/>
              </a:rPr>
              <a:t>Yimou</a:t>
            </a:r>
            <a:r>
              <a:rPr lang="en-US" sz="1800" dirty="0" smtClean="0">
                <a:sym typeface="Symbol"/>
              </a:rPr>
              <a:t>&gt;</a:t>
            </a:r>
          </a:p>
          <a:p>
            <a:pPr eaLnBrk="1" hangingPunct="1"/>
            <a:r>
              <a:rPr lang="en-US" sz="2400" dirty="0" smtClean="0">
                <a:sym typeface="Symbol"/>
              </a:rPr>
              <a:t>Problem 2: uninformative extractions</a:t>
            </a:r>
          </a:p>
          <a:p>
            <a:pPr eaLnBrk="1" hangingPunct="1"/>
            <a:r>
              <a:rPr lang="en-US" sz="2000" dirty="0" smtClean="0"/>
              <a:t>     </a:t>
            </a:r>
            <a:r>
              <a:rPr lang="en-US" sz="1800" dirty="0" smtClean="0"/>
              <a:t>“Gold has an atomic weight of 196” </a:t>
            </a:r>
            <a:r>
              <a:rPr lang="en-US" sz="1800" dirty="0" smtClean="0">
                <a:sym typeface="Symbol"/>
              </a:rPr>
              <a:t> &lt;Gold, has, atomic weight&gt;</a:t>
            </a:r>
          </a:p>
          <a:p>
            <a:pPr eaLnBrk="1" hangingPunct="1"/>
            <a:r>
              <a:rPr lang="en-US" sz="1800" dirty="0" smtClean="0"/>
              <a:t>     “Faust made a deal with the devil” </a:t>
            </a:r>
            <a:r>
              <a:rPr lang="en-US" sz="1800" dirty="0" smtClean="0">
                <a:sym typeface="Symbol"/>
              </a:rPr>
              <a:t> &lt;Faust, made, a deal&gt;</a:t>
            </a:r>
          </a:p>
        </p:txBody>
      </p:sp>
      <p:sp>
        <p:nvSpPr>
          <p:cNvPr id="73" name="TextBox 4"/>
          <p:cNvSpPr txBox="1">
            <a:spLocks noChangeArrowheads="1"/>
          </p:cNvSpPr>
          <p:nvPr/>
        </p:nvSpPr>
        <p:spPr bwMode="auto">
          <a:xfrm>
            <a:off x="323528" y="4869160"/>
            <a:ext cx="90569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Solution: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 regular expressions over POS tags:</a:t>
            </a:r>
          </a:p>
          <a:p>
            <a:pPr eaLnBrk="1" hangingPunct="1"/>
            <a:r>
              <a:rPr lang="en-US" sz="2400" dirty="0" smtClean="0"/>
              <a:t>  </a:t>
            </a:r>
            <a:r>
              <a:rPr lang="en-US" dirty="0" smtClean="0"/>
              <a:t>VB DET N PREP; VB (N | ADJ | ADV | PRN | DET)* PREP; etc.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 relation phrase must have # distinct </a:t>
            </a:r>
            <a:r>
              <a:rPr lang="en-US" sz="2400" dirty="0" err="1" smtClean="0"/>
              <a:t>arg</a:t>
            </a:r>
            <a:r>
              <a:rPr lang="en-US" sz="2400" dirty="0" smtClean="0"/>
              <a:t> pairs &gt; threshold</a:t>
            </a:r>
          </a:p>
        </p:txBody>
      </p: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323528" y="3861048"/>
            <a:ext cx="60966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Problem 3: over-specific extractions</a:t>
            </a:r>
          </a:p>
          <a:p>
            <a:pPr eaLnBrk="1" hangingPunct="1"/>
            <a:r>
              <a:rPr lang="en-US" sz="1800" dirty="0" smtClean="0"/>
              <a:t>     “Hero is the most colorful movie by Zhang </a:t>
            </a:r>
            <a:r>
              <a:rPr lang="en-US" sz="1800" dirty="0" err="1" smtClean="0"/>
              <a:t>Yimou</a:t>
            </a:r>
            <a:r>
              <a:rPr lang="en-US" sz="1800" dirty="0" smtClean="0"/>
              <a:t>” </a:t>
            </a:r>
          </a:p>
          <a:p>
            <a:pPr eaLnBrk="1" hangingPunct="1"/>
            <a:r>
              <a:rPr lang="en-US" sz="1800" dirty="0" smtClean="0">
                <a:sym typeface="Symbol"/>
              </a:rPr>
              <a:t>        &lt;..., is the most colorful movie by, …&gt;</a:t>
            </a:r>
            <a:endParaRPr lang="en-US" sz="1800" dirty="0" smtClean="0"/>
          </a:p>
        </p:txBody>
      </p:sp>
      <p:sp>
        <p:nvSpPr>
          <p:cNvPr id="75" name="Rechteck 74"/>
          <p:cNvSpPr/>
          <p:nvPr/>
        </p:nvSpPr>
        <p:spPr>
          <a:xfrm>
            <a:off x="3847790" y="6441332"/>
            <a:ext cx="5292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3"/>
              </a:rPr>
              <a:t>http://ai.cs.washington.edu/demos</a:t>
            </a:r>
            <a:endParaRPr lang="de-DE" dirty="0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5"/>
            <a:ext cx="10490492" cy="52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52736"/>
            <a:ext cx="104904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1812" y="-127862"/>
            <a:ext cx="10438388" cy="748550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Open IE Example: </a:t>
            </a:r>
            <a:r>
              <a:rPr lang="en-GB" dirty="0" err="1" smtClean="0"/>
              <a:t>ReVerb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68607" y="40466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hlinkClick r:id="rId5"/>
              </a:rPr>
              <a:t>http://openie.cs.washington.edu/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889309" y="908720"/>
            <a:ext cx="4254691" cy="430887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?x  „a </a:t>
            </a:r>
            <a:r>
              <a:rPr lang="de-DE" dirty="0" err="1" smtClean="0">
                <a:solidFill>
                  <a:srgbClr val="0000FF"/>
                </a:solidFill>
              </a:rPr>
              <a:t>song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composed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by</a:t>
            </a:r>
            <a:r>
              <a:rPr lang="de-DE" dirty="0" smtClean="0">
                <a:solidFill>
                  <a:srgbClr val="0000FF"/>
                </a:solidFill>
              </a:rPr>
              <a:t>“  ?y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1812" y="-127862"/>
            <a:ext cx="10438388" cy="748550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Open IE Example: </a:t>
            </a:r>
            <a:r>
              <a:rPr lang="en-GB" dirty="0" err="1" smtClean="0"/>
              <a:t>ReVerb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68607" y="476672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hlinkClick r:id="rId3"/>
              </a:rPr>
              <a:t>http://openie.cs.washington.edu/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52736"/>
            <a:ext cx="117550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89309" y="908720"/>
            <a:ext cx="3813865" cy="430887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?x  „a </a:t>
            </a:r>
            <a:r>
              <a:rPr lang="de-DE" dirty="0" err="1" smtClean="0">
                <a:solidFill>
                  <a:srgbClr val="0000FF"/>
                </a:solidFill>
              </a:rPr>
              <a:t>piece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written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by</a:t>
            </a:r>
            <a:r>
              <a:rPr lang="de-DE" dirty="0" smtClean="0">
                <a:solidFill>
                  <a:srgbClr val="0000FF"/>
                </a:solidFill>
              </a:rPr>
              <a:t>“  ?y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89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78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Use Case: Text Analytics</a:t>
            </a:r>
            <a:endParaRPr lang="en-GB" sz="2000" dirty="0" smtClean="0"/>
          </a:p>
        </p:txBody>
      </p:sp>
      <p:grpSp>
        <p:nvGrpSpPr>
          <p:cNvPr id="25603" name="Gruppieren 830"/>
          <p:cNvGrpSpPr>
            <a:grpSpLocks/>
          </p:cNvGrpSpPr>
          <p:nvPr/>
        </p:nvGrpSpPr>
        <p:grpSpPr bwMode="auto">
          <a:xfrm>
            <a:off x="0" y="2781300"/>
            <a:ext cx="3203575" cy="2219325"/>
            <a:chOff x="0" y="2780928"/>
            <a:chExt cx="3203575" cy="2220465"/>
          </a:xfrm>
        </p:grpSpPr>
        <p:grpSp>
          <p:nvGrpSpPr>
            <p:cNvPr id="25609" name="Group 19"/>
            <p:cNvGrpSpPr>
              <a:grpSpLocks/>
            </p:cNvGrpSpPr>
            <p:nvPr/>
          </p:nvGrpSpPr>
          <p:grpSpPr bwMode="auto">
            <a:xfrm>
              <a:off x="0" y="2802434"/>
              <a:ext cx="280244" cy="392479"/>
              <a:chOff x="838200" y="1371600"/>
              <a:chExt cx="381000" cy="533400"/>
            </a:xfrm>
          </p:grpSpPr>
          <p:sp>
            <p:nvSpPr>
              <p:cNvPr id="821" name="Folded Corner 6"/>
              <p:cNvSpPr/>
              <p:nvPr/>
            </p:nvSpPr>
            <p:spPr>
              <a:xfrm>
                <a:off x="838200" y="1372593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22" name="Straight Connector 8"/>
              <p:cNvCxnSpPr/>
              <p:nvPr/>
            </p:nvCxnSpPr>
            <p:spPr>
              <a:xfrm>
                <a:off x="913740" y="1448145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3" name="Straight Connector 11"/>
              <p:cNvCxnSpPr/>
              <p:nvPr/>
            </p:nvCxnSpPr>
            <p:spPr>
              <a:xfrm>
                <a:off x="913740" y="1491317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4" name="Straight Connector 12"/>
              <p:cNvCxnSpPr/>
              <p:nvPr/>
            </p:nvCxnSpPr>
            <p:spPr>
              <a:xfrm>
                <a:off x="913740" y="1536647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5" name="Straight Connector 13"/>
              <p:cNvCxnSpPr/>
              <p:nvPr/>
            </p:nvCxnSpPr>
            <p:spPr>
              <a:xfrm>
                <a:off x="913740" y="1588453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6" name="Straight Connector 14"/>
              <p:cNvCxnSpPr/>
              <p:nvPr/>
            </p:nvCxnSpPr>
            <p:spPr>
              <a:xfrm>
                <a:off x="913740" y="1633785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7" name="Straight Connector 15"/>
              <p:cNvCxnSpPr/>
              <p:nvPr/>
            </p:nvCxnSpPr>
            <p:spPr>
              <a:xfrm>
                <a:off x="922373" y="167695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8" name="Straight Connector 16"/>
              <p:cNvCxnSpPr/>
              <p:nvPr/>
            </p:nvCxnSpPr>
            <p:spPr>
              <a:xfrm>
                <a:off x="913740" y="1720129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9" name="Straight Connector 17"/>
              <p:cNvCxnSpPr/>
              <p:nvPr/>
            </p:nvCxnSpPr>
            <p:spPr>
              <a:xfrm>
                <a:off x="913740" y="1771936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0" name="Straight Connector 18"/>
              <p:cNvCxnSpPr/>
              <p:nvPr/>
            </p:nvCxnSpPr>
            <p:spPr>
              <a:xfrm>
                <a:off x="913740" y="1815108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0" name="Group 20"/>
            <p:cNvGrpSpPr>
              <a:grpSpLocks/>
            </p:cNvGrpSpPr>
            <p:nvPr/>
          </p:nvGrpSpPr>
          <p:grpSpPr bwMode="auto">
            <a:xfrm>
              <a:off x="131880" y="2931468"/>
              <a:ext cx="280244" cy="392479"/>
              <a:chOff x="838200" y="1371600"/>
              <a:chExt cx="381000" cy="533400"/>
            </a:xfrm>
          </p:grpSpPr>
          <p:sp>
            <p:nvSpPr>
              <p:cNvPr id="811" name="Folded Corner 21"/>
              <p:cNvSpPr/>
              <p:nvPr/>
            </p:nvSpPr>
            <p:spPr>
              <a:xfrm>
                <a:off x="838041" y="1372076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12" name="Straight Connector 22"/>
              <p:cNvCxnSpPr/>
              <p:nvPr/>
            </p:nvCxnSpPr>
            <p:spPr>
              <a:xfrm>
                <a:off x="915738" y="144762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3" name="Straight Connector 23"/>
              <p:cNvCxnSpPr/>
              <p:nvPr/>
            </p:nvCxnSpPr>
            <p:spPr>
              <a:xfrm>
                <a:off x="915738" y="149295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4" name="Straight Connector 24"/>
              <p:cNvCxnSpPr/>
              <p:nvPr/>
            </p:nvCxnSpPr>
            <p:spPr>
              <a:xfrm>
                <a:off x="915738" y="1538288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5" name="Straight Connector 25"/>
              <p:cNvCxnSpPr/>
              <p:nvPr/>
            </p:nvCxnSpPr>
            <p:spPr>
              <a:xfrm>
                <a:off x="915738" y="158793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6" name="Straight Connector 26"/>
              <p:cNvCxnSpPr/>
              <p:nvPr/>
            </p:nvCxnSpPr>
            <p:spPr>
              <a:xfrm>
                <a:off x="915738" y="163326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7" name="Straight Connector 27"/>
              <p:cNvCxnSpPr/>
              <p:nvPr/>
            </p:nvCxnSpPr>
            <p:spPr>
              <a:xfrm>
                <a:off x="922212" y="167643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8" name="Straight Connector 28"/>
              <p:cNvCxnSpPr/>
              <p:nvPr/>
            </p:nvCxnSpPr>
            <p:spPr>
              <a:xfrm>
                <a:off x="915738" y="172177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9" name="Straight Connector 29"/>
              <p:cNvCxnSpPr/>
              <p:nvPr/>
            </p:nvCxnSpPr>
            <p:spPr>
              <a:xfrm>
                <a:off x="915738" y="177357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0" name="Straight Connector 30"/>
              <p:cNvCxnSpPr/>
              <p:nvPr/>
            </p:nvCxnSpPr>
            <p:spPr>
              <a:xfrm>
                <a:off x="915738" y="181674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1" name="Group 31"/>
            <p:cNvGrpSpPr>
              <a:grpSpLocks/>
            </p:cNvGrpSpPr>
            <p:nvPr/>
          </p:nvGrpSpPr>
          <p:grpSpPr bwMode="auto">
            <a:xfrm>
              <a:off x="263759" y="3060502"/>
              <a:ext cx="280244" cy="392479"/>
              <a:chOff x="838200" y="1371600"/>
              <a:chExt cx="381000" cy="533400"/>
            </a:xfrm>
          </p:grpSpPr>
          <p:sp>
            <p:nvSpPr>
              <p:cNvPr id="801" name="Folded Corner 32"/>
              <p:cNvSpPr/>
              <p:nvPr/>
            </p:nvSpPr>
            <p:spPr>
              <a:xfrm>
                <a:off x="837882" y="1371559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02" name="Straight Connector 33"/>
              <p:cNvCxnSpPr/>
              <p:nvPr/>
            </p:nvCxnSpPr>
            <p:spPr>
              <a:xfrm>
                <a:off x="913421" y="144711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3" name="Straight Connector 34"/>
              <p:cNvCxnSpPr/>
              <p:nvPr/>
            </p:nvCxnSpPr>
            <p:spPr>
              <a:xfrm>
                <a:off x="913421" y="149028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4" name="Straight Connector 35"/>
              <p:cNvCxnSpPr/>
              <p:nvPr/>
            </p:nvCxnSpPr>
            <p:spPr>
              <a:xfrm>
                <a:off x="913421" y="153561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5" name="Straight Connector 36"/>
              <p:cNvCxnSpPr/>
              <p:nvPr/>
            </p:nvCxnSpPr>
            <p:spPr>
              <a:xfrm>
                <a:off x="913421" y="158742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6" name="Straight Connector 37"/>
              <p:cNvCxnSpPr/>
              <p:nvPr/>
            </p:nvCxnSpPr>
            <p:spPr>
              <a:xfrm>
                <a:off x="913421" y="163275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7" name="Straight Connector 38"/>
              <p:cNvCxnSpPr/>
              <p:nvPr/>
            </p:nvCxnSpPr>
            <p:spPr>
              <a:xfrm>
                <a:off x="919895" y="1675924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8" name="Straight Connector 39"/>
              <p:cNvCxnSpPr/>
              <p:nvPr/>
            </p:nvCxnSpPr>
            <p:spPr>
              <a:xfrm>
                <a:off x="913421" y="171909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9" name="Straight Connector 40"/>
              <p:cNvCxnSpPr/>
              <p:nvPr/>
            </p:nvCxnSpPr>
            <p:spPr>
              <a:xfrm>
                <a:off x="913421" y="177090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0" name="Straight Connector 41"/>
              <p:cNvCxnSpPr/>
              <p:nvPr/>
            </p:nvCxnSpPr>
            <p:spPr>
              <a:xfrm>
                <a:off x="913421" y="181623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2" name="Group 42"/>
            <p:cNvGrpSpPr>
              <a:grpSpLocks/>
            </p:cNvGrpSpPr>
            <p:nvPr/>
          </p:nvGrpSpPr>
          <p:grpSpPr bwMode="auto">
            <a:xfrm>
              <a:off x="395639" y="3189537"/>
              <a:ext cx="280244" cy="392479"/>
              <a:chOff x="838200" y="1371600"/>
              <a:chExt cx="381000" cy="533400"/>
            </a:xfrm>
          </p:grpSpPr>
          <p:sp>
            <p:nvSpPr>
              <p:cNvPr id="791" name="Folded Corner 43"/>
              <p:cNvSpPr/>
              <p:nvPr/>
            </p:nvSpPr>
            <p:spPr>
              <a:xfrm>
                <a:off x="837723" y="1371041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92" name="Straight Connector 44"/>
              <p:cNvCxnSpPr/>
              <p:nvPr/>
            </p:nvCxnSpPr>
            <p:spPr>
              <a:xfrm>
                <a:off x="913261" y="1448751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3" name="Straight Connector 45"/>
              <p:cNvCxnSpPr/>
              <p:nvPr/>
            </p:nvCxnSpPr>
            <p:spPr>
              <a:xfrm>
                <a:off x="913261" y="1491923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4" name="Straight Connector 46"/>
              <p:cNvCxnSpPr/>
              <p:nvPr/>
            </p:nvCxnSpPr>
            <p:spPr>
              <a:xfrm>
                <a:off x="913261" y="1537253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5" name="Straight Connector 47"/>
              <p:cNvCxnSpPr/>
              <p:nvPr/>
            </p:nvCxnSpPr>
            <p:spPr>
              <a:xfrm>
                <a:off x="913261" y="1589060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6" name="Straight Connector 48"/>
              <p:cNvCxnSpPr/>
              <p:nvPr/>
            </p:nvCxnSpPr>
            <p:spPr>
              <a:xfrm>
                <a:off x="913261" y="1632232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7" name="Straight Connector 49"/>
              <p:cNvCxnSpPr/>
              <p:nvPr/>
            </p:nvCxnSpPr>
            <p:spPr>
              <a:xfrm>
                <a:off x="921894" y="167540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8" name="Straight Connector 50"/>
              <p:cNvCxnSpPr/>
              <p:nvPr/>
            </p:nvCxnSpPr>
            <p:spPr>
              <a:xfrm>
                <a:off x="913261" y="1718576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9" name="Straight Connector 51"/>
              <p:cNvCxnSpPr/>
              <p:nvPr/>
            </p:nvCxnSpPr>
            <p:spPr>
              <a:xfrm>
                <a:off x="913261" y="1772542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0" name="Straight Connector 52"/>
              <p:cNvCxnSpPr/>
              <p:nvPr/>
            </p:nvCxnSpPr>
            <p:spPr>
              <a:xfrm>
                <a:off x="913261" y="1815715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3" name="Group 53"/>
            <p:cNvGrpSpPr>
              <a:grpSpLocks/>
            </p:cNvGrpSpPr>
            <p:nvPr/>
          </p:nvGrpSpPr>
          <p:grpSpPr bwMode="auto">
            <a:xfrm>
              <a:off x="527518" y="3318571"/>
              <a:ext cx="280244" cy="392479"/>
              <a:chOff x="838200" y="1371600"/>
              <a:chExt cx="381000" cy="533400"/>
            </a:xfrm>
          </p:grpSpPr>
          <p:sp>
            <p:nvSpPr>
              <p:cNvPr id="781" name="Folded Corner 54"/>
              <p:cNvSpPr/>
              <p:nvPr/>
            </p:nvSpPr>
            <p:spPr>
              <a:xfrm>
                <a:off x="837564" y="1230214"/>
                <a:ext cx="382011" cy="675644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82" name="Straight Connector 55"/>
              <p:cNvCxnSpPr/>
              <p:nvPr/>
            </p:nvCxnSpPr>
            <p:spPr>
              <a:xfrm>
                <a:off x="915261" y="144607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3" name="Straight Connector 56"/>
              <p:cNvCxnSpPr/>
              <p:nvPr/>
            </p:nvCxnSpPr>
            <p:spPr>
              <a:xfrm>
                <a:off x="915261" y="1489247"/>
                <a:ext cx="228775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4" name="Straight Connector 57"/>
              <p:cNvCxnSpPr/>
              <p:nvPr/>
            </p:nvCxnSpPr>
            <p:spPr>
              <a:xfrm>
                <a:off x="915261" y="153673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5" name="Straight Connector 58"/>
              <p:cNvCxnSpPr/>
              <p:nvPr/>
            </p:nvCxnSpPr>
            <p:spPr>
              <a:xfrm>
                <a:off x="915261" y="158854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6" name="Straight Connector 59"/>
              <p:cNvCxnSpPr/>
              <p:nvPr/>
            </p:nvCxnSpPr>
            <p:spPr>
              <a:xfrm>
                <a:off x="915261" y="163387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7" name="Straight Connector 60"/>
              <p:cNvCxnSpPr/>
              <p:nvPr/>
            </p:nvCxnSpPr>
            <p:spPr>
              <a:xfrm>
                <a:off x="921736" y="167704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8" name="Straight Connector 61"/>
              <p:cNvCxnSpPr/>
              <p:nvPr/>
            </p:nvCxnSpPr>
            <p:spPr>
              <a:xfrm>
                <a:off x="915261" y="172021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9" name="Straight Connector 62"/>
              <p:cNvCxnSpPr/>
              <p:nvPr/>
            </p:nvCxnSpPr>
            <p:spPr>
              <a:xfrm>
                <a:off x="915261" y="177202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0" name="Straight Connector 63"/>
              <p:cNvCxnSpPr/>
              <p:nvPr/>
            </p:nvCxnSpPr>
            <p:spPr>
              <a:xfrm>
                <a:off x="915261" y="181735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4" name="Group 64"/>
            <p:cNvGrpSpPr>
              <a:grpSpLocks/>
            </p:cNvGrpSpPr>
            <p:nvPr/>
          </p:nvGrpSpPr>
          <p:grpSpPr bwMode="auto">
            <a:xfrm>
              <a:off x="659398" y="3447605"/>
              <a:ext cx="280244" cy="392479"/>
              <a:chOff x="838200" y="1371600"/>
              <a:chExt cx="381000" cy="533400"/>
            </a:xfrm>
          </p:grpSpPr>
          <p:sp>
            <p:nvSpPr>
              <p:cNvPr id="771" name="Folded Corner 65"/>
              <p:cNvSpPr/>
              <p:nvPr/>
            </p:nvSpPr>
            <p:spPr>
              <a:xfrm>
                <a:off x="837405" y="1372164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72" name="Straight Connector 66"/>
              <p:cNvCxnSpPr/>
              <p:nvPr/>
            </p:nvCxnSpPr>
            <p:spPr>
              <a:xfrm>
                <a:off x="912943" y="144987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3" name="Straight Connector 67"/>
              <p:cNvCxnSpPr/>
              <p:nvPr/>
            </p:nvCxnSpPr>
            <p:spPr>
              <a:xfrm>
                <a:off x="912943" y="149304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4" name="Straight Connector 68"/>
              <p:cNvCxnSpPr/>
              <p:nvPr/>
            </p:nvCxnSpPr>
            <p:spPr>
              <a:xfrm>
                <a:off x="912943" y="153621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5" name="Straight Connector 69"/>
              <p:cNvCxnSpPr/>
              <p:nvPr/>
            </p:nvCxnSpPr>
            <p:spPr>
              <a:xfrm>
                <a:off x="912943" y="158802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6" name="Straight Connector 70"/>
              <p:cNvCxnSpPr/>
              <p:nvPr/>
            </p:nvCxnSpPr>
            <p:spPr>
              <a:xfrm>
                <a:off x="912943" y="163119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7" name="Straight Connector 71"/>
              <p:cNvCxnSpPr/>
              <p:nvPr/>
            </p:nvCxnSpPr>
            <p:spPr>
              <a:xfrm>
                <a:off x="919418" y="1678687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8" name="Straight Connector 72"/>
              <p:cNvCxnSpPr/>
              <p:nvPr/>
            </p:nvCxnSpPr>
            <p:spPr>
              <a:xfrm>
                <a:off x="912943" y="172185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9" name="Straight Connector 73"/>
              <p:cNvCxnSpPr/>
              <p:nvPr/>
            </p:nvCxnSpPr>
            <p:spPr>
              <a:xfrm>
                <a:off x="912943" y="177150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0" name="Straight Connector 74"/>
              <p:cNvCxnSpPr/>
              <p:nvPr/>
            </p:nvCxnSpPr>
            <p:spPr>
              <a:xfrm>
                <a:off x="912943" y="181468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5" name="Group 75"/>
            <p:cNvGrpSpPr>
              <a:grpSpLocks/>
            </p:cNvGrpSpPr>
            <p:nvPr/>
          </p:nvGrpSpPr>
          <p:grpSpPr bwMode="auto">
            <a:xfrm>
              <a:off x="791278" y="3576640"/>
              <a:ext cx="280244" cy="392479"/>
              <a:chOff x="838200" y="1371600"/>
              <a:chExt cx="381000" cy="533400"/>
            </a:xfrm>
          </p:grpSpPr>
          <p:sp>
            <p:nvSpPr>
              <p:cNvPr id="761" name="Folded Corner 76"/>
              <p:cNvSpPr/>
              <p:nvPr/>
            </p:nvSpPr>
            <p:spPr>
              <a:xfrm>
                <a:off x="837244" y="1371648"/>
                <a:ext cx="382011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62" name="Straight Connector 77"/>
              <p:cNvCxnSpPr/>
              <p:nvPr/>
            </p:nvCxnSpPr>
            <p:spPr>
              <a:xfrm>
                <a:off x="914941" y="144719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3" name="Straight Connector 78"/>
              <p:cNvCxnSpPr/>
              <p:nvPr/>
            </p:nvCxnSpPr>
            <p:spPr>
              <a:xfrm>
                <a:off x="914941" y="149037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4" name="Straight Connector 79"/>
              <p:cNvCxnSpPr/>
              <p:nvPr/>
            </p:nvCxnSpPr>
            <p:spPr>
              <a:xfrm>
                <a:off x="914941" y="1537860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5" name="Straight Connector 80"/>
              <p:cNvCxnSpPr/>
              <p:nvPr/>
            </p:nvCxnSpPr>
            <p:spPr>
              <a:xfrm>
                <a:off x="914941" y="158750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6" name="Straight Connector 81"/>
              <p:cNvCxnSpPr/>
              <p:nvPr/>
            </p:nvCxnSpPr>
            <p:spPr>
              <a:xfrm>
                <a:off x="914941" y="163283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7" name="Straight Connector 82"/>
              <p:cNvCxnSpPr/>
              <p:nvPr/>
            </p:nvCxnSpPr>
            <p:spPr>
              <a:xfrm>
                <a:off x="921417" y="167601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8" name="Straight Connector 83"/>
              <p:cNvCxnSpPr/>
              <p:nvPr/>
            </p:nvCxnSpPr>
            <p:spPr>
              <a:xfrm>
                <a:off x="914941" y="171918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9" name="Straight Connector 84"/>
              <p:cNvCxnSpPr/>
              <p:nvPr/>
            </p:nvCxnSpPr>
            <p:spPr>
              <a:xfrm>
                <a:off x="914941" y="177314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0" name="Straight Connector 85"/>
              <p:cNvCxnSpPr/>
              <p:nvPr/>
            </p:nvCxnSpPr>
            <p:spPr>
              <a:xfrm>
                <a:off x="914941" y="181632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6" name="Group 86"/>
            <p:cNvGrpSpPr>
              <a:grpSpLocks/>
            </p:cNvGrpSpPr>
            <p:nvPr/>
          </p:nvGrpSpPr>
          <p:grpSpPr bwMode="auto">
            <a:xfrm>
              <a:off x="923157" y="3705674"/>
              <a:ext cx="280244" cy="392479"/>
              <a:chOff x="838200" y="1371600"/>
              <a:chExt cx="381000" cy="533400"/>
            </a:xfrm>
          </p:grpSpPr>
          <p:sp>
            <p:nvSpPr>
              <p:cNvPr id="751" name="Folded Corner 87"/>
              <p:cNvSpPr/>
              <p:nvPr/>
            </p:nvSpPr>
            <p:spPr>
              <a:xfrm>
                <a:off x="837087" y="1371130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52" name="Straight Connector 88"/>
              <p:cNvCxnSpPr/>
              <p:nvPr/>
            </p:nvCxnSpPr>
            <p:spPr>
              <a:xfrm>
                <a:off x="914784" y="1448839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3" name="Straight Connector 89"/>
              <p:cNvCxnSpPr/>
              <p:nvPr/>
            </p:nvCxnSpPr>
            <p:spPr>
              <a:xfrm>
                <a:off x="914784" y="1492012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4" name="Straight Connector 90"/>
              <p:cNvCxnSpPr/>
              <p:nvPr/>
            </p:nvCxnSpPr>
            <p:spPr>
              <a:xfrm>
                <a:off x="914784" y="1535184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5" name="Straight Connector 91"/>
              <p:cNvCxnSpPr/>
              <p:nvPr/>
            </p:nvCxnSpPr>
            <p:spPr>
              <a:xfrm>
                <a:off x="914784" y="1586990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6" name="Straight Connector 92"/>
              <p:cNvCxnSpPr/>
              <p:nvPr/>
            </p:nvCxnSpPr>
            <p:spPr>
              <a:xfrm>
                <a:off x="914784" y="1630163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7" name="Straight Connector 93"/>
              <p:cNvCxnSpPr/>
              <p:nvPr/>
            </p:nvCxnSpPr>
            <p:spPr>
              <a:xfrm>
                <a:off x="921258" y="167765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8" name="Straight Connector 94"/>
              <p:cNvCxnSpPr/>
              <p:nvPr/>
            </p:nvCxnSpPr>
            <p:spPr>
              <a:xfrm>
                <a:off x="914784" y="1720824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9" name="Straight Connector 95"/>
              <p:cNvCxnSpPr/>
              <p:nvPr/>
            </p:nvCxnSpPr>
            <p:spPr>
              <a:xfrm>
                <a:off x="914784" y="1770473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0" name="Straight Connector 96"/>
              <p:cNvCxnSpPr/>
              <p:nvPr/>
            </p:nvCxnSpPr>
            <p:spPr>
              <a:xfrm>
                <a:off x="914784" y="1813645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7" name="Group 97"/>
            <p:cNvGrpSpPr>
              <a:grpSpLocks/>
            </p:cNvGrpSpPr>
            <p:nvPr/>
          </p:nvGrpSpPr>
          <p:grpSpPr bwMode="auto">
            <a:xfrm>
              <a:off x="1055037" y="3834708"/>
              <a:ext cx="280244" cy="392479"/>
              <a:chOff x="838200" y="1371600"/>
              <a:chExt cx="381000" cy="533400"/>
            </a:xfrm>
          </p:grpSpPr>
          <p:sp>
            <p:nvSpPr>
              <p:cNvPr id="741" name="Folded Corner 98"/>
              <p:cNvSpPr/>
              <p:nvPr/>
            </p:nvSpPr>
            <p:spPr>
              <a:xfrm>
                <a:off x="839085" y="1370613"/>
                <a:ext cx="379853" cy="535335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42" name="Straight Connector 99"/>
              <p:cNvCxnSpPr/>
              <p:nvPr/>
            </p:nvCxnSpPr>
            <p:spPr>
              <a:xfrm>
                <a:off x="914623" y="144616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3" name="Straight Connector 100"/>
              <p:cNvCxnSpPr/>
              <p:nvPr/>
            </p:nvCxnSpPr>
            <p:spPr>
              <a:xfrm>
                <a:off x="914623" y="148933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4" name="Straight Connector 101"/>
              <p:cNvCxnSpPr/>
              <p:nvPr/>
            </p:nvCxnSpPr>
            <p:spPr>
              <a:xfrm>
                <a:off x="914623" y="153682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5" name="Straight Connector 102"/>
              <p:cNvCxnSpPr/>
              <p:nvPr/>
            </p:nvCxnSpPr>
            <p:spPr>
              <a:xfrm>
                <a:off x="914623" y="158863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6" name="Straight Connector 103"/>
              <p:cNvCxnSpPr/>
              <p:nvPr/>
            </p:nvCxnSpPr>
            <p:spPr>
              <a:xfrm>
                <a:off x="914623" y="163396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7" name="Straight Connector 104"/>
              <p:cNvCxnSpPr/>
              <p:nvPr/>
            </p:nvCxnSpPr>
            <p:spPr>
              <a:xfrm>
                <a:off x="921099" y="167713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8" name="Straight Connector 105"/>
              <p:cNvCxnSpPr/>
              <p:nvPr/>
            </p:nvCxnSpPr>
            <p:spPr>
              <a:xfrm>
                <a:off x="914623" y="172030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9" name="Straight Connector 106"/>
              <p:cNvCxnSpPr/>
              <p:nvPr/>
            </p:nvCxnSpPr>
            <p:spPr>
              <a:xfrm>
                <a:off x="914623" y="177427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50" name="Straight Connector 107"/>
              <p:cNvCxnSpPr/>
              <p:nvPr/>
            </p:nvCxnSpPr>
            <p:spPr>
              <a:xfrm>
                <a:off x="914623" y="181744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8" name="Group 108"/>
            <p:cNvGrpSpPr>
              <a:grpSpLocks/>
            </p:cNvGrpSpPr>
            <p:nvPr/>
          </p:nvGrpSpPr>
          <p:grpSpPr bwMode="auto">
            <a:xfrm>
              <a:off x="1186916" y="3963743"/>
              <a:ext cx="280244" cy="392479"/>
              <a:chOff x="838200" y="1371600"/>
              <a:chExt cx="381000" cy="533400"/>
            </a:xfrm>
          </p:grpSpPr>
          <p:sp>
            <p:nvSpPr>
              <p:cNvPr id="731" name="Folded Corner 109"/>
              <p:cNvSpPr/>
              <p:nvPr/>
            </p:nvSpPr>
            <p:spPr>
              <a:xfrm>
                <a:off x="838926" y="1372253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32" name="Straight Connector 110"/>
              <p:cNvCxnSpPr/>
              <p:nvPr/>
            </p:nvCxnSpPr>
            <p:spPr>
              <a:xfrm>
                <a:off x="914466" y="144996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3" name="Straight Connector 111"/>
              <p:cNvCxnSpPr/>
              <p:nvPr/>
            </p:nvCxnSpPr>
            <p:spPr>
              <a:xfrm>
                <a:off x="914466" y="149313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4" name="Straight Connector 112"/>
              <p:cNvCxnSpPr/>
              <p:nvPr/>
            </p:nvCxnSpPr>
            <p:spPr>
              <a:xfrm>
                <a:off x="914466" y="153630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5" name="Straight Connector 113"/>
              <p:cNvCxnSpPr/>
              <p:nvPr/>
            </p:nvCxnSpPr>
            <p:spPr>
              <a:xfrm>
                <a:off x="914466" y="158811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6" name="Straight Connector 114"/>
              <p:cNvCxnSpPr/>
              <p:nvPr/>
            </p:nvCxnSpPr>
            <p:spPr>
              <a:xfrm>
                <a:off x="914466" y="163344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7" name="Straight Connector 115"/>
              <p:cNvCxnSpPr/>
              <p:nvPr/>
            </p:nvCxnSpPr>
            <p:spPr>
              <a:xfrm>
                <a:off x="923099" y="1678775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8" name="Straight Connector 116"/>
              <p:cNvCxnSpPr/>
              <p:nvPr/>
            </p:nvCxnSpPr>
            <p:spPr>
              <a:xfrm>
                <a:off x="914466" y="172194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9" name="Straight Connector 117"/>
              <p:cNvCxnSpPr/>
              <p:nvPr/>
            </p:nvCxnSpPr>
            <p:spPr>
              <a:xfrm>
                <a:off x="914466" y="177159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40" name="Straight Connector 118"/>
              <p:cNvCxnSpPr/>
              <p:nvPr/>
            </p:nvCxnSpPr>
            <p:spPr>
              <a:xfrm>
                <a:off x="914466" y="181476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19" name="Group 119"/>
            <p:cNvGrpSpPr>
              <a:grpSpLocks/>
            </p:cNvGrpSpPr>
            <p:nvPr/>
          </p:nvGrpSpPr>
          <p:grpSpPr bwMode="auto">
            <a:xfrm>
              <a:off x="1318796" y="4092777"/>
              <a:ext cx="280244" cy="392479"/>
              <a:chOff x="838200" y="1371600"/>
              <a:chExt cx="381000" cy="533400"/>
            </a:xfrm>
          </p:grpSpPr>
          <p:sp>
            <p:nvSpPr>
              <p:cNvPr id="721" name="Folded Corner 120"/>
              <p:cNvSpPr/>
              <p:nvPr/>
            </p:nvSpPr>
            <p:spPr>
              <a:xfrm>
                <a:off x="838767" y="1371736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22" name="Straight Connector 121"/>
              <p:cNvCxnSpPr/>
              <p:nvPr/>
            </p:nvCxnSpPr>
            <p:spPr>
              <a:xfrm>
                <a:off x="914305" y="1447288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3" name="Straight Connector 122"/>
              <p:cNvCxnSpPr/>
              <p:nvPr/>
            </p:nvCxnSpPr>
            <p:spPr>
              <a:xfrm>
                <a:off x="914305" y="1492618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4" name="Straight Connector 123"/>
              <p:cNvCxnSpPr/>
              <p:nvPr/>
            </p:nvCxnSpPr>
            <p:spPr>
              <a:xfrm>
                <a:off x="914305" y="1537950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5" name="Straight Connector 124"/>
              <p:cNvCxnSpPr/>
              <p:nvPr/>
            </p:nvCxnSpPr>
            <p:spPr>
              <a:xfrm>
                <a:off x="914305" y="1587597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6" name="Straight Connector 125"/>
              <p:cNvCxnSpPr/>
              <p:nvPr/>
            </p:nvCxnSpPr>
            <p:spPr>
              <a:xfrm>
                <a:off x="914305" y="1635086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7" name="Straight Connector 126"/>
              <p:cNvCxnSpPr/>
              <p:nvPr/>
            </p:nvCxnSpPr>
            <p:spPr>
              <a:xfrm>
                <a:off x="920781" y="167825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8" name="Straight Connector 127"/>
              <p:cNvCxnSpPr/>
              <p:nvPr/>
            </p:nvCxnSpPr>
            <p:spPr>
              <a:xfrm>
                <a:off x="914305" y="1719273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9" name="Straight Connector 128"/>
              <p:cNvCxnSpPr/>
              <p:nvPr/>
            </p:nvCxnSpPr>
            <p:spPr>
              <a:xfrm>
                <a:off x="914305" y="1771079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30" name="Straight Connector 129"/>
              <p:cNvCxnSpPr/>
              <p:nvPr/>
            </p:nvCxnSpPr>
            <p:spPr>
              <a:xfrm>
                <a:off x="914305" y="1816409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0" name="Group 130"/>
            <p:cNvGrpSpPr>
              <a:grpSpLocks/>
            </p:cNvGrpSpPr>
            <p:nvPr/>
          </p:nvGrpSpPr>
          <p:grpSpPr bwMode="auto">
            <a:xfrm>
              <a:off x="1450675" y="4221811"/>
              <a:ext cx="280244" cy="392479"/>
              <a:chOff x="838200" y="1371600"/>
              <a:chExt cx="381000" cy="533400"/>
            </a:xfrm>
          </p:grpSpPr>
          <p:sp>
            <p:nvSpPr>
              <p:cNvPr id="711" name="Folded Corner 131"/>
              <p:cNvSpPr/>
              <p:nvPr/>
            </p:nvSpPr>
            <p:spPr>
              <a:xfrm>
                <a:off x="838608" y="1371219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12" name="Straight Connector 132"/>
              <p:cNvCxnSpPr/>
              <p:nvPr/>
            </p:nvCxnSpPr>
            <p:spPr>
              <a:xfrm>
                <a:off x="914147" y="144677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3" name="Straight Connector 133"/>
              <p:cNvCxnSpPr/>
              <p:nvPr/>
            </p:nvCxnSpPr>
            <p:spPr>
              <a:xfrm>
                <a:off x="914147" y="148994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4" name="Straight Connector 134"/>
              <p:cNvCxnSpPr/>
              <p:nvPr/>
            </p:nvCxnSpPr>
            <p:spPr>
              <a:xfrm>
                <a:off x="914147" y="153527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5" name="Straight Connector 135"/>
              <p:cNvCxnSpPr/>
              <p:nvPr/>
            </p:nvCxnSpPr>
            <p:spPr>
              <a:xfrm>
                <a:off x="914147" y="158492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6" name="Straight Connector 136"/>
              <p:cNvCxnSpPr/>
              <p:nvPr/>
            </p:nvCxnSpPr>
            <p:spPr>
              <a:xfrm>
                <a:off x="914147" y="1632410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7" name="Straight Connector 137"/>
              <p:cNvCxnSpPr/>
              <p:nvPr/>
            </p:nvCxnSpPr>
            <p:spPr>
              <a:xfrm>
                <a:off x="920621" y="167558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8" name="Straight Connector 138"/>
              <p:cNvCxnSpPr/>
              <p:nvPr/>
            </p:nvCxnSpPr>
            <p:spPr>
              <a:xfrm>
                <a:off x="914147" y="171875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9" name="Straight Connector 139"/>
              <p:cNvCxnSpPr/>
              <p:nvPr/>
            </p:nvCxnSpPr>
            <p:spPr>
              <a:xfrm>
                <a:off x="914147" y="177056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0" name="Straight Connector 140"/>
              <p:cNvCxnSpPr/>
              <p:nvPr/>
            </p:nvCxnSpPr>
            <p:spPr>
              <a:xfrm>
                <a:off x="914147" y="181373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1" name="Group 141"/>
            <p:cNvGrpSpPr>
              <a:grpSpLocks/>
            </p:cNvGrpSpPr>
            <p:nvPr/>
          </p:nvGrpSpPr>
          <p:grpSpPr bwMode="auto">
            <a:xfrm>
              <a:off x="1582555" y="4350846"/>
              <a:ext cx="280244" cy="392479"/>
              <a:chOff x="838200" y="1371600"/>
              <a:chExt cx="381000" cy="533400"/>
            </a:xfrm>
          </p:grpSpPr>
          <p:sp>
            <p:nvSpPr>
              <p:cNvPr id="701" name="Folded Corner 142"/>
              <p:cNvSpPr/>
              <p:nvPr/>
            </p:nvSpPr>
            <p:spPr>
              <a:xfrm>
                <a:off x="838449" y="1370700"/>
                <a:ext cx="379853" cy="535335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702" name="Straight Connector 143"/>
              <p:cNvCxnSpPr/>
              <p:nvPr/>
            </p:nvCxnSpPr>
            <p:spPr>
              <a:xfrm>
                <a:off x="916146" y="1446252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3" name="Straight Connector 144"/>
              <p:cNvCxnSpPr/>
              <p:nvPr/>
            </p:nvCxnSpPr>
            <p:spPr>
              <a:xfrm>
                <a:off x="916146" y="1491582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4" name="Straight Connector 145"/>
              <p:cNvCxnSpPr/>
              <p:nvPr/>
            </p:nvCxnSpPr>
            <p:spPr>
              <a:xfrm>
                <a:off x="916146" y="1536913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5" name="Straight Connector 146"/>
              <p:cNvCxnSpPr/>
              <p:nvPr/>
            </p:nvCxnSpPr>
            <p:spPr>
              <a:xfrm>
                <a:off x="916146" y="1586561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6" name="Straight Connector 147"/>
              <p:cNvCxnSpPr/>
              <p:nvPr/>
            </p:nvCxnSpPr>
            <p:spPr>
              <a:xfrm>
                <a:off x="916146" y="1631892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7" name="Straight Connector 148"/>
              <p:cNvCxnSpPr/>
              <p:nvPr/>
            </p:nvCxnSpPr>
            <p:spPr>
              <a:xfrm>
                <a:off x="922620" y="1677222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8" name="Straight Connector 149"/>
              <p:cNvCxnSpPr/>
              <p:nvPr/>
            </p:nvCxnSpPr>
            <p:spPr>
              <a:xfrm>
                <a:off x="916146" y="1722554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9" name="Straight Connector 150"/>
              <p:cNvCxnSpPr/>
              <p:nvPr/>
            </p:nvCxnSpPr>
            <p:spPr>
              <a:xfrm>
                <a:off x="916146" y="1774360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0" name="Straight Connector 151"/>
              <p:cNvCxnSpPr/>
              <p:nvPr/>
            </p:nvCxnSpPr>
            <p:spPr>
              <a:xfrm>
                <a:off x="916146" y="1817533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2" name="Group 152"/>
            <p:cNvGrpSpPr>
              <a:grpSpLocks/>
            </p:cNvGrpSpPr>
            <p:nvPr/>
          </p:nvGrpSpPr>
          <p:grpSpPr bwMode="auto">
            <a:xfrm>
              <a:off x="1714435" y="4479880"/>
              <a:ext cx="280244" cy="392479"/>
              <a:chOff x="838200" y="1371600"/>
              <a:chExt cx="381000" cy="533400"/>
            </a:xfrm>
          </p:grpSpPr>
          <p:sp>
            <p:nvSpPr>
              <p:cNvPr id="691" name="Folded Corner 153"/>
              <p:cNvSpPr/>
              <p:nvPr/>
            </p:nvSpPr>
            <p:spPr>
              <a:xfrm>
                <a:off x="838288" y="1372341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92" name="Straight Connector 154"/>
              <p:cNvCxnSpPr/>
              <p:nvPr/>
            </p:nvCxnSpPr>
            <p:spPr>
              <a:xfrm>
                <a:off x="913828" y="1447893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3" name="Straight Connector 155"/>
              <p:cNvCxnSpPr/>
              <p:nvPr/>
            </p:nvCxnSpPr>
            <p:spPr>
              <a:xfrm>
                <a:off x="913828" y="1491065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4" name="Straight Connector 156"/>
              <p:cNvCxnSpPr/>
              <p:nvPr/>
            </p:nvCxnSpPr>
            <p:spPr>
              <a:xfrm>
                <a:off x="913828" y="1536395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5" name="Straight Connector 157"/>
              <p:cNvCxnSpPr/>
              <p:nvPr/>
            </p:nvCxnSpPr>
            <p:spPr>
              <a:xfrm>
                <a:off x="913828" y="1588202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6" name="Straight Connector 158"/>
              <p:cNvCxnSpPr/>
              <p:nvPr/>
            </p:nvCxnSpPr>
            <p:spPr>
              <a:xfrm>
                <a:off x="913828" y="1633533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7" name="Straight Connector 159"/>
              <p:cNvCxnSpPr/>
              <p:nvPr/>
            </p:nvCxnSpPr>
            <p:spPr>
              <a:xfrm>
                <a:off x="920302" y="167670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8" name="Straight Connector 160"/>
              <p:cNvCxnSpPr/>
              <p:nvPr/>
            </p:nvCxnSpPr>
            <p:spPr>
              <a:xfrm>
                <a:off x="913828" y="1719878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9" name="Straight Connector 161"/>
              <p:cNvCxnSpPr/>
              <p:nvPr/>
            </p:nvCxnSpPr>
            <p:spPr>
              <a:xfrm>
                <a:off x="913828" y="1771684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0" name="Straight Connector 162"/>
              <p:cNvCxnSpPr/>
              <p:nvPr/>
            </p:nvCxnSpPr>
            <p:spPr>
              <a:xfrm>
                <a:off x="913828" y="1817014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3" name="Group 163"/>
            <p:cNvGrpSpPr>
              <a:grpSpLocks/>
            </p:cNvGrpSpPr>
            <p:nvPr/>
          </p:nvGrpSpPr>
          <p:grpSpPr bwMode="auto">
            <a:xfrm>
              <a:off x="1846314" y="4608914"/>
              <a:ext cx="280244" cy="392479"/>
              <a:chOff x="838200" y="1371600"/>
              <a:chExt cx="381000" cy="533400"/>
            </a:xfrm>
          </p:grpSpPr>
          <p:sp>
            <p:nvSpPr>
              <p:cNvPr id="681" name="Folded Corner 164"/>
              <p:cNvSpPr/>
              <p:nvPr/>
            </p:nvSpPr>
            <p:spPr>
              <a:xfrm>
                <a:off x="838131" y="1371824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82" name="Straight Connector 165"/>
              <p:cNvCxnSpPr/>
              <p:nvPr/>
            </p:nvCxnSpPr>
            <p:spPr>
              <a:xfrm>
                <a:off x="913669" y="1447375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3" name="Straight Connector 166"/>
              <p:cNvCxnSpPr/>
              <p:nvPr/>
            </p:nvCxnSpPr>
            <p:spPr>
              <a:xfrm>
                <a:off x="913669" y="1490547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4" name="Straight Connector 167"/>
              <p:cNvCxnSpPr/>
              <p:nvPr/>
            </p:nvCxnSpPr>
            <p:spPr>
              <a:xfrm>
                <a:off x="913669" y="1535879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5" name="Straight Connector 168"/>
              <p:cNvCxnSpPr/>
              <p:nvPr/>
            </p:nvCxnSpPr>
            <p:spPr>
              <a:xfrm>
                <a:off x="913669" y="1587685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6" name="Straight Connector 169"/>
              <p:cNvCxnSpPr/>
              <p:nvPr/>
            </p:nvCxnSpPr>
            <p:spPr>
              <a:xfrm>
                <a:off x="913669" y="1633015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7" name="Straight Connector 170"/>
              <p:cNvCxnSpPr/>
              <p:nvPr/>
            </p:nvCxnSpPr>
            <p:spPr>
              <a:xfrm>
                <a:off x="922302" y="167618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8" name="Straight Connector 171"/>
              <p:cNvCxnSpPr/>
              <p:nvPr/>
            </p:nvCxnSpPr>
            <p:spPr>
              <a:xfrm>
                <a:off x="913669" y="1719360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9" name="Straight Connector 172"/>
              <p:cNvCxnSpPr/>
              <p:nvPr/>
            </p:nvCxnSpPr>
            <p:spPr>
              <a:xfrm>
                <a:off x="913669" y="1773326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0" name="Straight Connector 173"/>
              <p:cNvCxnSpPr/>
              <p:nvPr/>
            </p:nvCxnSpPr>
            <p:spPr>
              <a:xfrm>
                <a:off x="913669" y="1816498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4" name="Group 174"/>
            <p:cNvGrpSpPr>
              <a:grpSpLocks/>
            </p:cNvGrpSpPr>
            <p:nvPr/>
          </p:nvGrpSpPr>
          <p:grpSpPr bwMode="auto">
            <a:xfrm>
              <a:off x="357174" y="2797057"/>
              <a:ext cx="280244" cy="392479"/>
              <a:chOff x="838200" y="1371600"/>
              <a:chExt cx="381000" cy="533400"/>
            </a:xfrm>
          </p:grpSpPr>
          <p:sp>
            <p:nvSpPr>
              <p:cNvPr id="671" name="Folded Corner 175"/>
              <p:cNvSpPr/>
              <p:nvPr/>
            </p:nvSpPr>
            <p:spPr>
              <a:xfrm>
                <a:off x="838219" y="1371266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72" name="Straight Connector 176"/>
              <p:cNvCxnSpPr/>
              <p:nvPr/>
            </p:nvCxnSpPr>
            <p:spPr>
              <a:xfrm>
                <a:off x="913757" y="144681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3" name="Straight Connector 177"/>
              <p:cNvCxnSpPr/>
              <p:nvPr/>
            </p:nvCxnSpPr>
            <p:spPr>
              <a:xfrm>
                <a:off x="913757" y="148999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4" name="Straight Connector 178"/>
              <p:cNvCxnSpPr/>
              <p:nvPr/>
            </p:nvCxnSpPr>
            <p:spPr>
              <a:xfrm>
                <a:off x="913757" y="153747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5" name="Straight Connector 179"/>
              <p:cNvCxnSpPr/>
              <p:nvPr/>
            </p:nvCxnSpPr>
            <p:spPr>
              <a:xfrm>
                <a:off x="913757" y="158712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6" name="Straight Connector 180"/>
              <p:cNvCxnSpPr/>
              <p:nvPr/>
            </p:nvCxnSpPr>
            <p:spPr>
              <a:xfrm>
                <a:off x="913757" y="1632458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7" name="Straight Connector 181"/>
              <p:cNvCxnSpPr/>
              <p:nvPr/>
            </p:nvCxnSpPr>
            <p:spPr>
              <a:xfrm>
                <a:off x="920233" y="1675630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8" name="Straight Connector 182"/>
              <p:cNvCxnSpPr/>
              <p:nvPr/>
            </p:nvCxnSpPr>
            <p:spPr>
              <a:xfrm>
                <a:off x="913757" y="171880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9" name="Straight Connector 183"/>
              <p:cNvCxnSpPr/>
              <p:nvPr/>
            </p:nvCxnSpPr>
            <p:spPr>
              <a:xfrm>
                <a:off x="913757" y="177276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80" name="Straight Connector 184"/>
              <p:cNvCxnSpPr/>
              <p:nvPr/>
            </p:nvCxnSpPr>
            <p:spPr>
              <a:xfrm>
                <a:off x="913757" y="181593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5" name="Group 185"/>
            <p:cNvGrpSpPr>
              <a:grpSpLocks/>
            </p:cNvGrpSpPr>
            <p:nvPr/>
          </p:nvGrpSpPr>
          <p:grpSpPr bwMode="auto">
            <a:xfrm>
              <a:off x="489053" y="2926092"/>
              <a:ext cx="280244" cy="392479"/>
              <a:chOff x="838200" y="1371600"/>
              <a:chExt cx="381000" cy="533400"/>
            </a:xfrm>
          </p:grpSpPr>
          <p:sp>
            <p:nvSpPr>
              <p:cNvPr id="661" name="Folded Corner 186"/>
              <p:cNvSpPr/>
              <p:nvPr/>
            </p:nvSpPr>
            <p:spPr>
              <a:xfrm>
                <a:off x="838060" y="1370749"/>
                <a:ext cx="382011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62" name="Straight Connector 187"/>
              <p:cNvCxnSpPr/>
              <p:nvPr/>
            </p:nvCxnSpPr>
            <p:spPr>
              <a:xfrm>
                <a:off x="913600" y="1448459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3" name="Straight Connector 188"/>
              <p:cNvCxnSpPr/>
              <p:nvPr/>
            </p:nvCxnSpPr>
            <p:spPr>
              <a:xfrm>
                <a:off x="913600" y="1491631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4" name="Straight Connector 189"/>
              <p:cNvCxnSpPr/>
              <p:nvPr/>
            </p:nvCxnSpPr>
            <p:spPr>
              <a:xfrm>
                <a:off x="913600" y="1532644"/>
                <a:ext cx="230932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5" name="Straight Connector 190"/>
              <p:cNvCxnSpPr/>
              <p:nvPr/>
            </p:nvCxnSpPr>
            <p:spPr>
              <a:xfrm>
                <a:off x="913600" y="1586610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6" name="Straight Connector 191"/>
              <p:cNvCxnSpPr/>
              <p:nvPr/>
            </p:nvCxnSpPr>
            <p:spPr>
              <a:xfrm>
                <a:off x="913600" y="1629782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7" name="Straight Connector 192"/>
              <p:cNvCxnSpPr/>
              <p:nvPr/>
            </p:nvCxnSpPr>
            <p:spPr>
              <a:xfrm>
                <a:off x="922233" y="167511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8" name="Straight Connector 193"/>
              <p:cNvCxnSpPr/>
              <p:nvPr/>
            </p:nvCxnSpPr>
            <p:spPr>
              <a:xfrm>
                <a:off x="913600" y="1720443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9" name="Straight Connector 194"/>
              <p:cNvCxnSpPr/>
              <p:nvPr/>
            </p:nvCxnSpPr>
            <p:spPr>
              <a:xfrm>
                <a:off x="913600" y="1770091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70" name="Straight Connector 195"/>
              <p:cNvCxnSpPr/>
              <p:nvPr/>
            </p:nvCxnSpPr>
            <p:spPr>
              <a:xfrm>
                <a:off x="913600" y="1813263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6" name="Group 196"/>
            <p:cNvGrpSpPr>
              <a:grpSpLocks/>
            </p:cNvGrpSpPr>
            <p:nvPr/>
          </p:nvGrpSpPr>
          <p:grpSpPr bwMode="auto">
            <a:xfrm>
              <a:off x="620933" y="3055126"/>
              <a:ext cx="280244" cy="392479"/>
              <a:chOff x="838200" y="1371600"/>
              <a:chExt cx="381000" cy="533400"/>
            </a:xfrm>
          </p:grpSpPr>
          <p:sp>
            <p:nvSpPr>
              <p:cNvPr id="651" name="Folded Corner 197"/>
              <p:cNvSpPr/>
              <p:nvPr/>
            </p:nvSpPr>
            <p:spPr>
              <a:xfrm>
                <a:off x="837901" y="1372390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52" name="Straight Connector 198"/>
              <p:cNvCxnSpPr/>
              <p:nvPr/>
            </p:nvCxnSpPr>
            <p:spPr>
              <a:xfrm>
                <a:off x="915598" y="144794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3" name="Straight Connector 199"/>
              <p:cNvCxnSpPr/>
              <p:nvPr/>
            </p:nvCxnSpPr>
            <p:spPr>
              <a:xfrm>
                <a:off x="915598" y="149327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4" name="Straight Connector 200"/>
              <p:cNvCxnSpPr/>
              <p:nvPr/>
            </p:nvCxnSpPr>
            <p:spPr>
              <a:xfrm>
                <a:off x="915598" y="153860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5" name="Straight Connector 201"/>
              <p:cNvCxnSpPr/>
              <p:nvPr/>
            </p:nvCxnSpPr>
            <p:spPr>
              <a:xfrm>
                <a:off x="915598" y="158825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6" name="Straight Connector 202"/>
              <p:cNvCxnSpPr/>
              <p:nvPr/>
            </p:nvCxnSpPr>
            <p:spPr>
              <a:xfrm>
                <a:off x="915598" y="163358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7" name="Straight Connector 203"/>
              <p:cNvCxnSpPr/>
              <p:nvPr/>
            </p:nvCxnSpPr>
            <p:spPr>
              <a:xfrm>
                <a:off x="922072" y="167675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8" name="Straight Connector 204"/>
              <p:cNvCxnSpPr/>
              <p:nvPr/>
            </p:nvCxnSpPr>
            <p:spPr>
              <a:xfrm>
                <a:off x="915598" y="172208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9" name="Straight Connector 205"/>
              <p:cNvCxnSpPr/>
              <p:nvPr/>
            </p:nvCxnSpPr>
            <p:spPr>
              <a:xfrm>
                <a:off x="915598" y="177389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0" name="Straight Connector 206"/>
              <p:cNvCxnSpPr/>
              <p:nvPr/>
            </p:nvCxnSpPr>
            <p:spPr>
              <a:xfrm>
                <a:off x="915598" y="181706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7" name="Group 207"/>
            <p:cNvGrpSpPr>
              <a:grpSpLocks/>
            </p:cNvGrpSpPr>
            <p:nvPr/>
          </p:nvGrpSpPr>
          <p:grpSpPr bwMode="auto">
            <a:xfrm>
              <a:off x="752813" y="3184160"/>
              <a:ext cx="280244" cy="392479"/>
              <a:chOff x="838200" y="1371600"/>
              <a:chExt cx="381000" cy="533400"/>
            </a:xfrm>
          </p:grpSpPr>
          <p:sp>
            <p:nvSpPr>
              <p:cNvPr id="641" name="Folded Corner 208"/>
              <p:cNvSpPr/>
              <p:nvPr/>
            </p:nvSpPr>
            <p:spPr>
              <a:xfrm>
                <a:off x="837740" y="1371872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42" name="Straight Connector 209"/>
              <p:cNvCxnSpPr/>
              <p:nvPr/>
            </p:nvCxnSpPr>
            <p:spPr>
              <a:xfrm>
                <a:off x="913280" y="144742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3" name="Straight Connector 210"/>
              <p:cNvCxnSpPr/>
              <p:nvPr/>
            </p:nvCxnSpPr>
            <p:spPr>
              <a:xfrm>
                <a:off x="913280" y="149059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4" name="Straight Connector 211"/>
              <p:cNvCxnSpPr/>
              <p:nvPr/>
            </p:nvCxnSpPr>
            <p:spPr>
              <a:xfrm>
                <a:off x="913280" y="153592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5" name="Straight Connector 212"/>
              <p:cNvCxnSpPr/>
              <p:nvPr/>
            </p:nvCxnSpPr>
            <p:spPr>
              <a:xfrm>
                <a:off x="913280" y="158557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6" name="Straight Connector 213"/>
              <p:cNvCxnSpPr/>
              <p:nvPr/>
            </p:nvCxnSpPr>
            <p:spPr>
              <a:xfrm>
                <a:off x="913280" y="163306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7" name="Straight Connector 214"/>
              <p:cNvCxnSpPr/>
              <p:nvPr/>
            </p:nvCxnSpPr>
            <p:spPr>
              <a:xfrm>
                <a:off x="919754" y="1676236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8" name="Straight Connector 215"/>
              <p:cNvCxnSpPr/>
              <p:nvPr/>
            </p:nvCxnSpPr>
            <p:spPr>
              <a:xfrm>
                <a:off x="913280" y="171940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9" name="Straight Connector 216"/>
              <p:cNvCxnSpPr/>
              <p:nvPr/>
            </p:nvCxnSpPr>
            <p:spPr>
              <a:xfrm>
                <a:off x="913280" y="177121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0" name="Straight Connector 217"/>
              <p:cNvCxnSpPr/>
              <p:nvPr/>
            </p:nvCxnSpPr>
            <p:spPr>
              <a:xfrm>
                <a:off x="913280" y="181438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8" name="Group 218"/>
            <p:cNvGrpSpPr>
              <a:grpSpLocks/>
            </p:cNvGrpSpPr>
            <p:nvPr/>
          </p:nvGrpSpPr>
          <p:grpSpPr bwMode="auto">
            <a:xfrm>
              <a:off x="884692" y="3313195"/>
              <a:ext cx="280244" cy="392479"/>
              <a:chOff x="838200" y="1371600"/>
              <a:chExt cx="381000" cy="533400"/>
            </a:xfrm>
          </p:grpSpPr>
          <p:sp>
            <p:nvSpPr>
              <p:cNvPr id="631" name="Folded Corner 219"/>
              <p:cNvSpPr/>
              <p:nvPr/>
            </p:nvSpPr>
            <p:spPr>
              <a:xfrm>
                <a:off x="837583" y="1371354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32" name="Straight Connector 220"/>
              <p:cNvCxnSpPr/>
              <p:nvPr/>
            </p:nvCxnSpPr>
            <p:spPr>
              <a:xfrm>
                <a:off x="915280" y="144906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3" name="Straight Connector 221"/>
              <p:cNvCxnSpPr/>
              <p:nvPr/>
            </p:nvCxnSpPr>
            <p:spPr>
              <a:xfrm>
                <a:off x="915280" y="149223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4" name="Straight Connector 222"/>
              <p:cNvCxnSpPr/>
              <p:nvPr/>
            </p:nvCxnSpPr>
            <p:spPr>
              <a:xfrm>
                <a:off x="915280" y="153756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5" name="Straight Connector 223"/>
              <p:cNvCxnSpPr/>
              <p:nvPr/>
            </p:nvCxnSpPr>
            <p:spPr>
              <a:xfrm>
                <a:off x="915280" y="158721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6" name="Straight Connector 224"/>
              <p:cNvCxnSpPr/>
              <p:nvPr/>
            </p:nvCxnSpPr>
            <p:spPr>
              <a:xfrm>
                <a:off x="915280" y="163470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7" name="Straight Connector 225"/>
              <p:cNvCxnSpPr/>
              <p:nvPr/>
            </p:nvCxnSpPr>
            <p:spPr>
              <a:xfrm>
                <a:off x="921754" y="167787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8" name="Straight Connector 226"/>
              <p:cNvCxnSpPr/>
              <p:nvPr/>
            </p:nvCxnSpPr>
            <p:spPr>
              <a:xfrm>
                <a:off x="915280" y="172104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9" name="Straight Connector 227"/>
              <p:cNvCxnSpPr/>
              <p:nvPr/>
            </p:nvCxnSpPr>
            <p:spPr>
              <a:xfrm>
                <a:off x="915280" y="177501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0" name="Straight Connector 228"/>
              <p:cNvCxnSpPr/>
              <p:nvPr/>
            </p:nvCxnSpPr>
            <p:spPr>
              <a:xfrm>
                <a:off x="915280" y="181818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29" name="Group 229"/>
            <p:cNvGrpSpPr>
              <a:grpSpLocks/>
            </p:cNvGrpSpPr>
            <p:nvPr/>
          </p:nvGrpSpPr>
          <p:grpSpPr bwMode="auto">
            <a:xfrm>
              <a:off x="1016572" y="3442229"/>
              <a:ext cx="280244" cy="392479"/>
              <a:chOff x="838200" y="1371600"/>
              <a:chExt cx="381000" cy="533400"/>
            </a:xfrm>
          </p:grpSpPr>
          <p:sp>
            <p:nvSpPr>
              <p:cNvPr id="621" name="Folded Corner 230"/>
              <p:cNvSpPr/>
              <p:nvPr/>
            </p:nvSpPr>
            <p:spPr>
              <a:xfrm>
                <a:off x="835265" y="1370837"/>
                <a:ext cx="384169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22" name="Straight Connector 231"/>
              <p:cNvCxnSpPr/>
              <p:nvPr/>
            </p:nvCxnSpPr>
            <p:spPr>
              <a:xfrm>
                <a:off x="912962" y="144638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3" name="Straight Connector 232"/>
              <p:cNvCxnSpPr/>
              <p:nvPr/>
            </p:nvCxnSpPr>
            <p:spPr>
              <a:xfrm>
                <a:off x="912962" y="148956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4" name="Straight Connector 233"/>
              <p:cNvCxnSpPr/>
              <p:nvPr/>
            </p:nvCxnSpPr>
            <p:spPr>
              <a:xfrm>
                <a:off x="912962" y="153489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5" name="Straight Connector 234"/>
              <p:cNvCxnSpPr/>
              <p:nvPr/>
            </p:nvCxnSpPr>
            <p:spPr>
              <a:xfrm>
                <a:off x="912962" y="158669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6" name="Straight Connector 235"/>
              <p:cNvCxnSpPr/>
              <p:nvPr/>
            </p:nvCxnSpPr>
            <p:spPr>
              <a:xfrm>
                <a:off x="912962" y="163202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7" name="Straight Connector 236"/>
              <p:cNvCxnSpPr/>
              <p:nvPr/>
            </p:nvCxnSpPr>
            <p:spPr>
              <a:xfrm>
                <a:off x="919436" y="167520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8" name="Straight Connector 237"/>
              <p:cNvCxnSpPr/>
              <p:nvPr/>
            </p:nvCxnSpPr>
            <p:spPr>
              <a:xfrm>
                <a:off x="912962" y="171837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9" name="Straight Connector 238"/>
              <p:cNvCxnSpPr/>
              <p:nvPr/>
            </p:nvCxnSpPr>
            <p:spPr>
              <a:xfrm>
                <a:off x="912962" y="177018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0" name="Straight Connector 239"/>
              <p:cNvCxnSpPr/>
              <p:nvPr/>
            </p:nvCxnSpPr>
            <p:spPr>
              <a:xfrm>
                <a:off x="912962" y="181551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0" name="Group 240"/>
            <p:cNvGrpSpPr>
              <a:grpSpLocks/>
            </p:cNvGrpSpPr>
            <p:nvPr/>
          </p:nvGrpSpPr>
          <p:grpSpPr bwMode="auto">
            <a:xfrm>
              <a:off x="1148451" y="3571263"/>
              <a:ext cx="280244" cy="392479"/>
              <a:chOff x="838200" y="1371600"/>
              <a:chExt cx="381000" cy="533400"/>
            </a:xfrm>
          </p:grpSpPr>
          <p:sp>
            <p:nvSpPr>
              <p:cNvPr id="611" name="Folded Corner 241"/>
              <p:cNvSpPr/>
              <p:nvPr/>
            </p:nvSpPr>
            <p:spPr>
              <a:xfrm>
                <a:off x="837265" y="1372478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2" name="Straight Connector 242"/>
              <p:cNvCxnSpPr/>
              <p:nvPr/>
            </p:nvCxnSpPr>
            <p:spPr>
              <a:xfrm>
                <a:off x="912803" y="145018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3" name="Straight Connector 243"/>
              <p:cNvCxnSpPr/>
              <p:nvPr/>
            </p:nvCxnSpPr>
            <p:spPr>
              <a:xfrm>
                <a:off x="912803" y="149336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4" name="Straight Connector 244"/>
              <p:cNvCxnSpPr/>
              <p:nvPr/>
            </p:nvCxnSpPr>
            <p:spPr>
              <a:xfrm>
                <a:off x="912803" y="153869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5" name="Straight Connector 245"/>
              <p:cNvCxnSpPr/>
              <p:nvPr/>
            </p:nvCxnSpPr>
            <p:spPr>
              <a:xfrm>
                <a:off x="912803" y="158833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6" name="Straight Connector 246"/>
              <p:cNvCxnSpPr/>
              <p:nvPr/>
            </p:nvCxnSpPr>
            <p:spPr>
              <a:xfrm>
                <a:off x="912803" y="163367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7" name="Straight Connector 247"/>
              <p:cNvCxnSpPr/>
              <p:nvPr/>
            </p:nvCxnSpPr>
            <p:spPr>
              <a:xfrm>
                <a:off x="921436" y="1676843"/>
                <a:ext cx="228775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8" name="Straight Connector 248"/>
              <p:cNvCxnSpPr/>
              <p:nvPr/>
            </p:nvCxnSpPr>
            <p:spPr>
              <a:xfrm>
                <a:off x="912803" y="17221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9" name="Straight Connector 249"/>
              <p:cNvCxnSpPr/>
              <p:nvPr/>
            </p:nvCxnSpPr>
            <p:spPr>
              <a:xfrm>
                <a:off x="912803" y="177398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0" name="Straight Connector 250"/>
              <p:cNvCxnSpPr/>
              <p:nvPr/>
            </p:nvCxnSpPr>
            <p:spPr>
              <a:xfrm>
                <a:off x="912803" y="18171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1" name="Group 251"/>
            <p:cNvGrpSpPr>
              <a:grpSpLocks/>
            </p:cNvGrpSpPr>
            <p:nvPr/>
          </p:nvGrpSpPr>
          <p:grpSpPr bwMode="auto">
            <a:xfrm>
              <a:off x="1280331" y="3700298"/>
              <a:ext cx="280244" cy="392479"/>
              <a:chOff x="838200" y="1371600"/>
              <a:chExt cx="381000" cy="533400"/>
            </a:xfrm>
          </p:grpSpPr>
          <p:sp>
            <p:nvSpPr>
              <p:cNvPr id="601" name="Folded Corner 252"/>
              <p:cNvSpPr/>
              <p:nvPr/>
            </p:nvSpPr>
            <p:spPr>
              <a:xfrm>
                <a:off x="839263" y="1371960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02" name="Straight Connector 253"/>
              <p:cNvCxnSpPr/>
              <p:nvPr/>
            </p:nvCxnSpPr>
            <p:spPr>
              <a:xfrm>
                <a:off x="914801" y="144751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3" name="Straight Connector 254"/>
              <p:cNvCxnSpPr/>
              <p:nvPr/>
            </p:nvCxnSpPr>
            <p:spPr>
              <a:xfrm>
                <a:off x="914801" y="149068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4" name="Straight Connector 255"/>
              <p:cNvCxnSpPr/>
              <p:nvPr/>
            </p:nvCxnSpPr>
            <p:spPr>
              <a:xfrm>
                <a:off x="914801" y="153601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5" name="Straight Connector 256"/>
              <p:cNvCxnSpPr/>
              <p:nvPr/>
            </p:nvCxnSpPr>
            <p:spPr>
              <a:xfrm>
                <a:off x="914801" y="158782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6" name="Straight Connector 257"/>
              <p:cNvCxnSpPr/>
              <p:nvPr/>
            </p:nvCxnSpPr>
            <p:spPr>
              <a:xfrm>
                <a:off x="914801" y="163315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7" name="Straight Connector 258"/>
              <p:cNvCxnSpPr/>
              <p:nvPr/>
            </p:nvCxnSpPr>
            <p:spPr>
              <a:xfrm>
                <a:off x="923434" y="1676323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8" name="Straight Connector 259"/>
              <p:cNvCxnSpPr/>
              <p:nvPr/>
            </p:nvCxnSpPr>
            <p:spPr>
              <a:xfrm>
                <a:off x="914801" y="171949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9" name="Straight Connector 260"/>
              <p:cNvCxnSpPr/>
              <p:nvPr/>
            </p:nvCxnSpPr>
            <p:spPr>
              <a:xfrm>
                <a:off x="914801" y="177130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0" name="Straight Connector 261"/>
              <p:cNvCxnSpPr/>
              <p:nvPr/>
            </p:nvCxnSpPr>
            <p:spPr>
              <a:xfrm>
                <a:off x="914801" y="181663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2" name="Group 262"/>
            <p:cNvGrpSpPr>
              <a:grpSpLocks/>
            </p:cNvGrpSpPr>
            <p:nvPr/>
          </p:nvGrpSpPr>
          <p:grpSpPr bwMode="auto">
            <a:xfrm>
              <a:off x="1412211" y="3829332"/>
              <a:ext cx="280244" cy="392479"/>
              <a:chOff x="838200" y="1371600"/>
              <a:chExt cx="381000" cy="533400"/>
            </a:xfrm>
          </p:grpSpPr>
          <p:sp>
            <p:nvSpPr>
              <p:cNvPr id="591" name="Folded Corner 263"/>
              <p:cNvSpPr/>
              <p:nvPr/>
            </p:nvSpPr>
            <p:spPr>
              <a:xfrm>
                <a:off x="839103" y="1371442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92" name="Straight Connector 264"/>
              <p:cNvCxnSpPr/>
              <p:nvPr/>
            </p:nvCxnSpPr>
            <p:spPr>
              <a:xfrm>
                <a:off x="914642" y="1449152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3" name="Straight Connector 265"/>
              <p:cNvCxnSpPr/>
              <p:nvPr/>
            </p:nvCxnSpPr>
            <p:spPr>
              <a:xfrm>
                <a:off x="914642" y="1492324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4" name="Straight Connector 266"/>
              <p:cNvCxnSpPr/>
              <p:nvPr/>
            </p:nvCxnSpPr>
            <p:spPr>
              <a:xfrm>
                <a:off x="914642" y="1535497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5" name="Straight Connector 267"/>
              <p:cNvCxnSpPr/>
              <p:nvPr/>
            </p:nvCxnSpPr>
            <p:spPr>
              <a:xfrm>
                <a:off x="914642" y="1587303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6" name="Straight Connector 268"/>
              <p:cNvCxnSpPr/>
              <p:nvPr/>
            </p:nvCxnSpPr>
            <p:spPr>
              <a:xfrm>
                <a:off x="914642" y="1630475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7" name="Straight Connector 269"/>
              <p:cNvCxnSpPr/>
              <p:nvPr/>
            </p:nvCxnSpPr>
            <p:spPr>
              <a:xfrm>
                <a:off x="921116" y="167580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8" name="Straight Connector 270"/>
              <p:cNvCxnSpPr/>
              <p:nvPr/>
            </p:nvCxnSpPr>
            <p:spPr>
              <a:xfrm>
                <a:off x="914642" y="1718979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9" name="Straight Connector 271"/>
              <p:cNvCxnSpPr/>
              <p:nvPr/>
            </p:nvCxnSpPr>
            <p:spPr>
              <a:xfrm>
                <a:off x="914642" y="1770786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0" name="Straight Connector 272"/>
              <p:cNvCxnSpPr/>
              <p:nvPr/>
            </p:nvCxnSpPr>
            <p:spPr>
              <a:xfrm>
                <a:off x="914642" y="1813958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3" name="Group 273"/>
            <p:cNvGrpSpPr>
              <a:grpSpLocks/>
            </p:cNvGrpSpPr>
            <p:nvPr/>
          </p:nvGrpSpPr>
          <p:grpSpPr bwMode="auto">
            <a:xfrm>
              <a:off x="1544090" y="3958366"/>
              <a:ext cx="280244" cy="392479"/>
              <a:chOff x="838200" y="1371600"/>
              <a:chExt cx="381000" cy="533400"/>
            </a:xfrm>
          </p:grpSpPr>
          <p:sp>
            <p:nvSpPr>
              <p:cNvPr id="581" name="Folded Corner 274"/>
              <p:cNvSpPr/>
              <p:nvPr/>
            </p:nvSpPr>
            <p:spPr>
              <a:xfrm>
                <a:off x="838945" y="1370927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82" name="Straight Connector 275"/>
              <p:cNvCxnSpPr/>
              <p:nvPr/>
            </p:nvCxnSpPr>
            <p:spPr>
              <a:xfrm>
                <a:off x="914483" y="144647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3" name="Straight Connector 276"/>
              <p:cNvCxnSpPr/>
              <p:nvPr/>
            </p:nvCxnSpPr>
            <p:spPr>
              <a:xfrm>
                <a:off x="914483" y="148965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4" name="Straight Connector 277"/>
              <p:cNvCxnSpPr/>
              <p:nvPr/>
            </p:nvCxnSpPr>
            <p:spPr>
              <a:xfrm>
                <a:off x="914483" y="153713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5" name="Straight Connector 278"/>
              <p:cNvCxnSpPr/>
              <p:nvPr/>
            </p:nvCxnSpPr>
            <p:spPr>
              <a:xfrm>
                <a:off x="914483" y="158678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6" name="Straight Connector 279"/>
              <p:cNvCxnSpPr/>
              <p:nvPr/>
            </p:nvCxnSpPr>
            <p:spPr>
              <a:xfrm>
                <a:off x="914483" y="1632118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7" name="Straight Connector 280"/>
              <p:cNvCxnSpPr/>
              <p:nvPr/>
            </p:nvCxnSpPr>
            <p:spPr>
              <a:xfrm>
                <a:off x="920959" y="167529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8" name="Straight Connector 281"/>
              <p:cNvCxnSpPr/>
              <p:nvPr/>
            </p:nvCxnSpPr>
            <p:spPr>
              <a:xfrm>
                <a:off x="914483" y="171846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9" name="Straight Connector 282"/>
              <p:cNvCxnSpPr/>
              <p:nvPr/>
            </p:nvCxnSpPr>
            <p:spPr>
              <a:xfrm>
                <a:off x="914483" y="177242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0" name="Straight Connector 283"/>
              <p:cNvCxnSpPr/>
              <p:nvPr/>
            </p:nvCxnSpPr>
            <p:spPr>
              <a:xfrm>
                <a:off x="914483" y="181560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4" name="Group 284"/>
            <p:cNvGrpSpPr>
              <a:grpSpLocks/>
            </p:cNvGrpSpPr>
            <p:nvPr/>
          </p:nvGrpSpPr>
          <p:grpSpPr bwMode="auto">
            <a:xfrm>
              <a:off x="1675970" y="4087401"/>
              <a:ext cx="280244" cy="392479"/>
              <a:chOff x="838200" y="1371600"/>
              <a:chExt cx="381000" cy="533400"/>
            </a:xfrm>
          </p:grpSpPr>
          <p:sp>
            <p:nvSpPr>
              <p:cNvPr id="571" name="Folded Corner 285"/>
              <p:cNvSpPr/>
              <p:nvPr/>
            </p:nvSpPr>
            <p:spPr>
              <a:xfrm>
                <a:off x="838785" y="1372567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72" name="Straight Connector 286"/>
              <p:cNvCxnSpPr/>
              <p:nvPr/>
            </p:nvCxnSpPr>
            <p:spPr>
              <a:xfrm>
                <a:off x="916482" y="1450277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3" name="Straight Connector 287"/>
              <p:cNvCxnSpPr/>
              <p:nvPr/>
            </p:nvCxnSpPr>
            <p:spPr>
              <a:xfrm>
                <a:off x="916482" y="1493449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4" name="Straight Connector 288"/>
              <p:cNvCxnSpPr/>
              <p:nvPr/>
            </p:nvCxnSpPr>
            <p:spPr>
              <a:xfrm>
                <a:off x="916482" y="1536621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5" name="Straight Connector 289"/>
              <p:cNvCxnSpPr/>
              <p:nvPr/>
            </p:nvCxnSpPr>
            <p:spPr>
              <a:xfrm>
                <a:off x="916482" y="1588428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6" name="Straight Connector 290"/>
              <p:cNvCxnSpPr/>
              <p:nvPr/>
            </p:nvCxnSpPr>
            <p:spPr>
              <a:xfrm>
                <a:off x="916482" y="1631600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7" name="Straight Connector 291"/>
              <p:cNvCxnSpPr/>
              <p:nvPr/>
            </p:nvCxnSpPr>
            <p:spPr>
              <a:xfrm>
                <a:off x="922957" y="1679089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8" name="Straight Connector 292"/>
              <p:cNvCxnSpPr/>
              <p:nvPr/>
            </p:nvCxnSpPr>
            <p:spPr>
              <a:xfrm>
                <a:off x="916482" y="1722261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9" name="Straight Connector 293"/>
              <p:cNvCxnSpPr/>
              <p:nvPr/>
            </p:nvCxnSpPr>
            <p:spPr>
              <a:xfrm>
                <a:off x="916482" y="1771909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0" name="Straight Connector 294"/>
              <p:cNvCxnSpPr/>
              <p:nvPr/>
            </p:nvCxnSpPr>
            <p:spPr>
              <a:xfrm>
                <a:off x="916482" y="1815081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5" name="Group 295"/>
            <p:cNvGrpSpPr>
              <a:grpSpLocks/>
            </p:cNvGrpSpPr>
            <p:nvPr/>
          </p:nvGrpSpPr>
          <p:grpSpPr bwMode="auto">
            <a:xfrm>
              <a:off x="1807849" y="4216435"/>
              <a:ext cx="280244" cy="392479"/>
              <a:chOff x="838200" y="1371600"/>
              <a:chExt cx="381000" cy="533400"/>
            </a:xfrm>
          </p:grpSpPr>
          <p:sp>
            <p:nvSpPr>
              <p:cNvPr id="561" name="Folded Corner 296"/>
              <p:cNvSpPr/>
              <p:nvPr/>
            </p:nvSpPr>
            <p:spPr>
              <a:xfrm>
                <a:off x="838627" y="1372049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62" name="Straight Connector 297"/>
              <p:cNvCxnSpPr/>
              <p:nvPr/>
            </p:nvCxnSpPr>
            <p:spPr>
              <a:xfrm>
                <a:off x="914165" y="1447601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3" name="Straight Connector 298"/>
              <p:cNvCxnSpPr/>
              <p:nvPr/>
            </p:nvCxnSpPr>
            <p:spPr>
              <a:xfrm>
                <a:off x="914165" y="1490773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4" name="Straight Connector 299"/>
              <p:cNvCxnSpPr/>
              <p:nvPr/>
            </p:nvCxnSpPr>
            <p:spPr>
              <a:xfrm>
                <a:off x="914165" y="1538262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5" name="Straight Connector 300"/>
              <p:cNvCxnSpPr/>
              <p:nvPr/>
            </p:nvCxnSpPr>
            <p:spPr>
              <a:xfrm>
                <a:off x="914165" y="1587910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6" name="Straight Connector 301"/>
              <p:cNvCxnSpPr/>
              <p:nvPr/>
            </p:nvCxnSpPr>
            <p:spPr>
              <a:xfrm>
                <a:off x="914165" y="1633241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7" name="Straight Connector 302"/>
              <p:cNvCxnSpPr/>
              <p:nvPr/>
            </p:nvCxnSpPr>
            <p:spPr>
              <a:xfrm>
                <a:off x="920641" y="167641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8" name="Straight Connector 303"/>
              <p:cNvCxnSpPr/>
              <p:nvPr/>
            </p:nvCxnSpPr>
            <p:spPr>
              <a:xfrm>
                <a:off x="914165" y="1719585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9" name="Straight Connector 304"/>
              <p:cNvCxnSpPr/>
              <p:nvPr/>
            </p:nvCxnSpPr>
            <p:spPr>
              <a:xfrm>
                <a:off x="914165" y="1773550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0" name="Straight Connector 305"/>
              <p:cNvCxnSpPr/>
              <p:nvPr/>
            </p:nvCxnSpPr>
            <p:spPr>
              <a:xfrm>
                <a:off x="914165" y="1816722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6" name="Group 306"/>
            <p:cNvGrpSpPr>
              <a:grpSpLocks/>
            </p:cNvGrpSpPr>
            <p:nvPr/>
          </p:nvGrpSpPr>
          <p:grpSpPr bwMode="auto">
            <a:xfrm>
              <a:off x="1939729" y="4345469"/>
              <a:ext cx="280244" cy="392479"/>
              <a:chOff x="838200" y="1371600"/>
              <a:chExt cx="381000" cy="533400"/>
            </a:xfrm>
          </p:grpSpPr>
          <p:sp>
            <p:nvSpPr>
              <p:cNvPr id="551" name="Folded Corner 307"/>
              <p:cNvSpPr/>
              <p:nvPr/>
            </p:nvSpPr>
            <p:spPr>
              <a:xfrm>
                <a:off x="838466" y="1371532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52" name="Straight Connector 308"/>
              <p:cNvCxnSpPr/>
              <p:nvPr/>
            </p:nvCxnSpPr>
            <p:spPr>
              <a:xfrm>
                <a:off x="914006" y="144924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3" name="Straight Connector 309"/>
              <p:cNvCxnSpPr/>
              <p:nvPr/>
            </p:nvCxnSpPr>
            <p:spPr>
              <a:xfrm>
                <a:off x="914006" y="149241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4" name="Straight Connector 310"/>
              <p:cNvCxnSpPr/>
              <p:nvPr/>
            </p:nvCxnSpPr>
            <p:spPr>
              <a:xfrm>
                <a:off x="914006" y="153558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5" name="Straight Connector 311"/>
              <p:cNvCxnSpPr/>
              <p:nvPr/>
            </p:nvCxnSpPr>
            <p:spPr>
              <a:xfrm>
                <a:off x="914006" y="158739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6" name="Straight Connector 312"/>
              <p:cNvCxnSpPr/>
              <p:nvPr/>
            </p:nvCxnSpPr>
            <p:spPr>
              <a:xfrm>
                <a:off x="914006" y="163272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7" name="Straight Connector 313"/>
              <p:cNvCxnSpPr/>
              <p:nvPr/>
            </p:nvCxnSpPr>
            <p:spPr>
              <a:xfrm>
                <a:off x="920480" y="167805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8" name="Straight Connector 314"/>
              <p:cNvCxnSpPr/>
              <p:nvPr/>
            </p:nvCxnSpPr>
            <p:spPr>
              <a:xfrm>
                <a:off x="914006" y="172122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9" name="Straight Connector 315"/>
              <p:cNvCxnSpPr/>
              <p:nvPr/>
            </p:nvCxnSpPr>
            <p:spPr>
              <a:xfrm>
                <a:off x="914006" y="177087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0" name="Straight Connector 316"/>
              <p:cNvCxnSpPr/>
              <p:nvPr/>
            </p:nvCxnSpPr>
            <p:spPr>
              <a:xfrm>
                <a:off x="914006" y="181404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7" name="Group 317"/>
            <p:cNvGrpSpPr>
              <a:grpSpLocks/>
            </p:cNvGrpSpPr>
            <p:nvPr/>
          </p:nvGrpSpPr>
          <p:grpSpPr bwMode="auto">
            <a:xfrm>
              <a:off x="2071609" y="4474504"/>
              <a:ext cx="280244" cy="392479"/>
              <a:chOff x="838200" y="1371600"/>
              <a:chExt cx="381000" cy="533400"/>
            </a:xfrm>
          </p:grpSpPr>
          <p:sp>
            <p:nvSpPr>
              <p:cNvPr id="541" name="Folded Corner 318"/>
              <p:cNvSpPr/>
              <p:nvPr/>
            </p:nvSpPr>
            <p:spPr>
              <a:xfrm>
                <a:off x="838307" y="1371013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42" name="Straight Connector 319"/>
              <p:cNvCxnSpPr/>
              <p:nvPr/>
            </p:nvCxnSpPr>
            <p:spPr>
              <a:xfrm>
                <a:off x="916005" y="1446565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3" name="Straight Connector 320"/>
              <p:cNvCxnSpPr/>
              <p:nvPr/>
            </p:nvCxnSpPr>
            <p:spPr>
              <a:xfrm>
                <a:off x="916005" y="1491895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4" name="Straight Connector 321"/>
              <p:cNvCxnSpPr/>
              <p:nvPr/>
            </p:nvCxnSpPr>
            <p:spPr>
              <a:xfrm>
                <a:off x="916005" y="1537226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5" name="Straight Connector 322"/>
              <p:cNvCxnSpPr/>
              <p:nvPr/>
            </p:nvCxnSpPr>
            <p:spPr>
              <a:xfrm>
                <a:off x="916005" y="1586873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6" name="Straight Connector 323"/>
              <p:cNvCxnSpPr/>
              <p:nvPr/>
            </p:nvCxnSpPr>
            <p:spPr>
              <a:xfrm>
                <a:off x="916005" y="1632205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7" name="Straight Connector 324"/>
              <p:cNvCxnSpPr/>
              <p:nvPr/>
            </p:nvCxnSpPr>
            <p:spPr>
              <a:xfrm>
                <a:off x="922479" y="1675377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8" name="Straight Connector 325"/>
              <p:cNvCxnSpPr/>
              <p:nvPr/>
            </p:nvCxnSpPr>
            <p:spPr>
              <a:xfrm>
                <a:off x="916005" y="1718549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9" name="Straight Connector 326"/>
              <p:cNvCxnSpPr/>
              <p:nvPr/>
            </p:nvCxnSpPr>
            <p:spPr>
              <a:xfrm>
                <a:off x="916005" y="1772514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0" name="Straight Connector 327"/>
              <p:cNvCxnSpPr/>
              <p:nvPr/>
            </p:nvCxnSpPr>
            <p:spPr>
              <a:xfrm>
                <a:off x="916005" y="1815686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8" name="Group 328"/>
            <p:cNvGrpSpPr>
              <a:grpSpLocks/>
            </p:cNvGrpSpPr>
            <p:nvPr/>
          </p:nvGrpSpPr>
          <p:grpSpPr bwMode="auto">
            <a:xfrm>
              <a:off x="2203488" y="4603538"/>
              <a:ext cx="280244" cy="392479"/>
              <a:chOff x="838200" y="1371600"/>
              <a:chExt cx="381000" cy="533400"/>
            </a:xfrm>
          </p:grpSpPr>
          <p:sp>
            <p:nvSpPr>
              <p:cNvPr id="531" name="Folded Corner 329"/>
              <p:cNvSpPr/>
              <p:nvPr/>
            </p:nvSpPr>
            <p:spPr>
              <a:xfrm>
                <a:off x="838148" y="1372655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32" name="Straight Connector 330"/>
              <p:cNvCxnSpPr/>
              <p:nvPr/>
            </p:nvCxnSpPr>
            <p:spPr>
              <a:xfrm>
                <a:off x="913688" y="144820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3" name="Straight Connector 331"/>
              <p:cNvCxnSpPr/>
              <p:nvPr/>
            </p:nvCxnSpPr>
            <p:spPr>
              <a:xfrm>
                <a:off x="913688" y="149137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4" name="Straight Connector 332"/>
              <p:cNvCxnSpPr/>
              <p:nvPr/>
            </p:nvCxnSpPr>
            <p:spPr>
              <a:xfrm>
                <a:off x="913688" y="153670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5" name="Straight Connector 333"/>
              <p:cNvCxnSpPr/>
              <p:nvPr/>
            </p:nvCxnSpPr>
            <p:spPr>
              <a:xfrm>
                <a:off x="913688" y="158635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6" name="Straight Connector 334"/>
              <p:cNvCxnSpPr/>
              <p:nvPr/>
            </p:nvCxnSpPr>
            <p:spPr>
              <a:xfrm>
                <a:off x="913688" y="163384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7" name="Straight Connector 335"/>
              <p:cNvCxnSpPr/>
              <p:nvPr/>
            </p:nvCxnSpPr>
            <p:spPr>
              <a:xfrm>
                <a:off x="920162" y="1677020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8" name="Straight Connector 336"/>
              <p:cNvCxnSpPr/>
              <p:nvPr/>
            </p:nvCxnSpPr>
            <p:spPr>
              <a:xfrm>
                <a:off x="913688" y="172019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9" name="Straight Connector 337"/>
              <p:cNvCxnSpPr/>
              <p:nvPr/>
            </p:nvCxnSpPr>
            <p:spPr>
              <a:xfrm>
                <a:off x="913688" y="177199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0" name="Straight Connector 338"/>
              <p:cNvCxnSpPr/>
              <p:nvPr/>
            </p:nvCxnSpPr>
            <p:spPr>
              <a:xfrm>
                <a:off x="913688" y="181517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39" name="Group 339"/>
            <p:cNvGrpSpPr>
              <a:grpSpLocks/>
            </p:cNvGrpSpPr>
            <p:nvPr/>
          </p:nvGrpSpPr>
          <p:grpSpPr bwMode="auto">
            <a:xfrm>
              <a:off x="703358" y="2797057"/>
              <a:ext cx="280244" cy="392479"/>
              <a:chOff x="838200" y="1371600"/>
              <a:chExt cx="381000" cy="533400"/>
            </a:xfrm>
          </p:grpSpPr>
          <p:sp>
            <p:nvSpPr>
              <p:cNvPr id="521" name="Folded Corner 340"/>
              <p:cNvSpPr/>
              <p:nvPr/>
            </p:nvSpPr>
            <p:spPr>
              <a:xfrm>
                <a:off x="838071" y="1371266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22" name="Straight Connector 341"/>
              <p:cNvCxnSpPr/>
              <p:nvPr/>
            </p:nvCxnSpPr>
            <p:spPr>
              <a:xfrm>
                <a:off x="913609" y="1446817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3" name="Straight Connector 342"/>
              <p:cNvCxnSpPr/>
              <p:nvPr/>
            </p:nvCxnSpPr>
            <p:spPr>
              <a:xfrm>
                <a:off x="913609" y="1489990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4" name="Straight Connector 343"/>
              <p:cNvCxnSpPr/>
              <p:nvPr/>
            </p:nvCxnSpPr>
            <p:spPr>
              <a:xfrm>
                <a:off x="913609" y="1537479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5" name="Straight Connector 344"/>
              <p:cNvCxnSpPr/>
              <p:nvPr/>
            </p:nvCxnSpPr>
            <p:spPr>
              <a:xfrm>
                <a:off x="913609" y="1587126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6" name="Straight Connector 345"/>
              <p:cNvCxnSpPr/>
              <p:nvPr/>
            </p:nvCxnSpPr>
            <p:spPr>
              <a:xfrm>
                <a:off x="913609" y="1632458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7" name="Straight Connector 346"/>
              <p:cNvCxnSpPr/>
              <p:nvPr/>
            </p:nvCxnSpPr>
            <p:spPr>
              <a:xfrm>
                <a:off x="922242" y="167563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8" name="Straight Connector 347"/>
              <p:cNvCxnSpPr/>
              <p:nvPr/>
            </p:nvCxnSpPr>
            <p:spPr>
              <a:xfrm>
                <a:off x="913609" y="1718802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9" name="Straight Connector 348"/>
              <p:cNvCxnSpPr/>
              <p:nvPr/>
            </p:nvCxnSpPr>
            <p:spPr>
              <a:xfrm>
                <a:off x="913609" y="1772767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0" name="Straight Connector 349"/>
              <p:cNvCxnSpPr/>
              <p:nvPr/>
            </p:nvCxnSpPr>
            <p:spPr>
              <a:xfrm>
                <a:off x="913609" y="1815939"/>
                <a:ext cx="230934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0" name="Group 350"/>
            <p:cNvGrpSpPr>
              <a:grpSpLocks/>
            </p:cNvGrpSpPr>
            <p:nvPr/>
          </p:nvGrpSpPr>
          <p:grpSpPr bwMode="auto">
            <a:xfrm>
              <a:off x="835237" y="2926092"/>
              <a:ext cx="280244" cy="392479"/>
              <a:chOff x="838200" y="1371600"/>
              <a:chExt cx="381000" cy="533400"/>
            </a:xfrm>
          </p:grpSpPr>
          <p:sp>
            <p:nvSpPr>
              <p:cNvPr id="511" name="Folded Corner 351"/>
              <p:cNvSpPr/>
              <p:nvPr/>
            </p:nvSpPr>
            <p:spPr>
              <a:xfrm>
                <a:off x="837912" y="1370749"/>
                <a:ext cx="382011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12" name="Straight Connector 352"/>
              <p:cNvCxnSpPr/>
              <p:nvPr/>
            </p:nvCxnSpPr>
            <p:spPr>
              <a:xfrm>
                <a:off x="915609" y="144845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3" name="Straight Connector 353"/>
              <p:cNvCxnSpPr/>
              <p:nvPr/>
            </p:nvCxnSpPr>
            <p:spPr>
              <a:xfrm>
                <a:off x="915609" y="149163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4" name="Straight Connector 354"/>
              <p:cNvCxnSpPr/>
              <p:nvPr/>
            </p:nvCxnSpPr>
            <p:spPr>
              <a:xfrm>
                <a:off x="915609" y="1532644"/>
                <a:ext cx="228775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5" name="Straight Connector 355"/>
              <p:cNvCxnSpPr/>
              <p:nvPr/>
            </p:nvCxnSpPr>
            <p:spPr>
              <a:xfrm>
                <a:off x="915609" y="1586610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6" name="Straight Connector 356"/>
              <p:cNvCxnSpPr/>
              <p:nvPr/>
            </p:nvCxnSpPr>
            <p:spPr>
              <a:xfrm>
                <a:off x="915609" y="162978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7" name="Straight Connector 357"/>
              <p:cNvCxnSpPr/>
              <p:nvPr/>
            </p:nvCxnSpPr>
            <p:spPr>
              <a:xfrm>
                <a:off x="922084" y="167511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8" name="Straight Connector 358"/>
              <p:cNvCxnSpPr/>
              <p:nvPr/>
            </p:nvCxnSpPr>
            <p:spPr>
              <a:xfrm>
                <a:off x="915609" y="172044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9" name="Straight Connector 359"/>
              <p:cNvCxnSpPr/>
              <p:nvPr/>
            </p:nvCxnSpPr>
            <p:spPr>
              <a:xfrm>
                <a:off x="915609" y="177009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0" name="Straight Connector 360"/>
              <p:cNvCxnSpPr/>
              <p:nvPr/>
            </p:nvCxnSpPr>
            <p:spPr>
              <a:xfrm>
                <a:off x="915609" y="181326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1" name="Group 361"/>
            <p:cNvGrpSpPr>
              <a:grpSpLocks/>
            </p:cNvGrpSpPr>
            <p:nvPr/>
          </p:nvGrpSpPr>
          <p:grpSpPr bwMode="auto">
            <a:xfrm>
              <a:off x="967117" y="3055126"/>
              <a:ext cx="280244" cy="392479"/>
              <a:chOff x="838200" y="1371600"/>
              <a:chExt cx="381000" cy="533400"/>
            </a:xfrm>
          </p:grpSpPr>
          <p:sp>
            <p:nvSpPr>
              <p:cNvPr id="501" name="Folded Corner 362"/>
              <p:cNvSpPr/>
              <p:nvPr/>
            </p:nvSpPr>
            <p:spPr>
              <a:xfrm>
                <a:off x="837753" y="1372390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02" name="Straight Connector 363"/>
              <p:cNvCxnSpPr/>
              <p:nvPr/>
            </p:nvCxnSpPr>
            <p:spPr>
              <a:xfrm>
                <a:off x="913291" y="144794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3" name="Straight Connector 364"/>
              <p:cNvCxnSpPr/>
              <p:nvPr/>
            </p:nvCxnSpPr>
            <p:spPr>
              <a:xfrm>
                <a:off x="913291" y="149327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4" name="Straight Connector 365"/>
              <p:cNvCxnSpPr/>
              <p:nvPr/>
            </p:nvCxnSpPr>
            <p:spPr>
              <a:xfrm>
                <a:off x="913291" y="153860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5" name="Straight Connector 366"/>
              <p:cNvCxnSpPr/>
              <p:nvPr/>
            </p:nvCxnSpPr>
            <p:spPr>
              <a:xfrm>
                <a:off x="913291" y="158825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6" name="Straight Connector 367"/>
              <p:cNvCxnSpPr/>
              <p:nvPr/>
            </p:nvCxnSpPr>
            <p:spPr>
              <a:xfrm>
                <a:off x="913291" y="163358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7" name="Straight Connector 368"/>
              <p:cNvCxnSpPr/>
              <p:nvPr/>
            </p:nvCxnSpPr>
            <p:spPr>
              <a:xfrm>
                <a:off x="919766" y="167675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8" name="Straight Connector 369"/>
              <p:cNvCxnSpPr/>
              <p:nvPr/>
            </p:nvCxnSpPr>
            <p:spPr>
              <a:xfrm>
                <a:off x="913291" y="172208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9" name="Straight Connector 370"/>
              <p:cNvCxnSpPr/>
              <p:nvPr/>
            </p:nvCxnSpPr>
            <p:spPr>
              <a:xfrm>
                <a:off x="913291" y="177389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0" name="Straight Connector 371"/>
              <p:cNvCxnSpPr/>
              <p:nvPr/>
            </p:nvCxnSpPr>
            <p:spPr>
              <a:xfrm>
                <a:off x="913291" y="181706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2" name="Group 372"/>
            <p:cNvGrpSpPr>
              <a:grpSpLocks/>
            </p:cNvGrpSpPr>
            <p:nvPr/>
          </p:nvGrpSpPr>
          <p:grpSpPr bwMode="auto">
            <a:xfrm>
              <a:off x="1098997" y="3184160"/>
              <a:ext cx="280244" cy="392479"/>
              <a:chOff x="838200" y="1371600"/>
              <a:chExt cx="381000" cy="533400"/>
            </a:xfrm>
          </p:grpSpPr>
          <p:sp>
            <p:nvSpPr>
              <p:cNvPr id="491" name="Folded Corner 373"/>
              <p:cNvSpPr/>
              <p:nvPr/>
            </p:nvSpPr>
            <p:spPr>
              <a:xfrm>
                <a:off x="837592" y="1371872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92" name="Straight Connector 374"/>
              <p:cNvCxnSpPr/>
              <p:nvPr/>
            </p:nvCxnSpPr>
            <p:spPr>
              <a:xfrm>
                <a:off x="913132" y="1447424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3" name="Straight Connector 375"/>
              <p:cNvCxnSpPr/>
              <p:nvPr/>
            </p:nvCxnSpPr>
            <p:spPr>
              <a:xfrm>
                <a:off x="913132" y="1490596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4" name="Straight Connector 376"/>
              <p:cNvCxnSpPr/>
              <p:nvPr/>
            </p:nvCxnSpPr>
            <p:spPr>
              <a:xfrm>
                <a:off x="913132" y="1535926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5" name="Straight Connector 377"/>
              <p:cNvCxnSpPr/>
              <p:nvPr/>
            </p:nvCxnSpPr>
            <p:spPr>
              <a:xfrm>
                <a:off x="913132" y="1585575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6" name="Straight Connector 378"/>
              <p:cNvCxnSpPr/>
              <p:nvPr/>
            </p:nvCxnSpPr>
            <p:spPr>
              <a:xfrm>
                <a:off x="913132" y="1633064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379"/>
              <p:cNvCxnSpPr/>
              <p:nvPr/>
            </p:nvCxnSpPr>
            <p:spPr>
              <a:xfrm>
                <a:off x="921765" y="167623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8" name="Straight Connector 380"/>
              <p:cNvCxnSpPr/>
              <p:nvPr/>
            </p:nvCxnSpPr>
            <p:spPr>
              <a:xfrm>
                <a:off x="913132" y="1719409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9" name="Straight Connector 381"/>
              <p:cNvCxnSpPr/>
              <p:nvPr/>
            </p:nvCxnSpPr>
            <p:spPr>
              <a:xfrm>
                <a:off x="913132" y="1771215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0" name="Straight Connector 382"/>
              <p:cNvCxnSpPr/>
              <p:nvPr/>
            </p:nvCxnSpPr>
            <p:spPr>
              <a:xfrm>
                <a:off x="913132" y="1814387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3" name="Group 383"/>
            <p:cNvGrpSpPr>
              <a:grpSpLocks/>
            </p:cNvGrpSpPr>
            <p:nvPr/>
          </p:nvGrpSpPr>
          <p:grpSpPr bwMode="auto">
            <a:xfrm>
              <a:off x="1230876" y="3313195"/>
              <a:ext cx="280244" cy="392479"/>
              <a:chOff x="838200" y="1371600"/>
              <a:chExt cx="381000" cy="533400"/>
            </a:xfrm>
          </p:grpSpPr>
          <p:sp>
            <p:nvSpPr>
              <p:cNvPr id="481" name="Folded Corner 384"/>
              <p:cNvSpPr/>
              <p:nvPr/>
            </p:nvSpPr>
            <p:spPr>
              <a:xfrm>
                <a:off x="837435" y="1371354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82" name="Straight Connector 385"/>
              <p:cNvCxnSpPr/>
              <p:nvPr/>
            </p:nvCxnSpPr>
            <p:spPr>
              <a:xfrm>
                <a:off x="915132" y="144906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3" name="Straight Connector 386"/>
              <p:cNvCxnSpPr/>
              <p:nvPr/>
            </p:nvCxnSpPr>
            <p:spPr>
              <a:xfrm>
                <a:off x="915132" y="149223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4" name="Straight Connector 387"/>
              <p:cNvCxnSpPr/>
              <p:nvPr/>
            </p:nvCxnSpPr>
            <p:spPr>
              <a:xfrm>
                <a:off x="915132" y="153756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5" name="Straight Connector 388"/>
              <p:cNvCxnSpPr/>
              <p:nvPr/>
            </p:nvCxnSpPr>
            <p:spPr>
              <a:xfrm>
                <a:off x="915132" y="158721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6" name="Straight Connector 389"/>
              <p:cNvCxnSpPr/>
              <p:nvPr/>
            </p:nvCxnSpPr>
            <p:spPr>
              <a:xfrm>
                <a:off x="915132" y="163470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7" name="Straight Connector 390"/>
              <p:cNvCxnSpPr/>
              <p:nvPr/>
            </p:nvCxnSpPr>
            <p:spPr>
              <a:xfrm>
                <a:off x="921606" y="167787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391"/>
              <p:cNvCxnSpPr/>
              <p:nvPr/>
            </p:nvCxnSpPr>
            <p:spPr>
              <a:xfrm>
                <a:off x="915132" y="172104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9" name="Straight Connector 392"/>
              <p:cNvCxnSpPr/>
              <p:nvPr/>
            </p:nvCxnSpPr>
            <p:spPr>
              <a:xfrm>
                <a:off x="915132" y="177501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0" name="Straight Connector 393"/>
              <p:cNvCxnSpPr/>
              <p:nvPr/>
            </p:nvCxnSpPr>
            <p:spPr>
              <a:xfrm>
                <a:off x="915132" y="181818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4" name="Group 394"/>
            <p:cNvGrpSpPr>
              <a:grpSpLocks/>
            </p:cNvGrpSpPr>
            <p:nvPr/>
          </p:nvGrpSpPr>
          <p:grpSpPr bwMode="auto">
            <a:xfrm>
              <a:off x="1362756" y="3442229"/>
              <a:ext cx="280244" cy="392479"/>
              <a:chOff x="838200" y="1371600"/>
              <a:chExt cx="381000" cy="533400"/>
            </a:xfrm>
          </p:grpSpPr>
          <p:sp>
            <p:nvSpPr>
              <p:cNvPr id="471" name="Folded Corner 395"/>
              <p:cNvSpPr/>
              <p:nvPr/>
            </p:nvSpPr>
            <p:spPr>
              <a:xfrm>
                <a:off x="837274" y="1370837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72" name="Straight Connector 396"/>
              <p:cNvCxnSpPr/>
              <p:nvPr/>
            </p:nvCxnSpPr>
            <p:spPr>
              <a:xfrm>
                <a:off x="912814" y="144638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3" name="Straight Connector 397"/>
              <p:cNvCxnSpPr/>
              <p:nvPr/>
            </p:nvCxnSpPr>
            <p:spPr>
              <a:xfrm>
                <a:off x="912814" y="148956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4" name="Straight Connector 398"/>
              <p:cNvCxnSpPr/>
              <p:nvPr/>
            </p:nvCxnSpPr>
            <p:spPr>
              <a:xfrm>
                <a:off x="912814" y="153489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5" name="Straight Connector 399"/>
              <p:cNvCxnSpPr/>
              <p:nvPr/>
            </p:nvCxnSpPr>
            <p:spPr>
              <a:xfrm>
                <a:off x="912814" y="158669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6" name="Straight Connector 400"/>
              <p:cNvCxnSpPr/>
              <p:nvPr/>
            </p:nvCxnSpPr>
            <p:spPr>
              <a:xfrm>
                <a:off x="912814" y="163202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7" name="Straight Connector 401"/>
              <p:cNvCxnSpPr/>
              <p:nvPr/>
            </p:nvCxnSpPr>
            <p:spPr>
              <a:xfrm>
                <a:off x="919288" y="1675202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8" name="Straight Connector 402"/>
              <p:cNvCxnSpPr/>
              <p:nvPr/>
            </p:nvCxnSpPr>
            <p:spPr>
              <a:xfrm>
                <a:off x="912814" y="171837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403"/>
              <p:cNvCxnSpPr/>
              <p:nvPr/>
            </p:nvCxnSpPr>
            <p:spPr>
              <a:xfrm>
                <a:off x="912814" y="177018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0" name="Straight Connector 404"/>
              <p:cNvCxnSpPr/>
              <p:nvPr/>
            </p:nvCxnSpPr>
            <p:spPr>
              <a:xfrm>
                <a:off x="912814" y="181551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5" name="Group 405"/>
            <p:cNvGrpSpPr>
              <a:grpSpLocks/>
            </p:cNvGrpSpPr>
            <p:nvPr/>
          </p:nvGrpSpPr>
          <p:grpSpPr bwMode="auto">
            <a:xfrm>
              <a:off x="1494635" y="3571263"/>
              <a:ext cx="280244" cy="392479"/>
              <a:chOff x="838200" y="1371600"/>
              <a:chExt cx="381000" cy="533400"/>
            </a:xfrm>
          </p:grpSpPr>
          <p:sp>
            <p:nvSpPr>
              <p:cNvPr id="461" name="Folded Corner 406"/>
              <p:cNvSpPr/>
              <p:nvPr/>
            </p:nvSpPr>
            <p:spPr>
              <a:xfrm>
                <a:off x="839274" y="1372478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62" name="Straight Connector 407"/>
              <p:cNvCxnSpPr/>
              <p:nvPr/>
            </p:nvCxnSpPr>
            <p:spPr>
              <a:xfrm>
                <a:off x="914814" y="145018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3" name="Straight Connector 408"/>
              <p:cNvCxnSpPr/>
              <p:nvPr/>
            </p:nvCxnSpPr>
            <p:spPr>
              <a:xfrm>
                <a:off x="914814" y="149336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4" name="Straight Connector 409"/>
              <p:cNvCxnSpPr/>
              <p:nvPr/>
            </p:nvCxnSpPr>
            <p:spPr>
              <a:xfrm>
                <a:off x="914814" y="153869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5" name="Straight Connector 410"/>
              <p:cNvCxnSpPr/>
              <p:nvPr/>
            </p:nvCxnSpPr>
            <p:spPr>
              <a:xfrm>
                <a:off x="914814" y="158833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6" name="Straight Connector 411"/>
              <p:cNvCxnSpPr/>
              <p:nvPr/>
            </p:nvCxnSpPr>
            <p:spPr>
              <a:xfrm>
                <a:off x="914814" y="163367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7" name="Straight Connector 412"/>
              <p:cNvCxnSpPr/>
              <p:nvPr/>
            </p:nvCxnSpPr>
            <p:spPr>
              <a:xfrm>
                <a:off x="921288" y="1676843"/>
                <a:ext cx="228775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8" name="Straight Connector 413"/>
              <p:cNvCxnSpPr/>
              <p:nvPr/>
            </p:nvCxnSpPr>
            <p:spPr>
              <a:xfrm>
                <a:off x="914814" y="17221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9" name="Straight Connector 414"/>
              <p:cNvCxnSpPr/>
              <p:nvPr/>
            </p:nvCxnSpPr>
            <p:spPr>
              <a:xfrm>
                <a:off x="914814" y="177398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0" name="Straight Connector 415"/>
              <p:cNvCxnSpPr/>
              <p:nvPr/>
            </p:nvCxnSpPr>
            <p:spPr>
              <a:xfrm>
                <a:off x="914814" y="18171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6" name="Group 416"/>
            <p:cNvGrpSpPr>
              <a:grpSpLocks/>
            </p:cNvGrpSpPr>
            <p:nvPr/>
          </p:nvGrpSpPr>
          <p:grpSpPr bwMode="auto">
            <a:xfrm>
              <a:off x="1626515" y="3700298"/>
              <a:ext cx="280244" cy="392479"/>
              <a:chOff x="838200" y="1371600"/>
              <a:chExt cx="381000" cy="533400"/>
            </a:xfrm>
          </p:grpSpPr>
          <p:sp>
            <p:nvSpPr>
              <p:cNvPr id="451" name="Folded Corner 417"/>
              <p:cNvSpPr/>
              <p:nvPr/>
            </p:nvSpPr>
            <p:spPr>
              <a:xfrm>
                <a:off x="839115" y="1371960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52" name="Straight Connector 418"/>
              <p:cNvCxnSpPr/>
              <p:nvPr/>
            </p:nvCxnSpPr>
            <p:spPr>
              <a:xfrm>
                <a:off x="916812" y="1447511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3" name="Straight Connector 419"/>
              <p:cNvCxnSpPr/>
              <p:nvPr/>
            </p:nvCxnSpPr>
            <p:spPr>
              <a:xfrm>
                <a:off x="916812" y="1490683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4" name="Straight Connector 420"/>
              <p:cNvCxnSpPr/>
              <p:nvPr/>
            </p:nvCxnSpPr>
            <p:spPr>
              <a:xfrm>
                <a:off x="916812" y="1536015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5" name="Straight Connector 421"/>
              <p:cNvCxnSpPr/>
              <p:nvPr/>
            </p:nvCxnSpPr>
            <p:spPr>
              <a:xfrm>
                <a:off x="916812" y="1587821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6" name="Straight Connector 422"/>
              <p:cNvCxnSpPr/>
              <p:nvPr/>
            </p:nvCxnSpPr>
            <p:spPr>
              <a:xfrm>
                <a:off x="916812" y="1633151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7" name="Straight Connector 423"/>
              <p:cNvCxnSpPr/>
              <p:nvPr/>
            </p:nvCxnSpPr>
            <p:spPr>
              <a:xfrm>
                <a:off x="923286" y="1676323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8" name="Straight Connector 424"/>
              <p:cNvCxnSpPr/>
              <p:nvPr/>
            </p:nvCxnSpPr>
            <p:spPr>
              <a:xfrm>
                <a:off x="916812" y="1719496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9" name="Straight Connector 425"/>
              <p:cNvCxnSpPr/>
              <p:nvPr/>
            </p:nvCxnSpPr>
            <p:spPr>
              <a:xfrm>
                <a:off x="916812" y="1771302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0" name="Straight Connector 426"/>
              <p:cNvCxnSpPr/>
              <p:nvPr/>
            </p:nvCxnSpPr>
            <p:spPr>
              <a:xfrm>
                <a:off x="916812" y="1816634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7" name="Group 427"/>
            <p:cNvGrpSpPr>
              <a:grpSpLocks/>
            </p:cNvGrpSpPr>
            <p:nvPr/>
          </p:nvGrpSpPr>
          <p:grpSpPr bwMode="auto">
            <a:xfrm>
              <a:off x="1758395" y="3829332"/>
              <a:ext cx="280244" cy="392479"/>
              <a:chOff x="838200" y="1371600"/>
              <a:chExt cx="381000" cy="533400"/>
            </a:xfrm>
          </p:grpSpPr>
          <p:sp>
            <p:nvSpPr>
              <p:cNvPr id="441" name="Folded Corner 428"/>
              <p:cNvSpPr/>
              <p:nvPr/>
            </p:nvSpPr>
            <p:spPr>
              <a:xfrm>
                <a:off x="838955" y="1371442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42" name="Straight Connector 429"/>
              <p:cNvCxnSpPr/>
              <p:nvPr/>
            </p:nvCxnSpPr>
            <p:spPr>
              <a:xfrm>
                <a:off x="914494" y="14491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3" name="Straight Connector 430"/>
              <p:cNvCxnSpPr/>
              <p:nvPr/>
            </p:nvCxnSpPr>
            <p:spPr>
              <a:xfrm>
                <a:off x="914494" y="149232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4" name="Straight Connector 431"/>
              <p:cNvCxnSpPr/>
              <p:nvPr/>
            </p:nvCxnSpPr>
            <p:spPr>
              <a:xfrm>
                <a:off x="914494" y="153549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5" name="Straight Connector 432"/>
              <p:cNvCxnSpPr/>
              <p:nvPr/>
            </p:nvCxnSpPr>
            <p:spPr>
              <a:xfrm>
                <a:off x="914494" y="158730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6" name="Straight Connector 433"/>
              <p:cNvCxnSpPr/>
              <p:nvPr/>
            </p:nvCxnSpPr>
            <p:spPr>
              <a:xfrm>
                <a:off x="914494" y="163047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7" name="Straight Connector 434"/>
              <p:cNvCxnSpPr/>
              <p:nvPr/>
            </p:nvCxnSpPr>
            <p:spPr>
              <a:xfrm>
                <a:off x="920968" y="167580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8" name="Straight Connector 435"/>
              <p:cNvCxnSpPr/>
              <p:nvPr/>
            </p:nvCxnSpPr>
            <p:spPr>
              <a:xfrm>
                <a:off x="914494" y="171897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9" name="Straight Connector 436"/>
              <p:cNvCxnSpPr/>
              <p:nvPr/>
            </p:nvCxnSpPr>
            <p:spPr>
              <a:xfrm>
                <a:off x="914494" y="177078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37"/>
              <p:cNvCxnSpPr/>
              <p:nvPr/>
            </p:nvCxnSpPr>
            <p:spPr>
              <a:xfrm>
                <a:off x="914494" y="181395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8" name="Group 438"/>
            <p:cNvGrpSpPr>
              <a:grpSpLocks/>
            </p:cNvGrpSpPr>
            <p:nvPr/>
          </p:nvGrpSpPr>
          <p:grpSpPr bwMode="auto">
            <a:xfrm>
              <a:off x="1890274" y="3958366"/>
              <a:ext cx="280244" cy="392479"/>
              <a:chOff x="838200" y="1371600"/>
              <a:chExt cx="381000" cy="533400"/>
            </a:xfrm>
          </p:grpSpPr>
          <p:sp>
            <p:nvSpPr>
              <p:cNvPr id="431" name="Folded Corner 439"/>
              <p:cNvSpPr/>
              <p:nvPr/>
            </p:nvSpPr>
            <p:spPr>
              <a:xfrm>
                <a:off x="838797" y="1370927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32" name="Straight Connector 440"/>
              <p:cNvCxnSpPr/>
              <p:nvPr/>
            </p:nvCxnSpPr>
            <p:spPr>
              <a:xfrm>
                <a:off x="914335" y="144647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3" name="Straight Connector 441"/>
              <p:cNvCxnSpPr/>
              <p:nvPr/>
            </p:nvCxnSpPr>
            <p:spPr>
              <a:xfrm>
                <a:off x="914335" y="148965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4" name="Straight Connector 442"/>
              <p:cNvCxnSpPr/>
              <p:nvPr/>
            </p:nvCxnSpPr>
            <p:spPr>
              <a:xfrm>
                <a:off x="914335" y="153713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5" name="Straight Connector 443"/>
              <p:cNvCxnSpPr/>
              <p:nvPr/>
            </p:nvCxnSpPr>
            <p:spPr>
              <a:xfrm>
                <a:off x="914335" y="158678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44"/>
              <p:cNvCxnSpPr/>
              <p:nvPr/>
            </p:nvCxnSpPr>
            <p:spPr>
              <a:xfrm>
                <a:off x="914335" y="1632118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7" name="Straight Connector 445"/>
              <p:cNvCxnSpPr/>
              <p:nvPr/>
            </p:nvCxnSpPr>
            <p:spPr>
              <a:xfrm>
                <a:off x="922968" y="1675290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8" name="Straight Connector 446"/>
              <p:cNvCxnSpPr/>
              <p:nvPr/>
            </p:nvCxnSpPr>
            <p:spPr>
              <a:xfrm>
                <a:off x="914335" y="171846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9" name="Straight Connector 447"/>
              <p:cNvCxnSpPr/>
              <p:nvPr/>
            </p:nvCxnSpPr>
            <p:spPr>
              <a:xfrm>
                <a:off x="914335" y="177242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40" name="Straight Connector 448"/>
              <p:cNvCxnSpPr/>
              <p:nvPr/>
            </p:nvCxnSpPr>
            <p:spPr>
              <a:xfrm>
                <a:off x="914335" y="181560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49" name="Group 449"/>
            <p:cNvGrpSpPr>
              <a:grpSpLocks/>
            </p:cNvGrpSpPr>
            <p:nvPr/>
          </p:nvGrpSpPr>
          <p:grpSpPr bwMode="auto">
            <a:xfrm>
              <a:off x="2022154" y="4087401"/>
              <a:ext cx="280244" cy="392479"/>
              <a:chOff x="838200" y="1371600"/>
              <a:chExt cx="381000" cy="533400"/>
            </a:xfrm>
          </p:grpSpPr>
          <p:sp>
            <p:nvSpPr>
              <p:cNvPr id="421" name="Folded Corner 450"/>
              <p:cNvSpPr/>
              <p:nvPr/>
            </p:nvSpPr>
            <p:spPr>
              <a:xfrm>
                <a:off x="836479" y="1372567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22" name="Straight Connector 451"/>
              <p:cNvCxnSpPr/>
              <p:nvPr/>
            </p:nvCxnSpPr>
            <p:spPr>
              <a:xfrm>
                <a:off x="914176" y="1450277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3" name="Straight Connector 452"/>
              <p:cNvCxnSpPr/>
              <p:nvPr/>
            </p:nvCxnSpPr>
            <p:spPr>
              <a:xfrm>
                <a:off x="914176" y="1493449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4" name="Straight Connector 453"/>
              <p:cNvCxnSpPr/>
              <p:nvPr/>
            </p:nvCxnSpPr>
            <p:spPr>
              <a:xfrm>
                <a:off x="914176" y="1536621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" name="Straight Connector 454"/>
              <p:cNvCxnSpPr/>
              <p:nvPr/>
            </p:nvCxnSpPr>
            <p:spPr>
              <a:xfrm>
                <a:off x="914176" y="1588428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6" name="Straight Connector 455"/>
              <p:cNvCxnSpPr/>
              <p:nvPr/>
            </p:nvCxnSpPr>
            <p:spPr>
              <a:xfrm>
                <a:off x="914176" y="1631600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7" name="Straight Connector 456"/>
              <p:cNvCxnSpPr/>
              <p:nvPr/>
            </p:nvCxnSpPr>
            <p:spPr>
              <a:xfrm>
                <a:off x="920650" y="167908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8" name="Straight Connector 457"/>
              <p:cNvCxnSpPr/>
              <p:nvPr/>
            </p:nvCxnSpPr>
            <p:spPr>
              <a:xfrm>
                <a:off x="914176" y="1722261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9" name="Straight Connector 458"/>
              <p:cNvCxnSpPr/>
              <p:nvPr/>
            </p:nvCxnSpPr>
            <p:spPr>
              <a:xfrm>
                <a:off x="914176" y="1771909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0" name="Straight Connector 459"/>
              <p:cNvCxnSpPr/>
              <p:nvPr/>
            </p:nvCxnSpPr>
            <p:spPr>
              <a:xfrm>
                <a:off x="914176" y="1815081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0" name="Group 460"/>
            <p:cNvGrpSpPr>
              <a:grpSpLocks/>
            </p:cNvGrpSpPr>
            <p:nvPr/>
          </p:nvGrpSpPr>
          <p:grpSpPr bwMode="auto">
            <a:xfrm>
              <a:off x="2154033" y="4216435"/>
              <a:ext cx="280244" cy="392479"/>
              <a:chOff x="838200" y="1371600"/>
              <a:chExt cx="381000" cy="533400"/>
            </a:xfrm>
          </p:grpSpPr>
          <p:sp>
            <p:nvSpPr>
              <p:cNvPr id="411" name="Folded Corner 461"/>
              <p:cNvSpPr/>
              <p:nvPr/>
            </p:nvSpPr>
            <p:spPr>
              <a:xfrm>
                <a:off x="838479" y="1372049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12" name="Straight Connector 462"/>
              <p:cNvCxnSpPr/>
              <p:nvPr/>
            </p:nvCxnSpPr>
            <p:spPr>
              <a:xfrm>
                <a:off x="914017" y="144760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3" name="Straight Connector 463"/>
              <p:cNvCxnSpPr/>
              <p:nvPr/>
            </p:nvCxnSpPr>
            <p:spPr>
              <a:xfrm>
                <a:off x="914017" y="149077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4" name="Straight Connector 464"/>
              <p:cNvCxnSpPr/>
              <p:nvPr/>
            </p:nvCxnSpPr>
            <p:spPr>
              <a:xfrm>
                <a:off x="914017" y="153826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5" name="Straight Connector 465"/>
              <p:cNvCxnSpPr/>
              <p:nvPr/>
            </p:nvCxnSpPr>
            <p:spPr>
              <a:xfrm>
                <a:off x="914017" y="158791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6" name="Straight Connector 466"/>
              <p:cNvCxnSpPr/>
              <p:nvPr/>
            </p:nvCxnSpPr>
            <p:spPr>
              <a:xfrm>
                <a:off x="914017" y="163324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7" name="Straight Connector 467"/>
              <p:cNvCxnSpPr/>
              <p:nvPr/>
            </p:nvCxnSpPr>
            <p:spPr>
              <a:xfrm>
                <a:off x="920492" y="167641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8" name="Straight Connector 468"/>
              <p:cNvCxnSpPr/>
              <p:nvPr/>
            </p:nvCxnSpPr>
            <p:spPr>
              <a:xfrm>
                <a:off x="914017" y="171958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9" name="Straight Connector 469"/>
              <p:cNvCxnSpPr/>
              <p:nvPr/>
            </p:nvCxnSpPr>
            <p:spPr>
              <a:xfrm>
                <a:off x="914017" y="177355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0" name="Straight Connector 470"/>
              <p:cNvCxnSpPr/>
              <p:nvPr/>
            </p:nvCxnSpPr>
            <p:spPr>
              <a:xfrm>
                <a:off x="914017" y="181672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1" name="Group 471"/>
            <p:cNvGrpSpPr>
              <a:grpSpLocks/>
            </p:cNvGrpSpPr>
            <p:nvPr/>
          </p:nvGrpSpPr>
          <p:grpSpPr bwMode="auto">
            <a:xfrm>
              <a:off x="2285913" y="4345469"/>
              <a:ext cx="280244" cy="392479"/>
              <a:chOff x="838200" y="1371600"/>
              <a:chExt cx="381000" cy="533400"/>
            </a:xfrm>
          </p:grpSpPr>
          <p:sp>
            <p:nvSpPr>
              <p:cNvPr id="401" name="Folded Corner 472"/>
              <p:cNvSpPr/>
              <p:nvPr/>
            </p:nvSpPr>
            <p:spPr>
              <a:xfrm>
                <a:off x="838318" y="1371532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02" name="Straight Connector 473"/>
              <p:cNvCxnSpPr/>
              <p:nvPr/>
            </p:nvCxnSpPr>
            <p:spPr>
              <a:xfrm>
                <a:off x="913858" y="144924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3" name="Straight Connector 474"/>
              <p:cNvCxnSpPr/>
              <p:nvPr/>
            </p:nvCxnSpPr>
            <p:spPr>
              <a:xfrm>
                <a:off x="913858" y="149241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4" name="Straight Connector 475"/>
              <p:cNvCxnSpPr/>
              <p:nvPr/>
            </p:nvCxnSpPr>
            <p:spPr>
              <a:xfrm>
                <a:off x="913858" y="153558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5" name="Straight Connector 476"/>
              <p:cNvCxnSpPr/>
              <p:nvPr/>
            </p:nvCxnSpPr>
            <p:spPr>
              <a:xfrm>
                <a:off x="913858" y="158739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6" name="Straight Connector 477"/>
              <p:cNvCxnSpPr/>
              <p:nvPr/>
            </p:nvCxnSpPr>
            <p:spPr>
              <a:xfrm>
                <a:off x="913858" y="163272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7" name="Straight Connector 478"/>
              <p:cNvCxnSpPr/>
              <p:nvPr/>
            </p:nvCxnSpPr>
            <p:spPr>
              <a:xfrm>
                <a:off x="922491" y="1678054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79"/>
              <p:cNvCxnSpPr/>
              <p:nvPr/>
            </p:nvCxnSpPr>
            <p:spPr>
              <a:xfrm>
                <a:off x="913858" y="172122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9" name="Straight Connector 480"/>
              <p:cNvCxnSpPr/>
              <p:nvPr/>
            </p:nvCxnSpPr>
            <p:spPr>
              <a:xfrm>
                <a:off x="913858" y="177087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0" name="Straight Connector 481"/>
              <p:cNvCxnSpPr/>
              <p:nvPr/>
            </p:nvCxnSpPr>
            <p:spPr>
              <a:xfrm>
                <a:off x="913858" y="181404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2" name="Group 482"/>
            <p:cNvGrpSpPr>
              <a:grpSpLocks/>
            </p:cNvGrpSpPr>
            <p:nvPr/>
          </p:nvGrpSpPr>
          <p:grpSpPr bwMode="auto">
            <a:xfrm>
              <a:off x="2417792" y="4474504"/>
              <a:ext cx="280244" cy="392479"/>
              <a:chOff x="838200" y="1371600"/>
              <a:chExt cx="381000" cy="533400"/>
            </a:xfrm>
          </p:grpSpPr>
          <p:sp>
            <p:nvSpPr>
              <p:cNvPr id="391" name="Folded Corner 483"/>
              <p:cNvSpPr/>
              <p:nvPr/>
            </p:nvSpPr>
            <p:spPr>
              <a:xfrm>
                <a:off x="838161" y="1371013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92" name="Straight Connector 484"/>
              <p:cNvCxnSpPr/>
              <p:nvPr/>
            </p:nvCxnSpPr>
            <p:spPr>
              <a:xfrm>
                <a:off x="913699" y="144656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3" name="Straight Connector 485"/>
              <p:cNvCxnSpPr/>
              <p:nvPr/>
            </p:nvCxnSpPr>
            <p:spPr>
              <a:xfrm>
                <a:off x="913699" y="149189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4" name="Straight Connector 486"/>
              <p:cNvCxnSpPr/>
              <p:nvPr/>
            </p:nvCxnSpPr>
            <p:spPr>
              <a:xfrm>
                <a:off x="913699" y="153722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5" name="Straight Connector 487"/>
              <p:cNvCxnSpPr/>
              <p:nvPr/>
            </p:nvCxnSpPr>
            <p:spPr>
              <a:xfrm>
                <a:off x="913699" y="15868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6" name="Straight Connector 488"/>
              <p:cNvCxnSpPr/>
              <p:nvPr/>
            </p:nvCxnSpPr>
            <p:spPr>
              <a:xfrm>
                <a:off x="913699" y="163220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7" name="Straight Connector 489"/>
              <p:cNvCxnSpPr/>
              <p:nvPr/>
            </p:nvCxnSpPr>
            <p:spPr>
              <a:xfrm>
                <a:off x="920174" y="167537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8" name="Straight Connector 490"/>
              <p:cNvCxnSpPr/>
              <p:nvPr/>
            </p:nvCxnSpPr>
            <p:spPr>
              <a:xfrm>
                <a:off x="913699" y="171854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9" name="Straight Connector 491"/>
              <p:cNvCxnSpPr/>
              <p:nvPr/>
            </p:nvCxnSpPr>
            <p:spPr>
              <a:xfrm>
                <a:off x="913699" y="177251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0" name="Straight Connector 492"/>
              <p:cNvCxnSpPr/>
              <p:nvPr/>
            </p:nvCxnSpPr>
            <p:spPr>
              <a:xfrm>
                <a:off x="913699" y="181568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3" name="Group 493"/>
            <p:cNvGrpSpPr>
              <a:grpSpLocks/>
            </p:cNvGrpSpPr>
            <p:nvPr/>
          </p:nvGrpSpPr>
          <p:grpSpPr bwMode="auto">
            <a:xfrm>
              <a:off x="2549672" y="4603538"/>
              <a:ext cx="280244" cy="392479"/>
              <a:chOff x="838200" y="1371600"/>
              <a:chExt cx="381000" cy="533400"/>
            </a:xfrm>
          </p:grpSpPr>
          <p:sp>
            <p:nvSpPr>
              <p:cNvPr id="381" name="Folded Corner 494"/>
              <p:cNvSpPr/>
              <p:nvPr/>
            </p:nvSpPr>
            <p:spPr>
              <a:xfrm>
                <a:off x="838000" y="1372655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82" name="Straight Connector 495"/>
              <p:cNvCxnSpPr/>
              <p:nvPr/>
            </p:nvCxnSpPr>
            <p:spPr>
              <a:xfrm>
                <a:off x="913540" y="1448207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3" name="Straight Connector 496"/>
              <p:cNvCxnSpPr/>
              <p:nvPr/>
            </p:nvCxnSpPr>
            <p:spPr>
              <a:xfrm>
                <a:off x="913540" y="1491379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4" name="Straight Connector 497"/>
              <p:cNvCxnSpPr/>
              <p:nvPr/>
            </p:nvCxnSpPr>
            <p:spPr>
              <a:xfrm>
                <a:off x="913540" y="1536709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5" name="Straight Connector 498"/>
              <p:cNvCxnSpPr/>
              <p:nvPr/>
            </p:nvCxnSpPr>
            <p:spPr>
              <a:xfrm>
                <a:off x="913540" y="1586358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6" name="Straight Connector 499"/>
              <p:cNvCxnSpPr/>
              <p:nvPr/>
            </p:nvCxnSpPr>
            <p:spPr>
              <a:xfrm>
                <a:off x="913540" y="1633847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7" name="Straight Connector 500"/>
              <p:cNvCxnSpPr/>
              <p:nvPr/>
            </p:nvCxnSpPr>
            <p:spPr>
              <a:xfrm>
                <a:off x="922173" y="167702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8" name="Straight Connector 501"/>
              <p:cNvCxnSpPr/>
              <p:nvPr/>
            </p:nvCxnSpPr>
            <p:spPr>
              <a:xfrm>
                <a:off x="913540" y="1720192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9" name="Straight Connector 502"/>
              <p:cNvCxnSpPr/>
              <p:nvPr/>
            </p:nvCxnSpPr>
            <p:spPr>
              <a:xfrm>
                <a:off x="913540" y="1771998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0" name="Straight Connector 503"/>
              <p:cNvCxnSpPr/>
              <p:nvPr/>
            </p:nvCxnSpPr>
            <p:spPr>
              <a:xfrm>
                <a:off x="913540" y="1815171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4" name="Group 515"/>
            <p:cNvGrpSpPr>
              <a:grpSpLocks/>
            </p:cNvGrpSpPr>
            <p:nvPr/>
          </p:nvGrpSpPr>
          <p:grpSpPr bwMode="auto">
            <a:xfrm>
              <a:off x="1077017" y="2797057"/>
              <a:ext cx="280244" cy="392479"/>
              <a:chOff x="838200" y="1371600"/>
              <a:chExt cx="381000" cy="533400"/>
            </a:xfrm>
          </p:grpSpPr>
          <p:sp>
            <p:nvSpPr>
              <p:cNvPr id="371" name="Folded Corner 516"/>
              <p:cNvSpPr/>
              <p:nvPr/>
            </p:nvSpPr>
            <p:spPr>
              <a:xfrm>
                <a:off x="837259" y="1371266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72" name="Straight Connector 517"/>
              <p:cNvCxnSpPr/>
              <p:nvPr/>
            </p:nvCxnSpPr>
            <p:spPr>
              <a:xfrm>
                <a:off x="912799" y="1446817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3" name="Straight Connector 518"/>
              <p:cNvCxnSpPr/>
              <p:nvPr/>
            </p:nvCxnSpPr>
            <p:spPr>
              <a:xfrm>
                <a:off x="912799" y="1489990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4" name="Straight Connector 519"/>
              <p:cNvCxnSpPr/>
              <p:nvPr/>
            </p:nvCxnSpPr>
            <p:spPr>
              <a:xfrm>
                <a:off x="912799" y="1537479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5" name="Straight Connector 520"/>
              <p:cNvCxnSpPr/>
              <p:nvPr/>
            </p:nvCxnSpPr>
            <p:spPr>
              <a:xfrm>
                <a:off x="912799" y="1587126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6" name="Straight Connector 521"/>
              <p:cNvCxnSpPr/>
              <p:nvPr/>
            </p:nvCxnSpPr>
            <p:spPr>
              <a:xfrm>
                <a:off x="912799" y="1632458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7" name="Straight Connector 522"/>
              <p:cNvCxnSpPr/>
              <p:nvPr/>
            </p:nvCxnSpPr>
            <p:spPr>
              <a:xfrm>
                <a:off x="921432" y="167563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8" name="Straight Connector 523"/>
              <p:cNvCxnSpPr/>
              <p:nvPr/>
            </p:nvCxnSpPr>
            <p:spPr>
              <a:xfrm>
                <a:off x="912799" y="1718802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9" name="Straight Connector 524"/>
              <p:cNvCxnSpPr/>
              <p:nvPr/>
            </p:nvCxnSpPr>
            <p:spPr>
              <a:xfrm>
                <a:off x="912799" y="1772767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0" name="Straight Connector 525"/>
              <p:cNvCxnSpPr/>
              <p:nvPr/>
            </p:nvCxnSpPr>
            <p:spPr>
              <a:xfrm>
                <a:off x="912799" y="1815939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5" name="Group 526"/>
            <p:cNvGrpSpPr>
              <a:grpSpLocks/>
            </p:cNvGrpSpPr>
            <p:nvPr/>
          </p:nvGrpSpPr>
          <p:grpSpPr bwMode="auto">
            <a:xfrm>
              <a:off x="1183382" y="2926871"/>
              <a:ext cx="306296" cy="391315"/>
              <a:chOff x="803514" y="1372659"/>
              <a:chExt cx="416418" cy="531818"/>
            </a:xfrm>
          </p:grpSpPr>
          <p:sp>
            <p:nvSpPr>
              <p:cNvPr id="361" name="Folded Corner 527"/>
              <p:cNvSpPr/>
              <p:nvPr/>
            </p:nvSpPr>
            <p:spPr>
              <a:xfrm>
                <a:off x="837102" y="1372906"/>
                <a:ext cx="382010" cy="53101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62" name="Straight Connector 528"/>
              <p:cNvCxnSpPr/>
              <p:nvPr/>
            </p:nvCxnSpPr>
            <p:spPr>
              <a:xfrm>
                <a:off x="914800" y="144845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3" name="Straight Connector 529"/>
              <p:cNvCxnSpPr/>
              <p:nvPr/>
            </p:nvCxnSpPr>
            <p:spPr>
              <a:xfrm>
                <a:off x="914800" y="149163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4" name="Straight Connector 530"/>
              <p:cNvCxnSpPr/>
              <p:nvPr/>
            </p:nvCxnSpPr>
            <p:spPr>
              <a:xfrm>
                <a:off x="914800" y="153696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531"/>
              <p:cNvCxnSpPr/>
              <p:nvPr/>
            </p:nvCxnSpPr>
            <p:spPr>
              <a:xfrm>
                <a:off x="914800" y="158876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6" name="Straight Connector 532"/>
              <p:cNvCxnSpPr/>
              <p:nvPr/>
            </p:nvCxnSpPr>
            <p:spPr>
              <a:xfrm>
                <a:off x="802570" y="163193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7" name="Straight Connector 533"/>
              <p:cNvCxnSpPr/>
              <p:nvPr/>
            </p:nvCxnSpPr>
            <p:spPr>
              <a:xfrm>
                <a:off x="921274" y="167727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8" name="Straight Connector 534"/>
              <p:cNvCxnSpPr/>
              <p:nvPr/>
            </p:nvCxnSpPr>
            <p:spPr>
              <a:xfrm>
                <a:off x="914800" y="172044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9" name="Straight Connector 535"/>
              <p:cNvCxnSpPr/>
              <p:nvPr/>
            </p:nvCxnSpPr>
            <p:spPr>
              <a:xfrm>
                <a:off x="914800" y="1770090"/>
                <a:ext cx="228775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0" name="Straight Connector 536"/>
              <p:cNvCxnSpPr/>
              <p:nvPr/>
            </p:nvCxnSpPr>
            <p:spPr>
              <a:xfrm>
                <a:off x="914800" y="181542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6" name="Group 537"/>
            <p:cNvGrpSpPr>
              <a:grpSpLocks/>
            </p:cNvGrpSpPr>
            <p:nvPr/>
          </p:nvGrpSpPr>
          <p:grpSpPr bwMode="auto">
            <a:xfrm>
              <a:off x="1340200" y="3055171"/>
              <a:ext cx="280270" cy="392919"/>
              <a:chOff x="837420" y="1371661"/>
              <a:chExt cx="381036" cy="533997"/>
            </a:xfrm>
          </p:grpSpPr>
          <p:sp>
            <p:nvSpPr>
              <p:cNvPr id="351" name="Folded Corner 538"/>
              <p:cNvSpPr/>
              <p:nvPr/>
            </p:nvSpPr>
            <p:spPr>
              <a:xfrm>
                <a:off x="836944" y="1372390"/>
                <a:ext cx="382012" cy="533174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52" name="Straight Connector 539"/>
              <p:cNvCxnSpPr/>
              <p:nvPr/>
            </p:nvCxnSpPr>
            <p:spPr>
              <a:xfrm>
                <a:off x="912484" y="1447940"/>
                <a:ext cx="230933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3" name="Straight Connector 540"/>
              <p:cNvCxnSpPr/>
              <p:nvPr/>
            </p:nvCxnSpPr>
            <p:spPr>
              <a:xfrm>
                <a:off x="912484" y="1491112"/>
                <a:ext cx="230933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4" name="Straight Connector 541"/>
              <p:cNvCxnSpPr/>
              <p:nvPr/>
            </p:nvCxnSpPr>
            <p:spPr>
              <a:xfrm>
                <a:off x="912484" y="1538602"/>
                <a:ext cx="23093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5" name="Straight Connector 542"/>
              <p:cNvCxnSpPr/>
              <p:nvPr/>
            </p:nvCxnSpPr>
            <p:spPr>
              <a:xfrm>
                <a:off x="912484" y="1588250"/>
                <a:ext cx="230933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543"/>
              <p:cNvCxnSpPr/>
              <p:nvPr/>
            </p:nvCxnSpPr>
            <p:spPr>
              <a:xfrm>
                <a:off x="912484" y="1633580"/>
                <a:ext cx="23093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7" name="Straight Connector 544"/>
              <p:cNvCxnSpPr/>
              <p:nvPr/>
            </p:nvCxnSpPr>
            <p:spPr>
              <a:xfrm>
                <a:off x="921117" y="16767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8" name="Straight Connector 545"/>
              <p:cNvCxnSpPr/>
              <p:nvPr/>
            </p:nvCxnSpPr>
            <p:spPr>
              <a:xfrm>
                <a:off x="912484" y="1719924"/>
                <a:ext cx="230933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9" name="Straight Connector 546"/>
              <p:cNvCxnSpPr/>
              <p:nvPr/>
            </p:nvCxnSpPr>
            <p:spPr>
              <a:xfrm>
                <a:off x="912484" y="1773890"/>
                <a:ext cx="230933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0" name="Straight Connector 547"/>
              <p:cNvCxnSpPr/>
              <p:nvPr/>
            </p:nvCxnSpPr>
            <p:spPr>
              <a:xfrm>
                <a:off x="912484" y="1817062"/>
                <a:ext cx="230933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7" name="Group 548"/>
            <p:cNvGrpSpPr>
              <a:grpSpLocks/>
            </p:cNvGrpSpPr>
            <p:nvPr/>
          </p:nvGrpSpPr>
          <p:grpSpPr bwMode="auto">
            <a:xfrm>
              <a:off x="1472655" y="3184160"/>
              <a:ext cx="280244" cy="392479"/>
              <a:chOff x="838200" y="1371600"/>
              <a:chExt cx="381000" cy="533400"/>
            </a:xfrm>
          </p:grpSpPr>
          <p:sp>
            <p:nvSpPr>
              <p:cNvPr id="341" name="Folded Corner 549"/>
              <p:cNvSpPr/>
              <p:nvPr/>
            </p:nvSpPr>
            <p:spPr>
              <a:xfrm>
                <a:off x="838941" y="1371872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42" name="Straight Connector 550"/>
              <p:cNvCxnSpPr/>
              <p:nvPr/>
            </p:nvCxnSpPr>
            <p:spPr>
              <a:xfrm>
                <a:off x="914480" y="144742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3" name="Straight Connector 551"/>
              <p:cNvCxnSpPr/>
              <p:nvPr/>
            </p:nvCxnSpPr>
            <p:spPr>
              <a:xfrm>
                <a:off x="914480" y="149059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4" name="Straight Connector 552"/>
              <p:cNvCxnSpPr/>
              <p:nvPr/>
            </p:nvCxnSpPr>
            <p:spPr>
              <a:xfrm>
                <a:off x="914480" y="153592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5" name="Straight Connector 553"/>
              <p:cNvCxnSpPr/>
              <p:nvPr/>
            </p:nvCxnSpPr>
            <p:spPr>
              <a:xfrm>
                <a:off x="914480" y="158557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6" name="Straight Connector 554"/>
              <p:cNvCxnSpPr/>
              <p:nvPr/>
            </p:nvCxnSpPr>
            <p:spPr>
              <a:xfrm>
                <a:off x="914480" y="163306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7" name="Straight Connector 555"/>
              <p:cNvCxnSpPr/>
              <p:nvPr/>
            </p:nvCxnSpPr>
            <p:spPr>
              <a:xfrm>
                <a:off x="920955" y="167623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8" name="Straight Connector 556"/>
              <p:cNvCxnSpPr/>
              <p:nvPr/>
            </p:nvCxnSpPr>
            <p:spPr>
              <a:xfrm>
                <a:off x="914480" y="171940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9" name="Straight Connector 557"/>
              <p:cNvCxnSpPr/>
              <p:nvPr/>
            </p:nvCxnSpPr>
            <p:spPr>
              <a:xfrm>
                <a:off x="914480" y="177121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0" name="Straight Connector 558"/>
              <p:cNvCxnSpPr/>
              <p:nvPr/>
            </p:nvCxnSpPr>
            <p:spPr>
              <a:xfrm>
                <a:off x="914480" y="181438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8" name="Group 559"/>
            <p:cNvGrpSpPr>
              <a:grpSpLocks/>
            </p:cNvGrpSpPr>
            <p:nvPr/>
          </p:nvGrpSpPr>
          <p:grpSpPr bwMode="auto">
            <a:xfrm>
              <a:off x="1604535" y="3313195"/>
              <a:ext cx="280244" cy="392479"/>
              <a:chOff x="838200" y="1371600"/>
              <a:chExt cx="381000" cy="533400"/>
            </a:xfrm>
          </p:grpSpPr>
          <p:sp>
            <p:nvSpPr>
              <p:cNvPr id="331" name="Folded Corner 560"/>
              <p:cNvSpPr/>
              <p:nvPr/>
            </p:nvSpPr>
            <p:spPr>
              <a:xfrm>
                <a:off x="838782" y="1371354"/>
                <a:ext cx="379853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32" name="Straight Connector 561"/>
              <p:cNvCxnSpPr/>
              <p:nvPr/>
            </p:nvCxnSpPr>
            <p:spPr>
              <a:xfrm>
                <a:off x="916479" y="1449064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3" name="Straight Connector 562"/>
              <p:cNvCxnSpPr/>
              <p:nvPr/>
            </p:nvCxnSpPr>
            <p:spPr>
              <a:xfrm>
                <a:off x="916479" y="1492236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4" name="Straight Connector 563"/>
              <p:cNvCxnSpPr/>
              <p:nvPr/>
            </p:nvCxnSpPr>
            <p:spPr>
              <a:xfrm>
                <a:off x="916479" y="1537566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5" name="Straight Connector 564"/>
              <p:cNvCxnSpPr/>
              <p:nvPr/>
            </p:nvCxnSpPr>
            <p:spPr>
              <a:xfrm>
                <a:off x="916479" y="1587215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6" name="Straight Connector 565"/>
              <p:cNvCxnSpPr/>
              <p:nvPr/>
            </p:nvCxnSpPr>
            <p:spPr>
              <a:xfrm>
                <a:off x="916479" y="1634704"/>
                <a:ext cx="22661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7" name="Straight Connector 566"/>
              <p:cNvCxnSpPr/>
              <p:nvPr/>
            </p:nvCxnSpPr>
            <p:spPr>
              <a:xfrm>
                <a:off x="922953" y="1677876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8" name="Straight Connector 567"/>
              <p:cNvCxnSpPr/>
              <p:nvPr/>
            </p:nvCxnSpPr>
            <p:spPr>
              <a:xfrm>
                <a:off x="916479" y="1721048"/>
                <a:ext cx="226616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9" name="Straight Connector 568"/>
              <p:cNvCxnSpPr/>
              <p:nvPr/>
            </p:nvCxnSpPr>
            <p:spPr>
              <a:xfrm>
                <a:off x="916479" y="1775013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0" name="Straight Connector 569"/>
              <p:cNvCxnSpPr/>
              <p:nvPr/>
            </p:nvCxnSpPr>
            <p:spPr>
              <a:xfrm>
                <a:off x="916479" y="1818185"/>
                <a:ext cx="226616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59" name="Group 570"/>
            <p:cNvGrpSpPr>
              <a:grpSpLocks/>
            </p:cNvGrpSpPr>
            <p:nvPr/>
          </p:nvGrpSpPr>
          <p:grpSpPr bwMode="auto">
            <a:xfrm>
              <a:off x="1736415" y="3442229"/>
              <a:ext cx="280244" cy="392479"/>
              <a:chOff x="838200" y="1371600"/>
              <a:chExt cx="381000" cy="533400"/>
            </a:xfrm>
          </p:grpSpPr>
          <p:sp>
            <p:nvSpPr>
              <p:cNvPr id="321" name="Folded Corner 571"/>
              <p:cNvSpPr/>
              <p:nvPr/>
            </p:nvSpPr>
            <p:spPr>
              <a:xfrm>
                <a:off x="838621" y="1370837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22" name="Straight Connector 572"/>
              <p:cNvCxnSpPr/>
              <p:nvPr/>
            </p:nvCxnSpPr>
            <p:spPr>
              <a:xfrm>
                <a:off x="914161" y="144638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3" name="Straight Connector 573"/>
              <p:cNvCxnSpPr/>
              <p:nvPr/>
            </p:nvCxnSpPr>
            <p:spPr>
              <a:xfrm>
                <a:off x="914161" y="1489561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4" name="Straight Connector 574"/>
              <p:cNvCxnSpPr/>
              <p:nvPr/>
            </p:nvCxnSpPr>
            <p:spPr>
              <a:xfrm>
                <a:off x="914161" y="153489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5" name="Straight Connector 575"/>
              <p:cNvCxnSpPr/>
              <p:nvPr/>
            </p:nvCxnSpPr>
            <p:spPr>
              <a:xfrm>
                <a:off x="914161" y="158669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6" name="Straight Connector 576"/>
              <p:cNvCxnSpPr/>
              <p:nvPr/>
            </p:nvCxnSpPr>
            <p:spPr>
              <a:xfrm>
                <a:off x="914161" y="163202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7" name="Straight Connector 577"/>
              <p:cNvCxnSpPr/>
              <p:nvPr/>
            </p:nvCxnSpPr>
            <p:spPr>
              <a:xfrm>
                <a:off x="920635" y="167520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8" name="Straight Connector 578"/>
              <p:cNvCxnSpPr/>
              <p:nvPr/>
            </p:nvCxnSpPr>
            <p:spPr>
              <a:xfrm>
                <a:off x="914161" y="171837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9" name="Straight Connector 579"/>
              <p:cNvCxnSpPr/>
              <p:nvPr/>
            </p:nvCxnSpPr>
            <p:spPr>
              <a:xfrm>
                <a:off x="914161" y="177018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0" name="Straight Connector 580"/>
              <p:cNvCxnSpPr/>
              <p:nvPr/>
            </p:nvCxnSpPr>
            <p:spPr>
              <a:xfrm>
                <a:off x="914161" y="181551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0" name="Group 581"/>
            <p:cNvGrpSpPr>
              <a:grpSpLocks/>
            </p:cNvGrpSpPr>
            <p:nvPr/>
          </p:nvGrpSpPr>
          <p:grpSpPr bwMode="auto">
            <a:xfrm>
              <a:off x="1868294" y="3571263"/>
              <a:ext cx="280244" cy="392479"/>
              <a:chOff x="838200" y="1371600"/>
              <a:chExt cx="381000" cy="533400"/>
            </a:xfrm>
          </p:grpSpPr>
          <p:sp>
            <p:nvSpPr>
              <p:cNvPr id="311" name="Folded Corner 582"/>
              <p:cNvSpPr/>
              <p:nvPr/>
            </p:nvSpPr>
            <p:spPr>
              <a:xfrm>
                <a:off x="838464" y="1372478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12" name="Straight Connector 583"/>
              <p:cNvCxnSpPr/>
              <p:nvPr/>
            </p:nvCxnSpPr>
            <p:spPr>
              <a:xfrm>
                <a:off x="914002" y="145018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3" name="Straight Connector 584"/>
              <p:cNvCxnSpPr/>
              <p:nvPr/>
            </p:nvCxnSpPr>
            <p:spPr>
              <a:xfrm>
                <a:off x="914002" y="149336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4" name="Straight Connector 585"/>
              <p:cNvCxnSpPr/>
              <p:nvPr/>
            </p:nvCxnSpPr>
            <p:spPr>
              <a:xfrm>
                <a:off x="914002" y="153869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5" name="Straight Connector 586"/>
              <p:cNvCxnSpPr/>
              <p:nvPr/>
            </p:nvCxnSpPr>
            <p:spPr>
              <a:xfrm>
                <a:off x="914002" y="1588339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6" name="Straight Connector 587"/>
              <p:cNvCxnSpPr/>
              <p:nvPr/>
            </p:nvCxnSpPr>
            <p:spPr>
              <a:xfrm>
                <a:off x="914002" y="1633671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7" name="Straight Connector 588"/>
              <p:cNvCxnSpPr/>
              <p:nvPr/>
            </p:nvCxnSpPr>
            <p:spPr>
              <a:xfrm>
                <a:off x="922635" y="1676843"/>
                <a:ext cx="226617" cy="4317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8" name="Straight Connector 589"/>
              <p:cNvCxnSpPr/>
              <p:nvPr/>
            </p:nvCxnSpPr>
            <p:spPr>
              <a:xfrm>
                <a:off x="914002" y="17221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9" name="Straight Connector 590"/>
              <p:cNvCxnSpPr/>
              <p:nvPr/>
            </p:nvCxnSpPr>
            <p:spPr>
              <a:xfrm>
                <a:off x="914002" y="177398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20" name="Straight Connector 591"/>
              <p:cNvCxnSpPr/>
              <p:nvPr/>
            </p:nvCxnSpPr>
            <p:spPr>
              <a:xfrm>
                <a:off x="914002" y="18171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1" name="Group 592"/>
            <p:cNvGrpSpPr>
              <a:grpSpLocks/>
            </p:cNvGrpSpPr>
            <p:nvPr/>
          </p:nvGrpSpPr>
          <p:grpSpPr bwMode="auto">
            <a:xfrm>
              <a:off x="2000174" y="3700298"/>
              <a:ext cx="280244" cy="392479"/>
              <a:chOff x="838200" y="1371600"/>
              <a:chExt cx="381000" cy="533400"/>
            </a:xfrm>
          </p:grpSpPr>
          <p:sp>
            <p:nvSpPr>
              <p:cNvPr id="301" name="Folded Corner 593"/>
              <p:cNvSpPr/>
              <p:nvPr/>
            </p:nvSpPr>
            <p:spPr>
              <a:xfrm>
                <a:off x="838303" y="1371960"/>
                <a:ext cx="382011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02" name="Straight Connector 594"/>
              <p:cNvCxnSpPr/>
              <p:nvPr/>
            </p:nvCxnSpPr>
            <p:spPr>
              <a:xfrm>
                <a:off x="916000" y="1447511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3" name="Straight Connector 595"/>
              <p:cNvCxnSpPr/>
              <p:nvPr/>
            </p:nvCxnSpPr>
            <p:spPr>
              <a:xfrm>
                <a:off x="916000" y="1490683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4" name="Straight Connector 596"/>
              <p:cNvCxnSpPr/>
              <p:nvPr/>
            </p:nvCxnSpPr>
            <p:spPr>
              <a:xfrm>
                <a:off x="916000" y="1536015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5" name="Straight Connector 597"/>
              <p:cNvCxnSpPr/>
              <p:nvPr/>
            </p:nvCxnSpPr>
            <p:spPr>
              <a:xfrm>
                <a:off x="916000" y="1587821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6" name="Straight Connector 598"/>
              <p:cNvCxnSpPr/>
              <p:nvPr/>
            </p:nvCxnSpPr>
            <p:spPr>
              <a:xfrm>
                <a:off x="916000" y="1633151"/>
                <a:ext cx="2266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7" name="Straight Connector 599"/>
              <p:cNvCxnSpPr/>
              <p:nvPr/>
            </p:nvCxnSpPr>
            <p:spPr>
              <a:xfrm>
                <a:off x="922476" y="167632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8" name="Straight Connector 600"/>
              <p:cNvCxnSpPr/>
              <p:nvPr/>
            </p:nvCxnSpPr>
            <p:spPr>
              <a:xfrm>
                <a:off x="916000" y="1719496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9" name="Straight Connector 601"/>
              <p:cNvCxnSpPr/>
              <p:nvPr/>
            </p:nvCxnSpPr>
            <p:spPr>
              <a:xfrm>
                <a:off x="916000" y="1771302"/>
                <a:ext cx="226617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0" name="Straight Connector 602"/>
              <p:cNvCxnSpPr/>
              <p:nvPr/>
            </p:nvCxnSpPr>
            <p:spPr>
              <a:xfrm>
                <a:off x="916000" y="1816634"/>
                <a:ext cx="226617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2" name="Group 603"/>
            <p:cNvGrpSpPr>
              <a:grpSpLocks/>
            </p:cNvGrpSpPr>
            <p:nvPr/>
          </p:nvGrpSpPr>
          <p:grpSpPr bwMode="auto">
            <a:xfrm>
              <a:off x="2132053" y="3829332"/>
              <a:ext cx="280244" cy="392479"/>
              <a:chOff x="838200" y="1371600"/>
              <a:chExt cx="381000" cy="533400"/>
            </a:xfrm>
          </p:grpSpPr>
          <p:sp>
            <p:nvSpPr>
              <p:cNvPr id="291" name="Folded Corner 604"/>
              <p:cNvSpPr/>
              <p:nvPr/>
            </p:nvSpPr>
            <p:spPr>
              <a:xfrm>
                <a:off x="838146" y="1371442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92" name="Straight Connector 605"/>
              <p:cNvCxnSpPr/>
              <p:nvPr/>
            </p:nvCxnSpPr>
            <p:spPr>
              <a:xfrm>
                <a:off x="913684" y="144915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3" name="Straight Connector 606"/>
              <p:cNvCxnSpPr/>
              <p:nvPr/>
            </p:nvCxnSpPr>
            <p:spPr>
              <a:xfrm>
                <a:off x="913684" y="149232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4" name="Straight Connector 607"/>
              <p:cNvCxnSpPr/>
              <p:nvPr/>
            </p:nvCxnSpPr>
            <p:spPr>
              <a:xfrm>
                <a:off x="913684" y="1535497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5" name="Straight Connector 608"/>
              <p:cNvCxnSpPr/>
              <p:nvPr/>
            </p:nvCxnSpPr>
            <p:spPr>
              <a:xfrm>
                <a:off x="913684" y="158730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6" name="Straight Connector 609"/>
              <p:cNvCxnSpPr/>
              <p:nvPr/>
            </p:nvCxnSpPr>
            <p:spPr>
              <a:xfrm>
                <a:off x="913684" y="163047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7" name="Straight Connector 610"/>
              <p:cNvCxnSpPr/>
              <p:nvPr/>
            </p:nvCxnSpPr>
            <p:spPr>
              <a:xfrm>
                <a:off x="920159" y="1675807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8" name="Straight Connector 611"/>
              <p:cNvCxnSpPr/>
              <p:nvPr/>
            </p:nvCxnSpPr>
            <p:spPr>
              <a:xfrm>
                <a:off x="913684" y="171897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9" name="Straight Connector 612"/>
              <p:cNvCxnSpPr/>
              <p:nvPr/>
            </p:nvCxnSpPr>
            <p:spPr>
              <a:xfrm>
                <a:off x="913684" y="177078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00" name="Straight Connector 613"/>
              <p:cNvCxnSpPr/>
              <p:nvPr/>
            </p:nvCxnSpPr>
            <p:spPr>
              <a:xfrm>
                <a:off x="913684" y="181395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3" name="Group 614"/>
            <p:cNvGrpSpPr>
              <a:grpSpLocks/>
            </p:cNvGrpSpPr>
            <p:nvPr/>
          </p:nvGrpSpPr>
          <p:grpSpPr bwMode="auto">
            <a:xfrm>
              <a:off x="2263933" y="3958366"/>
              <a:ext cx="280244" cy="392479"/>
              <a:chOff x="838200" y="1371600"/>
              <a:chExt cx="381000" cy="533400"/>
            </a:xfrm>
          </p:grpSpPr>
          <p:sp>
            <p:nvSpPr>
              <p:cNvPr id="281" name="Folded Corner 615"/>
              <p:cNvSpPr/>
              <p:nvPr/>
            </p:nvSpPr>
            <p:spPr>
              <a:xfrm>
                <a:off x="837985" y="1370927"/>
                <a:ext cx="382011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82" name="Straight Connector 616"/>
              <p:cNvCxnSpPr/>
              <p:nvPr/>
            </p:nvCxnSpPr>
            <p:spPr>
              <a:xfrm>
                <a:off x="915682" y="1446478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3" name="Straight Connector 617"/>
              <p:cNvCxnSpPr/>
              <p:nvPr/>
            </p:nvCxnSpPr>
            <p:spPr>
              <a:xfrm>
                <a:off x="915682" y="148965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4" name="Straight Connector 618"/>
              <p:cNvCxnSpPr/>
              <p:nvPr/>
            </p:nvCxnSpPr>
            <p:spPr>
              <a:xfrm>
                <a:off x="915682" y="1537139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5" name="Straight Connector 619"/>
              <p:cNvCxnSpPr/>
              <p:nvPr/>
            </p:nvCxnSpPr>
            <p:spPr>
              <a:xfrm>
                <a:off x="915682" y="158678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6" name="Straight Connector 620"/>
              <p:cNvCxnSpPr/>
              <p:nvPr/>
            </p:nvCxnSpPr>
            <p:spPr>
              <a:xfrm>
                <a:off x="915682" y="1632118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7" name="Straight Connector 621"/>
              <p:cNvCxnSpPr/>
              <p:nvPr/>
            </p:nvCxnSpPr>
            <p:spPr>
              <a:xfrm>
                <a:off x="922158" y="1675290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8" name="Straight Connector 622"/>
              <p:cNvCxnSpPr/>
              <p:nvPr/>
            </p:nvCxnSpPr>
            <p:spPr>
              <a:xfrm>
                <a:off x="915682" y="171846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9" name="Straight Connector 623"/>
              <p:cNvCxnSpPr/>
              <p:nvPr/>
            </p:nvCxnSpPr>
            <p:spPr>
              <a:xfrm>
                <a:off x="915682" y="1772428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0" name="Straight Connector 624"/>
              <p:cNvCxnSpPr/>
              <p:nvPr/>
            </p:nvCxnSpPr>
            <p:spPr>
              <a:xfrm>
                <a:off x="915682" y="181560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4" name="Group 636"/>
            <p:cNvGrpSpPr>
              <a:grpSpLocks/>
            </p:cNvGrpSpPr>
            <p:nvPr/>
          </p:nvGrpSpPr>
          <p:grpSpPr bwMode="auto">
            <a:xfrm>
              <a:off x="2527692" y="4216435"/>
              <a:ext cx="280244" cy="392479"/>
              <a:chOff x="838200" y="1371600"/>
              <a:chExt cx="381000" cy="533400"/>
            </a:xfrm>
          </p:grpSpPr>
          <p:sp>
            <p:nvSpPr>
              <p:cNvPr id="261" name="Folded Corner 637"/>
              <p:cNvSpPr/>
              <p:nvPr/>
            </p:nvSpPr>
            <p:spPr>
              <a:xfrm>
                <a:off x="837667" y="1372049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62" name="Straight Connector 638"/>
              <p:cNvCxnSpPr/>
              <p:nvPr/>
            </p:nvCxnSpPr>
            <p:spPr>
              <a:xfrm>
                <a:off x="913207" y="1447601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3" name="Straight Connector 639"/>
              <p:cNvCxnSpPr/>
              <p:nvPr/>
            </p:nvCxnSpPr>
            <p:spPr>
              <a:xfrm>
                <a:off x="913207" y="1490773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4" name="Straight Connector 640"/>
              <p:cNvCxnSpPr/>
              <p:nvPr/>
            </p:nvCxnSpPr>
            <p:spPr>
              <a:xfrm>
                <a:off x="913207" y="1538262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5" name="Straight Connector 641"/>
              <p:cNvCxnSpPr/>
              <p:nvPr/>
            </p:nvCxnSpPr>
            <p:spPr>
              <a:xfrm>
                <a:off x="913207" y="1587910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642"/>
              <p:cNvCxnSpPr/>
              <p:nvPr/>
            </p:nvCxnSpPr>
            <p:spPr>
              <a:xfrm>
                <a:off x="913207" y="1633241"/>
                <a:ext cx="2309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Connector 643"/>
              <p:cNvCxnSpPr/>
              <p:nvPr/>
            </p:nvCxnSpPr>
            <p:spPr>
              <a:xfrm>
                <a:off x="921840" y="1676413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Connector 644"/>
              <p:cNvCxnSpPr/>
              <p:nvPr/>
            </p:nvCxnSpPr>
            <p:spPr>
              <a:xfrm>
                <a:off x="913207" y="1719585"/>
                <a:ext cx="230932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9" name="Straight Connector 645"/>
              <p:cNvCxnSpPr/>
              <p:nvPr/>
            </p:nvCxnSpPr>
            <p:spPr>
              <a:xfrm>
                <a:off x="913207" y="1773550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Connector 646"/>
              <p:cNvCxnSpPr/>
              <p:nvPr/>
            </p:nvCxnSpPr>
            <p:spPr>
              <a:xfrm>
                <a:off x="913207" y="1816722"/>
                <a:ext cx="230932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5" name="Group 647"/>
            <p:cNvGrpSpPr>
              <a:grpSpLocks/>
            </p:cNvGrpSpPr>
            <p:nvPr/>
          </p:nvGrpSpPr>
          <p:grpSpPr bwMode="auto">
            <a:xfrm>
              <a:off x="2659572" y="4345469"/>
              <a:ext cx="280244" cy="392479"/>
              <a:chOff x="838200" y="1371600"/>
              <a:chExt cx="381000" cy="533400"/>
            </a:xfrm>
          </p:grpSpPr>
          <p:sp>
            <p:nvSpPr>
              <p:cNvPr id="251" name="Folded Corner 648"/>
              <p:cNvSpPr/>
              <p:nvPr/>
            </p:nvSpPr>
            <p:spPr>
              <a:xfrm>
                <a:off x="837508" y="1371532"/>
                <a:ext cx="382010" cy="533176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52" name="Straight Connector 649"/>
              <p:cNvCxnSpPr/>
              <p:nvPr/>
            </p:nvCxnSpPr>
            <p:spPr>
              <a:xfrm>
                <a:off x="915205" y="144924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3" name="Straight Connector 650"/>
              <p:cNvCxnSpPr/>
              <p:nvPr/>
            </p:nvCxnSpPr>
            <p:spPr>
              <a:xfrm>
                <a:off x="915205" y="149241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4" name="Straight Connector 651"/>
              <p:cNvCxnSpPr/>
              <p:nvPr/>
            </p:nvCxnSpPr>
            <p:spPr>
              <a:xfrm>
                <a:off x="915205" y="1535586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5" name="Straight Connector 652"/>
              <p:cNvCxnSpPr/>
              <p:nvPr/>
            </p:nvCxnSpPr>
            <p:spPr>
              <a:xfrm>
                <a:off x="915205" y="158739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6" name="Straight Connector 653"/>
              <p:cNvCxnSpPr/>
              <p:nvPr/>
            </p:nvCxnSpPr>
            <p:spPr>
              <a:xfrm>
                <a:off x="915205" y="1632723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7" name="Straight Connector 654"/>
              <p:cNvCxnSpPr/>
              <p:nvPr/>
            </p:nvCxnSpPr>
            <p:spPr>
              <a:xfrm>
                <a:off x="921679" y="167805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8" name="Straight Connector 655"/>
              <p:cNvCxnSpPr/>
              <p:nvPr/>
            </p:nvCxnSpPr>
            <p:spPr>
              <a:xfrm>
                <a:off x="915205" y="1721227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Connector 656"/>
              <p:cNvCxnSpPr/>
              <p:nvPr/>
            </p:nvCxnSpPr>
            <p:spPr>
              <a:xfrm>
                <a:off x="915205" y="177087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0" name="Straight Connector 657"/>
              <p:cNvCxnSpPr/>
              <p:nvPr/>
            </p:nvCxnSpPr>
            <p:spPr>
              <a:xfrm>
                <a:off x="915205" y="181404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6" name="Group 658"/>
            <p:cNvGrpSpPr>
              <a:grpSpLocks/>
            </p:cNvGrpSpPr>
            <p:nvPr/>
          </p:nvGrpSpPr>
          <p:grpSpPr bwMode="auto">
            <a:xfrm>
              <a:off x="2791451" y="4474504"/>
              <a:ext cx="280244" cy="392479"/>
              <a:chOff x="838200" y="1371600"/>
              <a:chExt cx="381000" cy="533400"/>
            </a:xfrm>
          </p:grpSpPr>
          <p:sp>
            <p:nvSpPr>
              <p:cNvPr id="241" name="Folded Corner 659"/>
              <p:cNvSpPr/>
              <p:nvPr/>
            </p:nvSpPr>
            <p:spPr>
              <a:xfrm>
                <a:off x="837349" y="1371013"/>
                <a:ext cx="382011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42" name="Straight Connector 660"/>
              <p:cNvCxnSpPr/>
              <p:nvPr/>
            </p:nvCxnSpPr>
            <p:spPr>
              <a:xfrm>
                <a:off x="912888" y="1446565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3" name="Straight Connector 661"/>
              <p:cNvCxnSpPr/>
              <p:nvPr/>
            </p:nvCxnSpPr>
            <p:spPr>
              <a:xfrm>
                <a:off x="912888" y="1491895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Connector 662"/>
              <p:cNvCxnSpPr/>
              <p:nvPr/>
            </p:nvCxnSpPr>
            <p:spPr>
              <a:xfrm>
                <a:off x="912888" y="1537226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5" name="Straight Connector 663"/>
              <p:cNvCxnSpPr/>
              <p:nvPr/>
            </p:nvCxnSpPr>
            <p:spPr>
              <a:xfrm>
                <a:off x="912888" y="15868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6" name="Straight Connector 664"/>
              <p:cNvCxnSpPr/>
              <p:nvPr/>
            </p:nvCxnSpPr>
            <p:spPr>
              <a:xfrm>
                <a:off x="912888" y="1632205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7" name="Straight Connector 665"/>
              <p:cNvCxnSpPr/>
              <p:nvPr/>
            </p:nvCxnSpPr>
            <p:spPr>
              <a:xfrm>
                <a:off x="919363" y="167537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Connector 666"/>
              <p:cNvCxnSpPr/>
              <p:nvPr/>
            </p:nvCxnSpPr>
            <p:spPr>
              <a:xfrm>
                <a:off x="912888" y="1718549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Connector 667"/>
              <p:cNvCxnSpPr/>
              <p:nvPr/>
            </p:nvCxnSpPr>
            <p:spPr>
              <a:xfrm>
                <a:off x="912888" y="1772514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Connector 668"/>
              <p:cNvCxnSpPr/>
              <p:nvPr/>
            </p:nvCxnSpPr>
            <p:spPr>
              <a:xfrm>
                <a:off x="912888" y="1815686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7" name="Group 669"/>
            <p:cNvGrpSpPr>
              <a:grpSpLocks/>
            </p:cNvGrpSpPr>
            <p:nvPr/>
          </p:nvGrpSpPr>
          <p:grpSpPr bwMode="auto">
            <a:xfrm>
              <a:off x="2923331" y="4603538"/>
              <a:ext cx="280244" cy="392479"/>
              <a:chOff x="838200" y="1371600"/>
              <a:chExt cx="381000" cy="533400"/>
            </a:xfrm>
          </p:grpSpPr>
          <p:sp>
            <p:nvSpPr>
              <p:cNvPr id="231" name="Folded Corner 670"/>
              <p:cNvSpPr/>
              <p:nvPr/>
            </p:nvSpPr>
            <p:spPr>
              <a:xfrm>
                <a:off x="837190" y="1372655"/>
                <a:ext cx="382010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32" name="Straight Connector 671"/>
              <p:cNvCxnSpPr/>
              <p:nvPr/>
            </p:nvCxnSpPr>
            <p:spPr>
              <a:xfrm>
                <a:off x="912728" y="1448207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Connector 672"/>
              <p:cNvCxnSpPr/>
              <p:nvPr/>
            </p:nvCxnSpPr>
            <p:spPr>
              <a:xfrm>
                <a:off x="912728" y="1491379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Connector 673"/>
              <p:cNvCxnSpPr/>
              <p:nvPr/>
            </p:nvCxnSpPr>
            <p:spPr>
              <a:xfrm>
                <a:off x="912728" y="1536709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Connector 674"/>
              <p:cNvCxnSpPr/>
              <p:nvPr/>
            </p:nvCxnSpPr>
            <p:spPr>
              <a:xfrm>
                <a:off x="912728" y="1586358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6" name="Straight Connector 675"/>
              <p:cNvCxnSpPr/>
              <p:nvPr/>
            </p:nvCxnSpPr>
            <p:spPr>
              <a:xfrm>
                <a:off x="912728" y="1633847"/>
                <a:ext cx="23093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Connector 676"/>
              <p:cNvCxnSpPr/>
              <p:nvPr/>
            </p:nvCxnSpPr>
            <p:spPr>
              <a:xfrm>
                <a:off x="921361" y="1677020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Connector 677"/>
              <p:cNvCxnSpPr/>
              <p:nvPr/>
            </p:nvCxnSpPr>
            <p:spPr>
              <a:xfrm>
                <a:off x="912728" y="1720192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Connector 678"/>
              <p:cNvCxnSpPr/>
              <p:nvPr/>
            </p:nvCxnSpPr>
            <p:spPr>
              <a:xfrm>
                <a:off x="912728" y="1771998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0" name="Straight Connector 679"/>
              <p:cNvCxnSpPr/>
              <p:nvPr/>
            </p:nvCxnSpPr>
            <p:spPr>
              <a:xfrm>
                <a:off x="912728" y="1815171"/>
                <a:ext cx="230934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668" name="Group 691"/>
            <p:cNvGrpSpPr>
              <a:grpSpLocks/>
            </p:cNvGrpSpPr>
            <p:nvPr/>
          </p:nvGrpSpPr>
          <p:grpSpPr bwMode="auto">
            <a:xfrm>
              <a:off x="1450675" y="2780928"/>
              <a:ext cx="280244" cy="392479"/>
              <a:chOff x="838200" y="1371600"/>
              <a:chExt cx="381000" cy="533400"/>
            </a:xfrm>
          </p:grpSpPr>
          <p:sp>
            <p:nvSpPr>
              <p:cNvPr id="221" name="Folded Corner 692"/>
              <p:cNvSpPr/>
              <p:nvPr/>
            </p:nvSpPr>
            <p:spPr>
              <a:xfrm>
                <a:off x="838608" y="1371600"/>
                <a:ext cx="379853" cy="533177"/>
              </a:xfrm>
              <a:prstGeom prst="foldedCorner">
                <a:avLst/>
              </a:prstGeom>
              <a:gradFill rotWithShape="1">
                <a:gsLst>
                  <a:gs pos="0">
                    <a:srgbClr val="BBE0E3">
                      <a:tint val="100000"/>
                      <a:shade val="100000"/>
                      <a:satMod val="130000"/>
                    </a:srgbClr>
                  </a:gs>
                  <a:gs pos="100000">
                    <a:srgbClr val="BBE0E3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222" name="Straight Connector 693"/>
              <p:cNvCxnSpPr/>
              <p:nvPr/>
            </p:nvCxnSpPr>
            <p:spPr>
              <a:xfrm>
                <a:off x="914147" y="1447152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3" name="Straight Connector 694"/>
              <p:cNvCxnSpPr/>
              <p:nvPr/>
            </p:nvCxnSpPr>
            <p:spPr>
              <a:xfrm>
                <a:off x="914147" y="1492482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4" name="Straight Connector 695"/>
              <p:cNvCxnSpPr/>
              <p:nvPr/>
            </p:nvCxnSpPr>
            <p:spPr>
              <a:xfrm>
                <a:off x="914147" y="1537814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5" name="Straight Connector 696"/>
              <p:cNvCxnSpPr/>
              <p:nvPr/>
            </p:nvCxnSpPr>
            <p:spPr>
              <a:xfrm>
                <a:off x="914147" y="158746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6" name="Straight Connector 697"/>
              <p:cNvCxnSpPr/>
              <p:nvPr/>
            </p:nvCxnSpPr>
            <p:spPr>
              <a:xfrm>
                <a:off x="914147" y="1632792"/>
                <a:ext cx="2287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7" name="Straight Connector 698"/>
              <p:cNvCxnSpPr/>
              <p:nvPr/>
            </p:nvCxnSpPr>
            <p:spPr>
              <a:xfrm>
                <a:off x="920621" y="1675964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8" name="Straight Connector 699"/>
              <p:cNvCxnSpPr/>
              <p:nvPr/>
            </p:nvCxnSpPr>
            <p:spPr>
              <a:xfrm>
                <a:off x="914147" y="1719137"/>
                <a:ext cx="228775" cy="215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9" name="Straight Connector 700"/>
              <p:cNvCxnSpPr/>
              <p:nvPr/>
            </p:nvCxnSpPr>
            <p:spPr>
              <a:xfrm>
                <a:off x="914147" y="1773101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0" name="Straight Connector 701"/>
              <p:cNvCxnSpPr/>
              <p:nvPr/>
            </p:nvCxnSpPr>
            <p:spPr>
              <a:xfrm>
                <a:off x="914147" y="1816273"/>
                <a:ext cx="228775" cy="2159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pic>
        <p:nvPicPr>
          <p:cNvPr id="25604" name="Grafik 832" descr="pubm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71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Pfeil nach rechts 15"/>
          <p:cNvSpPr>
            <a:spLocks noChangeArrowheads="1"/>
          </p:cNvSpPr>
          <p:nvPr/>
        </p:nvSpPr>
        <p:spPr bwMode="auto">
          <a:xfrm>
            <a:off x="2673350" y="3276600"/>
            <a:ext cx="1296988" cy="503238"/>
          </a:xfrm>
          <a:prstGeom prst="rightArrow">
            <a:avLst>
              <a:gd name="adj1" fmla="val 50000"/>
              <a:gd name="adj2" fmla="val 50114"/>
            </a:avLst>
          </a:prstGeom>
          <a:gradFill rotWithShape="1">
            <a:gsLst>
              <a:gs pos="0">
                <a:srgbClr val="349E10"/>
              </a:gs>
              <a:gs pos="50000">
                <a:srgbClr val="4EE31C"/>
              </a:gs>
              <a:gs pos="100000">
                <a:srgbClr val="5EFF24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8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85788"/>
            <a:ext cx="5138737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7" name="Textfeld 2"/>
          <p:cNvSpPr txBox="1">
            <a:spLocks noChangeArrowheads="1"/>
          </p:cNvSpPr>
          <p:nvPr/>
        </p:nvSpPr>
        <p:spPr bwMode="auto">
          <a:xfrm>
            <a:off x="0" y="6519863"/>
            <a:ext cx="9828213" cy="33813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K.Goh,M.Kusick,D.Valle,B.Childs,M.Vidal,A.Barabasi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: The Human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Network, PNAS, May 2007</a:t>
            </a:r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0" y="5084763"/>
            <a:ext cx="8693150" cy="1354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But try this with:</a:t>
            </a:r>
          </a:p>
          <a:p>
            <a:pPr eaLnBrk="1" hangingPunct="1"/>
            <a:r>
              <a:rPr lang="de-DE" sz="2000"/>
              <a:t>diabetes mellitus, diabetis type 1, diabetes type 2, diabetes </a:t>
            </a:r>
            <a:r>
              <a:rPr lang="en-US" sz="2000"/>
              <a:t>insipidus, </a:t>
            </a:r>
          </a:p>
          <a:p>
            <a:pPr eaLnBrk="1" hangingPunct="1"/>
            <a:r>
              <a:rPr lang="en-US" sz="2000"/>
              <a:t>insulin-dependent diabetes mellitus with ophthalmic complications,</a:t>
            </a:r>
          </a:p>
          <a:p>
            <a:pPr eaLnBrk="1" hangingPunct="1"/>
            <a:r>
              <a:rPr lang="de-DE" sz="2000"/>
              <a:t>ICD-10 E23.2, OMIM 304800, MeSH </a:t>
            </a:r>
            <a:r>
              <a:rPr lang="en-US" sz="2000" i="1"/>
              <a:t>C18.452.394.750, MeSH </a:t>
            </a:r>
            <a:r>
              <a:rPr lang="en-US" sz="2000"/>
              <a:t>D003924, 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6024907"/>
            <a:ext cx="9144000" cy="886856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5200804"/>
            <a:ext cx="9144000" cy="83099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lowchart: Process 23"/>
          <p:cNvSpPr/>
          <p:nvPr/>
        </p:nvSpPr>
        <p:spPr bwMode="auto">
          <a:xfrm>
            <a:off x="0" y="1956826"/>
            <a:ext cx="9144000" cy="320036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4584" y="-127862"/>
            <a:ext cx="10729192" cy="1324614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sz="4000" dirty="0" smtClean="0"/>
              <a:t>Diversity and Ambiguity of </a:t>
            </a:r>
            <a:br>
              <a:rPr lang="en-GB" sz="4000" dirty="0" smtClean="0"/>
            </a:br>
            <a:r>
              <a:rPr lang="en-GB" sz="4000" dirty="0" smtClean="0"/>
              <a:t>Relational Phrases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9679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Who </a:t>
            </a:r>
            <a:r>
              <a:rPr lang="de-DE" sz="2400" dirty="0" err="1" smtClean="0">
                <a:solidFill>
                  <a:srgbClr val="0070C0"/>
                </a:solidFill>
              </a:rPr>
              <a:t>covered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whom</a:t>
            </a:r>
            <a:r>
              <a:rPr lang="de-DE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7746" y="1956826"/>
            <a:ext cx="9404241" cy="3074964"/>
            <a:chOff x="-77746" y="1956826"/>
            <a:chExt cx="9404241" cy="3074964"/>
          </a:xfrm>
        </p:grpSpPr>
        <p:sp>
          <p:nvSpPr>
            <p:cNvPr id="4" name="TextBox 3"/>
            <p:cNvSpPr txBox="1"/>
            <p:nvPr/>
          </p:nvSpPr>
          <p:spPr>
            <a:xfrm>
              <a:off x="-77746" y="4600903"/>
              <a:ext cx="78694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Cave </a:t>
              </a:r>
              <a:r>
                <a:rPr lang="de-DE" dirty="0" smtClean="0">
                  <a:solidFill>
                    <a:srgbClr val="0070C0"/>
                  </a:solidFill>
                </a:rPr>
                <a:t>sang</a:t>
              </a:r>
              <a:r>
                <a:rPr lang="de-DE" dirty="0" smtClean="0"/>
                <a:t> </a:t>
              </a:r>
              <a:r>
                <a:rPr lang="de-DE" dirty="0" err="1" smtClean="0"/>
                <a:t>Hallelujah</a:t>
              </a:r>
              <a:r>
                <a:rPr lang="de-DE" dirty="0" smtClean="0"/>
                <a:t>, </a:t>
              </a:r>
              <a:r>
                <a:rPr lang="de-DE" dirty="0" err="1" smtClean="0"/>
                <a:t>his</a:t>
              </a:r>
              <a:r>
                <a:rPr lang="de-DE" dirty="0" smtClean="0"/>
                <a:t> </a:t>
              </a:r>
              <a:r>
                <a:rPr lang="de-DE" dirty="0" err="1" smtClean="0"/>
                <a:t>own</a:t>
              </a:r>
              <a:r>
                <a:rPr lang="de-DE" dirty="0" smtClean="0"/>
                <a:t> </a:t>
              </a:r>
              <a:r>
                <a:rPr lang="de-DE" dirty="0" err="1" smtClean="0"/>
                <a:t>song</a:t>
              </a:r>
              <a:r>
                <a:rPr lang="de-DE" dirty="0" smtClean="0"/>
                <a:t> </a:t>
              </a:r>
              <a:r>
                <a:rPr lang="de-DE" dirty="0" err="1" smtClean="0"/>
                <a:t>unrelated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Cohen</a:t>
              </a:r>
              <a:r>
                <a:rPr lang="de-DE" dirty="0" err="1" smtClean="0"/>
                <a:t>‘s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7746" y="2818600"/>
              <a:ext cx="9187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Nina </a:t>
              </a:r>
              <a:r>
                <a:rPr lang="de-DE" dirty="0" err="1" smtClean="0">
                  <a:solidFill>
                    <a:srgbClr val="C00000"/>
                  </a:solidFill>
                </a:rPr>
                <a:t>Simone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singing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Don‘t</a:t>
              </a:r>
              <a:r>
                <a:rPr lang="de-DE" dirty="0" smtClean="0"/>
                <a:t> </a:t>
              </a:r>
              <a:r>
                <a:rPr lang="de-DE" dirty="0" err="1" smtClean="0"/>
                <a:t>Explain</a:t>
              </a:r>
              <a:r>
                <a:rPr lang="de-DE" dirty="0" smtClean="0"/>
                <a:t> </a:t>
              </a:r>
              <a:r>
                <a:rPr lang="de-DE" dirty="0" err="1" smtClean="0"/>
                <a:t>revived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Holiday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/>
                <a:t>old</a:t>
              </a:r>
              <a:r>
                <a:rPr lang="de-DE" dirty="0" smtClean="0"/>
                <a:t> </a:t>
              </a:r>
              <a:r>
                <a:rPr lang="de-DE" dirty="0" err="1" smtClean="0"/>
                <a:t>song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77746" y="3272069"/>
              <a:ext cx="78486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C00000"/>
                  </a:solidFill>
                </a:rPr>
                <a:t>Cat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Power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voice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sad</a:t>
              </a:r>
              <a:r>
                <a:rPr lang="de-DE" dirty="0" smtClean="0"/>
                <a:t> </a:t>
              </a:r>
              <a:r>
                <a:rPr lang="de-DE" dirty="0" smtClean="0">
                  <a:solidFill>
                    <a:srgbClr val="0070C0"/>
                  </a:solidFill>
                </a:rPr>
                <a:t>in her </a:t>
              </a:r>
              <a:r>
                <a:rPr lang="de-DE" dirty="0" err="1" smtClean="0">
                  <a:solidFill>
                    <a:srgbClr val="0070C0"/>
                  </a:solidFill>
                </a:rPr>
                <a:t>version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Don‘t</a:t>
              </a:r>
              <a:r>
                <a:rPr lang="de-DE" dirty="0" smtClean="0"/>
                <a:t> </a:t>
              </a:r>
              <a:r>
                <a:rPr lang="de-DE" dirty="0" err="1" smtClean="0"/>
                <a:t>Explain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77746" y="4167453"/>
              <a:ext cx="6372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Cale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performed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Hallelujah</a:t>
              </a:r>
              <a:r>
                <a:rPr lang="de-DE" dirty="0" smtClean="0"/>
                <a:t> </a:t>
              </a:r>
              <a:r>
                <a:rPr lang="de-DE" dirty="0" err="1" smtClean="0"/>
                <a:t>written</a:t>
              </a:r>
              <a:r>
                <a:rPr lang="de-DE" dirty="0" smtClean="0"/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smtClean="0">
                  <a:solidFill>
                    <a:srgbClr val="C00000"/>
                  </a:solidFill>
                </a:rPr>
                <a:t>L. Cohen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7746" y="3711293"/>
              <a:ext cx="79239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16 </a:t>
              </a:r>
              <a:r>
                <a:rPr lang="de-DE" dirty="0" err="1" smtClean="0">
                  <a:solidFill>
                    <a:srgbClr val="C00000"/>
                  </a:solidFill>
                </a:rPr>
                <a:t>Horsepower</a:t>
              </a:r>
              <a:r>
                <a:rPr lang="de-DE" dirty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played</a:t>
              </a:r>
              <a:r>
                <a:rPr lang="de-DE" dirty="0" smtClean="0"/>
                <a:t> </a:t>
              </a:r>
              <a:r>
                <a:rPr lang="de-DE" dirty="0" err="1" smtClean="0"/>
                <a:t>Sinnerman</a:t>
              </a:r>
              <a:r>
                <a:rPr lang="de-DE" dirty="0" smtClean="0"/>
                <a:t>, a </a:t>
              </a:r>
              <a:r>
                <a:rPr lang="de-DE" dirty="0" smtClean="0">
                  <a:solidFill>
                    <a:srgbClr val="C00000"/>
                  </a:solidFill>
                </a:rPr>
                <a:t>Nina Simone </a:t>
              </a:r>
              <a:r>
                <a:rPr lang="de-DE" dirty="0" smtClean="0"/>
                <a:t>original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77746" y="2387713"/>
              <a:ext cx="91855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C00000"/>
                  </a:solidFill>
                </a:rPr>
                <a:t>Amy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/>
                <a:t>souly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interpretation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smtClean="0"/>
                <a:t>Cupid, a classic </a:t>
              </a:r>
              <a:r>
                <a:rPr lang="de-DE" dirty="0" err="1" smtClean="0"/>
                <a:t>piece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smtClean="0">
                  <a:solidFill>
                    <a:srgbClr val="C00000"/>
                  </a:solidFill>
                </a:rPr>
                <a:t>Sam Cooke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77746" y="1956826"/>
              <a:ext cx="9404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Amy </a:t>
              </a:r>
              <a:r>
                <a:rPr lang="de-DE" dirty="0" err="1" smtClean="0">
                  <a:solidFill>
                    <a:srgbClr val="C00000"/>
                  </a:solidFill>
                </a:rPr>
                <a:t>Winehouse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/>
                <a:t>concert</a:t>
              </a:r>
              <a:r>
                <a:rPr lang="de-DE" dirty="0" smtClean="0"/>
                <a:t> </a:t>
              </a:r>
              <a:r>
                <a:rPr lang="de-DE" dirty="0" err="1" smtClean="0"/>
                <a:t>included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cover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songs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by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Shangri</a:t>
              </a:r>
              <a:r>
                <a:rPr lang="de-DE" dirty="0" smtClean="0">
                  <a:solidFill>
                    <a:srgbClr val="C00000"/>
                  </a:solidFill>
                </a:rPr>
                <a:t>-Las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77746" y="1956826"/>
            <a:ext cx="9404241" cy="3074964"/>
            <a:chOff x="-77746" y="1956826"/>
            <a:chExt cx="9404241" cy="3074964"/>
          </a:xfrm>
        </p:grpSpPr>
        <p:sp>
          <p:nvSpPr>
            <p:cNvPr id="36" name="TextBox 35"/>
            <p:cNvSpPr txBox="1"/>
            <p:nvPr/>
          </p:nvSpPr>
          <p:spPr>
            <a:xfrm>
              <a:off x="-77746" y="4600903"/>
              <a:ext cx="78694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Cave </a:t>
              </a:r>
              <a:r>
                <a:rPr lang="de-DE" dirty="0" smtClean="0">
                  <a:solidFill>
                    <a:srgbClr val="0070C0"/>
                  </a:solidFill>
                </a:rPr>
                <a:t>sang</a:t>
              </a:r>
              <a:r>
                <a:rPr lang="de-DE" dirty="0" smtClean="0"/>
                <a:t> </a:t>
              </a:r>
              <a:r>
                <a:rPr lang="de-DE" dirty="0" err="1" smtClean="0"/>
                <a:t>Hallelujah</a:t>
              </a:r>
              <a:r>
                <a:rPr lang="de-DE" dirty="0" smtClean="0"/>
                <a:t>, </a:t>
              </a:r>
              <a:r>
                <a:rPr lang="de-DE" dirty="0" err="1" smtClean="0"/>
                <a:t>his</a:t>
              </a:r>
              <a:r>
                <a:rPr lang="de-DE" dirty="0" smtClean="0"/>
                <a:t> </a:t>
              </a:r>
              <a:r>
                <a:rPr lang="de-DE" dirty="0" err="1" smtClean="0"/>
                <a:t>own</a:t>
              </a:r>
              <a:r>
                <a:rPr lang="de-DE" dirty="0" smtClean="0"/>
                <a:t> </a:t>
              </a:r>
              <a:r>
                <a:rPr lang="de-DE" dirty="0" err="1" smtClean="0"/>
                <a:t>song</a:t>
              </a:r>
              <a:r>
                <a:rPr lang="de-DE" dirty="0" smtClean="0"/>
                <a:t> </a:t>
              </a:r>
              <a:r>
                <a:rPr lang="de-DE" dirty="0" err="1" smtClean="0"/>
                <a:t>unrelated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Cohen</a:t>
              </a:r>
              <a:r>
                <a:rPr lang="de-DE" dirty="0" err="1" smtClean="0"/>
                <a:t>‘s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77746" y="2818600"/>
              <a:ext cx="9187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Nina </a:t>
              </a:r>
              <a:r>
                <a:rPr lang="de-DE" dirty="0" err="1" smtClean="0">
                  <a:solidFill>
                    <a:srgbClr val="C00000"/>
                  </a:solidFill>
                </a:rPr>
                <a:t>Simone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singing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Don‘t</a:t>
              </a:r>
              <a:r>
                <a:rPr lang="de-DE" dirty="0" smtClean="0"/>
                <a:t> </a:t>
              </a:r>
              <a:r>
                <a:rPr lang="de-DE" dirty="0" err="1" smtClean="0"/>
                <a:t>Explain</a:t>
              </a:r>
              <a:r>
                <a:rPr lang="de-DE" dirty="0" smtClean="0"/>
                <a:t> </a:t>
              </a:r>
              <a:r>
                <a:rPr lang="de-DE" dirty="0" err="1" smtClean="0"/>
                <a:t>revived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Holiday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old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song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77746" y="3272069"/>
              <a:ext cx="78486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C00000"/>
                  </a:solidFill>
                </a:rPr>
                <a:t>Cat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Power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voice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sad</a:t>
              </a:r>
              <a:r>
                <a:rPr lang="de-DE" dirty="0" smtClean="0"/>
                <a:t> </a:t>
              </a:r>
              <a:r>
                <a:rPr lang="de-DE" dirty="0" smtClean="0">
                  <a:solidFill>
                    <a:srgbClr val="0070C0"/>
                  </a:solidFill>
                </a:rPr>
                <a:t>in her </a:t>
              </a:r>
              <a:r>
                <a:rPr lang="de-DE" dirty="0" err="1" smtClean="0">
                  <a:solidFill>
                    <a:srgbClr val="0070C0"/>
                  </a:solidFill>
                </a:rPr>
                <a:t>version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Don‘t</a:t>
              </a:r>
              <a:r>
                <a:rPr lang="de-DE" dirty="0" smtClean="0"/>
                <a:t> </a:t>
              </a:r>
              <a:r>
                <a:rPr lang="de-DE" dirty="0" err="1" smtClean="0"/>
                <a:t>Explain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77746" y="4167453"/>
              <a:ext cx="6372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Cale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performed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/>
                <a:t>Hallelujah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written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by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smtClean="0">
                  <a:solidFill>
                    <a:srgbClr val="C00000"/>
                  </a:solidFill>
                </a:rPr>
                <a:t>L. Cohen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77746" y="3711293"/>
              <a:ext cx="79239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16 </a:t>
              </a:r>
              <a:r>
                <a:rPr lang="de-DE" dirty="0" err="1" smtClean="0">
                  <a:solidFill>
                    <a:srgbClr val="C00000"/>
                  </a:solidFill>
                </a:rPr>
                <a:t>Horsepower</a:t>
              </a:r>
              <a:r>
                <a:rPr lang="de-DE" dirty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played</a:t>
              </a:r>
              <a:r>
                <a:rPr lang="de-DE" dirty="0" smtClean="0"/>
                <a:t> </a:t>
              </a:r>
              <a:r>
                <a:rPr lang="de-DE" dirty="0" err="1" smtClean="0"/>
                <a:t>Sinnerman</a:t>
              </a:r>
              <a:r>
                <a:rPr lang="de-DE" dirty="0" smtClean="0"/>
                <a:t>, a </a:t>
              </a:r>
              <a:r>
                <a:rPr lang="de-DE" dirty="0" smtClean="0">
                  <a:solidFill>
                    <a:srgbClr val="C00000"/>
                  </a:solidFill>
                </a:rPr>
                <a:t>Nina Simone </a:t>
              </a:r>
              <a:r>
                <a:rPr lang="de-DE" dirty="0" smtClean="0">
                  <a:solidFill>
                    <a:srgbClr val="00CC00"/>
                  </a:solidFill>
                </a:rPr>
                <a:t>original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77746" y="2387713"/>
              <a:ext cx="91855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C00000"/>
                  </a:solidFill>
                </a:rPr>
                <a:t>Amy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/>
                <a:t>souly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interpretation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of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smtClean="0"/>
                <a:t>Cupid, </a:t>
              </a:r>
              <a:r>
                <a:rPr lang="de-DE" dirty="0" smtClean="0">
                  <a:solidFill>
                    <a:srgbClr val="00CC00"/>
                  </a:solidFill>
                </a:rPr>
                <a:t>a classic </a:t>
              </a:r>
              <a:r>
                <a:rPr lang="de-DE" dirty="0" err="1" smtClean="0">
                  <a:solidFill>
                    <a:srgbClr val="00CC00"/>
                  </a:solidFill>
                </a:rPr>
                <a:t>piece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of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smtClean="0">
                  <a:solidFill>
                    <a:srgbClr val="C00000"/>
                  </a:solidFill>
                </a:rPr>
                <a:t>Sam Cooke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77746" y="1956826"/>
              <a:ext cx="9404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Amy </a:t>
              </a:r>
              <a:r>
                <a:rPr lang="de-DE" dirty="0" err="1" smtClean="0">
                  <a:solidFill>
                    <a:srgbClr val="C00000"/>
                  </a:solidFill>
                </a:rPr>
                <a:t>Winehouse</a:t>
              </a:r>
              <a:r>
                <a:rPr lang="de-DE" dirty="0" err="1" smtClean="0"/>
                <a:t>‘s</a:t>
              </a:r>
              <a:r>
                <a:rPr lang="de-DE" dirty="0" smtClean="0"/>
                <a:t> </a:t>
              </a:r>
              <a:r>
                <a:rPr lang="de-DE" dirty="0" err="1" smtClean="0"/>
                <a:t>concert</a:t>
              </a:r>
              <a:r>
                <a:rPr lang="de-DE" dirty="0" smtClean="0"/>
                <a:t> </a:t>
              </a:r>
              <a:r>
                <a:rPr lang="de-DE" dirty="0" err="1" smtClean="0"/>
                <a:t>included</a:t>
              </a:r>
              <a:r>
                <a:rPr lang="de-DE" dirty="0" smtClean="0"/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cover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70C0"/>
                  </a:solidFill>
                </a:rPr>
                <a:t>songs</a:t>
              </a:r>
              <a:r>
                <a:rPr lang="de-DE" dirty="0" smtClean="0">
                  <a:solidFill>
                    <a:srgbClr val="0070C0"/>
                  </a:solidFill>
                </a:rPr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by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err="1" smtClean="0">
                  <a:solidFill>
                    <a:srgbClr val="00CC00"/>
                  </a:solidFill>
                </a:rPr>
                <a:t>the</a:t>
              </a:r>
              <a:r>
                <a:rPr lang="de-DE" dirty="0" smtClean="0">
                  <a:solidFill>
                    <a:srgbClr val="00CC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Shangri</a:t>
              </a:r>
              <a:r>
                <a:rPr lang="de-DE" dirty="0" smtClean="0">
                  <a:solidFill>
                    <a:srgbClr val="C00000"/>
                  </a:solidFill>
                </a:rPr>
                <a:t>-Las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5323" y="5193910"/>
            <a:ext cx="7899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</a:t>
            </a:r>
            <a:r>
              <a:rPr lang="de-DE" dirty="0" err="1" smtClean="0">
                <a:solidFill>
                  <a:srgbClr val="0070C0"/>
                </a:solidFill>
              </a:rPr>
              <a:t>cover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songs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interpretation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/>
              <a:t>, </a:t>
            </a:r>
          </a:p>
          <a:p>
            <a:r>
              <a:rPr lang="de-DE" dirty="0" err="1" smtClean="0">
                <a:solidFill>
                  <a:srgbClr val="0070C0"/>
                </a:solidFill>
              </a:rPr>
              <a:t>singing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voice</a:t>
            </a:r>
            <a:r>
              <a:rPr lang="de-DE" dirty="0" smtClean="0">
                <a:solidFill>
                  <a:srgbClr val="0070C0"/>
                </a:solidFill>
              </a:rPr>
              <a:t> in</a:t>
            </a:r>
            <a:r>
              <a:rPr lang="de-DE" dirty="0" smtClean="0"/>
              <a:t>, …}  		</a:t>
            </a:r>
            <a:r>
              <a:rPr lang="de-DE" dirty="0" smtClean="0">
                <a:sym typeface="Symbol"/>
              </a:rPr>
              <a:t>    </a:t>
            </a:r>
            <a:r>
              <a:rPr lang="de-DE" sz="2600" dirty="0" err="1" smtClean="0">
                <a:latin typeface="Tw Cen MT" pitchFamily="34" charset="0"/>
                <a:sym typeface="Symbol"/>
              </a:rPr>
              <a:t>SingerCoversSong</a:t>
            </a:r>
            <a:endParaRPr lang="en-US" sz="2600" dirty="0">
              <a:latin typeface="Tw Cen M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323" y="5963351"/>
            <a:ext cx="8299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{</a:t>
            </a:r>
            <a:r>
              <a:rPr lang="de-DE" dirty="0" smtClean="0">
                <a:solidFill>
                  <a:srgbClr val="00CC00"/>
                </a:solidFill>
              </a:rPr>
              <a:t>classic </a:t>
            </a:r>
            <a:r>
              <a:rPr lang="de-DE" dirty="0" err="1" smtClean="0">
                <a:solidFill>
                  <a:srgbClr val="00CC00"/>
                </a:solidFill>
              </a:rPr>
              <a:t>piece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r>
              <a:rPr lang="de-DE" dirty="0" err="1" smtClean="0">
                <a:solidFill>
                  <a:srgbClr val="00CC00"/>
                </a:solidFill>
              </a:rPr>
              <a:t>of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CC00"/>
                </a:solidFill>
              </a:rPr>
              <a:t>‘s </a:t>
            </a:r>
            <a:r>
              <a:rPr lang="de-DE" dirty="0" err="1" smtClean="0">
                <a:solidFill>
                  <a:srgbClr val="00CC00"/>
                </a:solidFill>
              </a:rPr>
              <a:t>old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r>
              <a:rPr lang="de-DE" dirty="0" err="1" smtClean="0">
                <a:solidFill>
                  <a:srgbClr val="00CC00"/>
                </a:solidFill>
              </a:rPr>
              <a:t>song</a:t>
            </a:r>
            <a:r>
              <a:rPr lang="de-DE" dirty="0" smtClean="0"/>
              <a:t>,</a:t>
            </a:r>
          </a:p>
          <a:p>
            <a:r>
              <a:rPr lang="de-DE" dirty="0" err="1" smtClean="0">
                <a:solidFill>
                  <a:srgbClr val="00CC00"/>
                </a:solidFill>
              </a:rPr>
              <a:t>written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r>
              <a:rPr lang="de-DE" dirty="0" err="1" smtClean="0">
                <a:solidFill>
                  <a:srgbClr val="00CC00"/>
                </a:solidFill>
              </a:rPr>
              <a:t>by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00CC00"/>
                </a:solidFill>
              </a:rPr>
              <a:t>composition</a:t>
            </a:r>
            <a:r>
              <a:rPr lang="de-DE" dirty="0" smtClean="0">
                <a:solidFill>
                  <a:srgbClr val="00CC00"/>
                </a:solidFill>
              </a:rPr>
              <a:t> </a:t>
            </a:r>
            <a:r>
              <a:rPr lang="de-DE" dirty="0" err="1" smtClean="0">
                <a:solidFill>
                  <a:srgbClr val="00CC00"/>
                </a:solidFill>
              </a:rPr>
              <a:t>of</a:t>
            </a:r>
            <a:r>
              <a:rPr lang="de-DE" dirty="0" smtClean="0"/>
              <a:t>, …}  	</a:t>
            </a:r>
            <a:r>
              <a:rPr lang="de-DE" dirty="0" smtClean="0">
                <a:sym typeface="Symbol"/>
              </a:rPr>
              <a:t>    </a:t>
            </a:r>
            <a:r>
              <a:rPr lang="de-DE" sz="2600" dirty="0" err="1" smtClean="0">
                <a:latin typeface="Tw Cen MT" pitchFamily="34" charset="0"/>
                <a:sym typeface="Symbol"/>
              </a:rPr>
              <a:t>MusicianCreatesSong</a:t>
            </a:r>
            <a:endParaRPr lang="en-US" sz="2600" dirty="0">
              <a:latin typeface="Tw Cen MT" pitchFamily="34" charset="0"/>
            </a:endParaRPr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90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5" grpId="0"/>
      <p:bldP spid="4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 bwMode="auto">
          <a:xfrm>
            <a:off x="0" y="3284984"/>
            <a:ext cx="9144000" cy="357301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0" y="692696"/>
            <a:ext cx="9173973" cy="259228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1812" y="-127862"/>
            <a:ext cx="10438388" cy="665231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Scalable Mining of SOL Patterns</a:t>
            </a:r>
            <a:endParaRPr lang="en-GB" sz="20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692696"/>
            <a:ext cx="9684568" cy="49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Syntactic-Lexical-Ontological (SOL)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patterns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Syntactic-Lexical: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surface words, wildcards, POS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tags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Ontological: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semantic classes as entity placeholders 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             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&lt;singer&gt;, &lt;musician&gt;, &lt;song&gt;, …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Type signature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of pattern: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&lt;singer&gt; </a:t>
            </a:r>
            <a:r>
              <a:rPr lang="en-US" sz="2000" b="1" dirty="0" smtClean="0">
                <a:solidFill>
                  <a:sysClr val="windowText" lastClr="000000"/>
                </a:solidFill>
                <a:sym typeface="Symbol"/>
              </a:rPr>
              <a:t> &lt;song&gt;, &lt;person&gt;  &lt;song&gt; 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ysClr val="windowText" lastClr="000000"/>
                </a:solidFill>
                <a:sym typeface="Symbol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sym typeface="Symbol"/>
              </a:rPr>
              <a:t>Support set </a:t>
            </a:r>
            <a:r>
              <a:rPr lang="en-US" sz="2200" b="1" dirty="0" smtClean="0">
                <a:solidFill>
                  <a:sysClr val="windowText" lastClr="000000"/>
                </a:solidFill>
                <a:sym typeface="Symbol"/>
              </a:rPr>
              <a:t>of pattern: set of entity-pairs for placeholders</a:t>
            </a:r>
          </a:p>
          <a:p>
            <a:pPr marL="0" lvl="1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                         </a:t>
            </a:r>
            <a:r>
              <a:rPr lang="en-US" sz="2000" b="1" dirty="0" smtClean="0">
                <a:solidFill>
                  <a:sysClr val="windowText" lastClr="000000"/>
                </a:solidFill>
                <a:sym typeface="Symbol"/>
              </a:rPr>
              <a:t>  support and confidence of patterns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429000"/>
            <a:ext cx="7344816" cy="1800200"/>
          </a:xfrm>
          <a:prstGeom prst="rect">
            <a:avLst/>
          </a:prstGeom>
          <a:solidFill>
            <a:srgbClr val="FFFFCC"/>
          </a:solidFill>
          <a:ln w="3175" cap="flat" cmpd="sng" algn="ctr">
            <a:noFill/>
            <a:prstDash val="solid"/>
          </a:ln>
          <a:effectLst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SOL pattern: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&lt;singer&gt; ’s ADJECTIVE  voice  *  in &lt;song&gt;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Matching sentences: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Amy Winehouse’s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soul</a:t>
            </a:r>
            <a:r>
              <a:rPr kumimoji="0" lang="en-US" sz="1900" i="1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voice in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her song ‘Rehab’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Jim Morrison’s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haunting voice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and charisma 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</a:t>
            </a:r>
            <a:r>
              <a:rPr kumimoji="0" lang="en-US" sz="19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‘The End’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i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Joan Baez</a:t>
            </a:r>
            <a:r>
              <a:rPr lang="en-US" sz="1900" i="1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’s </a:t>
            </a:r>
            <a:r>
              <a:rPr lang="en-US" sz="1900" i="1" kern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angel-like </a:t>
            </a:r>
            <a:r>
              <a:rPr lang="en-US" sz="1900" i="1" kern="0" noProof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voice in </a:t>
            </a:r>
            <a:r>
              <a:rPr lang="en-US" sz="1900" i="1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‘Farewell Angelina’</a:t>
            </a:r>
            <a:endParaRPr kumimoji="0" lang="en-US" sz="19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4359" y="5373216"/>
            <a:ext cx="4752528" cy="1296144"/>
          </a:xfrm>
          <a:prstGeom prst="rect">
            <a:avLst/>
          </a:prstGeom>
          <a:solidFill>
            <a:srgbClr val="FFFFCC"/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19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set:</a:t>
            </a:r>
          </a:p>
          <a:p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(Amy </a:t>
            </a:r>
            <a:r>
              <a:rPr lang="en-US" sz="1900" i="1" dirty="0" err="1" smtClean="0">
                <a:latin typeface="Arial" pitchFamily="34" charset="0"/>
                <a:cs typeface="Arial" pitchFamily="34" charset="0"/>
              </a:rPr>
              <a:t>Winehouse</a:t>
            </a:r>
            <a:r>
              <a:rPr lang="en-US" sz="1900" i="1" dirty="0" smtClean="0">
                <a:latin typeface="Arial" pitchFamily="34" charset="0"/>
                <a:cs typeface="Arial" pitchFamily="34" charset="0"/>
              </a:rPr>
              <a:t>, Rehab)</a:t>
            </a:r>
          </a:p>
          <a:p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(Jim Morrison, The End)</a:t>
            </a:r>
          </a:p>
          <a:p>
            <a:r>
              <a:rPr lang="en-US" sz="1900" i="1" dirty="0" smtClean="0">
                <a:latin typeface="Arial" pitchFamily="34" charset="0"/>
                <a:cs typeface="Arial" pitchFamily="34" charset="0"/>
              </a:rPr>
              <a:t>(Joan Baez, Farewell Angelina)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Z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3536950" y="352425"/>
            <a:ext cx="554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/>
              <a:t>[N. </a:t>
            </a:r>
            <a:r>
              <a:rPr lang="de-DE" sz="1800" dirty="0" err="1"/>
              <a:t>Nakashole</a:t>
            </a:r>
            <a:r>
              <a:rPr lang="de-DE" sz="1800" dirty="0"/>
              <a:t> et al.: EMNLP-CoNLL’12, VLDB‘12]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91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8" y="5567138"/>
            <a:ext cx="9144000" cy="10350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471637"/>
            <a:ext cx="9144000" cy="18589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7237"/>
            <a:ext cx="9144000" cy="21971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28588"/>
            <a:ext cx="9144000" cy="665957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Pattern Dictionary for Relations</a:t>
            </a:r>
            <a:endParaRPr lang="en-GB" sz="2000" dirty="0" smtClean="0"/>
          </a:p>
        </p:txBody>
      </p:sp>
      <p:sp>
        <p:nvSpPr>
          <p:cNvPr id="33800" name="Textfeld 6"/>
          <p:cNvSpPr txBox="1">
            <a:spLocks noChangeArrowheads="1"/>
          </p:cNvSpPr>
          <p:nvPr/>
        </p:nvSpPr>
        <p:spPr bwMode="auto">
          <a:xfrm>
            <a:off x="3536950" y="395287"/>
            <a:ext cx="554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dirty="0"/>
              <a:t>[N. </a:t>
            </a:r>
            <a:r>
              <a:rPr lang="de-DE" sz="1800" dirty="0" err="1"/>
              <a:t>Nakashole</a:t>
            </a:r>
            <a:r>
              <a:rPr lang="de-DE" sz="1800" dirty="0"/>
              <a:t> et al.: EMNLP-CoNLL’12, VLDB‘12]</a:t>
            </a:r>
          </a:p>
        </p:txBody>
      </p:sp>
      <p:sp>
        <p:nvSpPr>
          <p:cNvPr id="33801" name="Content Placeholder 2"/>
          <p:cNvSpPr>
            <a:spLocks noGrp="1"/>
          </p:cNvSpPr>
          <p:nvPr>
            <p:ph idx="1"/>
          </p:nvPr>
        </p:nvSpPr>
        <p:spPr bwMode="auto">
          <a:xfrm>
            <a:off x="179387" y="1331688"/>
            <a:ext cx="8653463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WordNet-style dictionary/taxonomy for </a:t>
            </a:r>
            <a:r>
              <a:rPr lang="en-US" sz="2400" b="1" smtClean="0">
                <a:solidFill>
                  <a:srgbClr val="0066CC"/>
                </a:solidFill>
              </a:rPr>
              <a:t>relational phrases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 based on </a:t>
            </a:r>
            <a:r>
              <a:rPr lang="en-US" sz="2400" b="1" smtClean="0">
                <a:solidFill>
                  <a:srgbClr val="0000FF"/>
                </a:solidFill>
              </a:rPr>
              <a:t>SOL patterns </a:t>
            </a:r>
            <a:r>
              <a:rPr lang="en-US" sz="2400" b="1" smtClean="0">
                <a:solidFill>
                  <a:srgbClr val="000000"/>
                </a:solidFill>
              </a:rPr>
              <a:t>(syntactic-lexical-ontological)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0562" y="3774850"/>
            <a:ext cx="8721402" cy="7921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“graduated from” 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Symbol"/>
              </a:rPr>
              <a:t>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  “obtained degree in </a:t>
            </a:r>
            <a:r>
              <a:rPr lang="en-US" sz="3600" baseline="-25000" dirty="0">
                <a:solidFill>
                  <a:srgbClr val="C00000"/>
                </a:solidFill>
                <a:cs typeface="Arial" pitchFamily="34" charset="0"/>
                <a:sym typeface="Symbol"/>
              </a:rPr>
              <a:t>*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 from”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“and </a:t>
            </a:r>
            <a:r>
              <a:rPr lang="en-US" sz="2000" dirty="0" smtClean="0">
                <a:solidFill>
                  <a:srgbClr val="C00000"/>
                </a:solidFill>
                <a:cs typeface="Arial" pitchFamily="34" charset="0"/>
              </a:rPr>
              <a:t>PRONOUN ADJECTIVE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advisor” 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Symbol"/>
              </a:rPr>
              <a:t>  “under the supervision of”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804" name="TextBox 1"/>
          <p:cNvSpPr txBox="1">
            <a:spLocks noChangeArrowheads="1"/>
          </p:cNvSpPr>
          <p:nvPr/>
        </p:nvSpPr>
        <p:spPr bwMode="auto">
          <a:xfrm>
            <a:off x="339725" y="2528663"/>
            <a:ext cx="71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5" name="TextBox 2"/>
          <p:cNvSpPr txBox="1">
            <a:spLocks noChangeArrowheads="1"/>
          </p:cNvSpPr>
          <p:nvPr/>
        </p:nvSpPr>
        <p:spPr bwMode="auto">
          <a:xfrm>
            <a:off x="219075" y="3465288"/>
            <a:ext cx="5495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>
                <a:cs typeface="Arial" charset="0"/>
              </a:rPr>
              <a:t>Relational phrases can be </a:t>
            </a:r>
            <a:r>
              <a:rPr lang="en-US">
                <a:solidFill>
                  <a:srgbClr val="0066CC"/>
                </a:solidFill>
                <a:cs typeface="Arial" charset="0"/>
              </a:rPr>
              <a:t>synonymous</a:t>
            </a:r>
          </a:p>
          <a:p>
            <a:pPr eaLnBrk="1" hangingPunct="1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3575" y="4879750"/>
            <a:ext cx="7343775" cy="4318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“wife of” 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Symbol"/>
              </a:rPr>
              <a:t>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“ spouse of”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63575" y="2796950"/>
            <a:ext cx="8040687" cy="8413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t">
              <a:defRPr/>
            </a:pPr>
            <a:r>
              <a:rPr lang="en-US" sz="2000" i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&lt;person&gt;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graduated from </a:t>
            </a:r>
            <a:r>
              <a:rPr lang="en-US" sz="2000" i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&lt;university&gt;</a:t>
            </a:r>
          </a:p>
          <a:p>
            <a:pPr fontAlgn="t">
              <a:defRPr/>
            </a:pPr>
            <a:r>
              <a:rPr lang="en-US" sz="2000" i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&lt;singer&gt;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covered</a:t>
            </a:r>
            <a:r>
              <a:rPr lang="en-US" sz="2000" i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&lt;song&gt;             	&lt;book&gt;  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covered</a:t>
            </a:r>
            <a:r>
              <a:rPr lang="en-US" sz="2000" i="1" dirty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 &lt;event&gt;</a:t>
            </a:r>
          </a:p>
        </p:txBody>
      </p:sp>
      <p:sp>
        <p:nvSpPr>
          <p:cNvPr id="33808" name="Rectangle 3"/>
          <p:cNvSpPr>
            <a:spLocks noChangeArrowheads="1"/>
          </p:cNvSpPr>
          <p:nvPr/>
        </p:nvSpPr>
        <p:spPr bwMode="auto">
          <a:xfrm>
            <a:off x="254000" y="4568600"/>
            <a:ext cx="652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446464"/>
              </a:buClr>
            </a:pPr>
            <a:r>
              <a:rPr lang="en-US">
                <a:cs typeface="Arial" charset="0"/>
              </a:rPr>
              <a:t>One relational phrase can </a:t>
            </a:r>
            <a:r>
              <a:rPr lang="en-US">
                <a:solidFill>
                  <a:srgbClr val="0066CC"/>
                </a:solidFill>
                <a:cs typeface="Arial" charset="0"/>
              </a:rPr>
              <a:t>subsume</a:t>
            </a:r>
            <a:r>
              <a:rPr lang="en-US">
                <a:cs typeface="Arial" charset="0"/>
              </a:rPr>
              <a:t> another</a:t>
            </a:r>
          </a:p>
        </p:txBody>
      </p:sp>
      <p:sp>
        <p:nvSpPr>
          <p:cNvPr id="33809" name="TextBox 4"/>
          <p:cNvSpPr txBox="1">
            <a:spLocks noChangeArrowheads="1"/>
          </p:cNvSpPr>
          <p:nvPr/>
        </p:nvSpPr>
        <p:spPr bwMode="auto">
          <a:xfrm>
            <a:off x="192087" y="2358800"/>
            <a:ext cx="4033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>
                <a:cs typeface="Arial" charset="0"/>
              </a:rPr>
              <a:t>Relational phrases are </a:t>
            </a:r>
            <a:r>
              <a:rPr lang="en-US">
                <a:solidFill>
                  <a:srgbClr val="0066CC"/>
                </a:solidFill>
                <a:cs typeface="Arial" charset="0"/>
              </a:rPr>
              <a:t>typed</a:t>
            </a:r>
          </a:p>
          <a:p>
            <a:pPr eaLnBrk="1" hangingPunct="1"/>
            <a:endParaRPr lang="en-US"/>
          </a:p>
        </p:txBody>
      </p:sp>
      <p:sp>
        <p:nvSpPr>
          <p:cNvPr id="33810" name="Textfeld 5"/>
          <p:cNvSpPr txBox="1">
            <a:spLocks noChangeArrowheads="1"/>
          </p:cNvSpPr>
          <p:nvPr/>
        </p:nvSpPr>
        <p:spPr bwMode="auto">
          <a:xfrm>
            <a:off x="266700" y="5603652"/>
            <a:ext cx="8304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20000"/>
              </a:spcBef>
              <a:buClr>
                <a:srgbClr val="446464"/>
              </a:buClr>
            </a:pPr>
            <a:r>
              <a:rPr lang="de-DE" dirty="0">
                <a:cs typeface="Arial" charset="0"/>
              </a:rPr>
              <a:t>350 000 SOL </a:t>
            </a:r>
            <a:r>
              <a:rPr lang="de-DE" dirty="0" err="1">
                <a:cs typeface="Arial" charset="0"/>
              </a:rPr>
              <a:t>patterns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from</a:t>
            </a:r>
            <a:r>
              <a:rPr lang="de-DE" dirty="0">
                <a:cs typeface="Arial" charset="0"/>
              </a:rPr>
              <a:t> Wikipedia, NYT </a:t>
            </a:r>
            <a:r>
              <a:rPr lang="de-DE" dirty="0" err="1">
                <a:cs typeface="Arial" charset="0"/>
              </a:rPr>
              <a:t>archive</a:t>
            </a:r>
            <a:r>
              <a:rPr lang="de-DE" dirty="0">
                <a:cs typeface="Arial" charset="0"/>
              </a:rPr>
              <a:t>, </a:t>
            </a:r>
            <a:r>
              <a:rPr lang="de-DE" dirty="0" err="1">
                <a:cs typeface="Arial" charset="0"/>
              </a:rPr>
              <a:t>ClueWeb</a:t>
            </a:r>
            <a:endParaRPr lang="de-DE" dirty="0">
              <a:cs typeface="Arial" charset="0"/>
            </a:endParaRPr>
          </a:p>
          <a:p>
            <a:pPr eaLnBrk="1" hangingPunct="1">
              <a:lnSpc>
                <a:spcPts val="2200"/>
              </a:lnSpc>
              <a:spcBef>
                <a:spcPct val="20000"/>
              </a:spcBef>
              <a:buClr>
                <a:srgbClr val="446464"/>
              </a:buClr>
            </a:pPr>
            <a:r>
              <a:rPr lang="en-US" sz="2000" dirty="0">
                <a:cs typeface="Arial" charset="0"/>
                <a:hlinkClick r:id="rId3"/>
              </a:rPr>
              <a:t>http://www.mpi-inf.mpg.de/yago-naga/patty/</a:t>
            </a:r>
            <a:endParaRPr lang="en-US" sz="2000" dirty="0">
              <a:cs typeface="Arial" charset="0"/>
            </a:endParaRPr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92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-681812" y="-127861"/>
            <a:ext cx="10438388" cy="576238"/>
          </a:xfrm>
          <a:solidFill>
            <a:schemeClr val="bg1"/>
          </a:solidFill>
        </p:spPr>
        <p:txBody>
          <a:bodyPr/>
          <a:lstStyle/>
          <a:p>
            <a:pPr defTabSz="893763" eaLnBrk="1" hangingPunct="1"/>
            <a:r>
              <a:rPr lang="en-GB" dirty="0" smtClean="0"/>
              <a:t>PATTY: Pattern Taxonomy for Relations</a:t>
            </a:r>
            <a:endParaRPr lang="en-GB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347864" y="334602"/>
            <a:ext cx="5518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[N. </a:t>
            </a:r>
            <a:r>
              <a:rPr lang="de-DE" sz="1600" dirty="0" err="1" smtClean="0"/>
              <a:t>Nakashole</a:t>
            </a:r>
            <a:r>
              <a:rPr lang="de-DE" sz="1600" dirty="0" smtClean="0"/>
              <a:t> et al.: EMNLP 2012, </a:t>
            </a:r>
            <a:r>
              <a:rPr lang="de-DE" sz="1600" dirty="0" err="1" smtClean="0"/>
              <a:t>demo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VLDB 2012]</a:t>
            </a:r>
            <a:endParaRPr lang="de-DE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" y="673156"/>
            <a:ext cx="9139355" cy="706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/>
          <p:nvPr/>
        </p:nvSpPr>
        <p:spPr bwMode="auto">
          <a:xfrm>
            <a:off x="0" y="5949279"/>
            <a:ext cx="9144000" cy="918001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5630" y="6046128"/>
            <a:ext cx="7120026" cy="724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1" fontAlgn="auto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446464"/>
              </a:buClr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350 000 SOL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4 Mio.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instances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1" fontAlgn="auto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446464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ccessible at: 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4"/>
              </a:rPr>
              <a:t>www.mpi-inf.mpg.de/yago-naga/patty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93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" y="693665"/>
            <a:ext cx="10448097" cy="53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665935"/>
            <a:ext cx="9144000" cy="19436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888526"/>
            <a:ext cx="9144000" cy="175938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977660" y="5349177"/>
            <a:ext cx="1368152" cy="764755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Big Data Algorithms at Work</a:t>
            </a:r>
            <a:endParaRPr lang="en-GB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0800" y="888526"/>
            <a:ext cx="76979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3333CC"/>
                </a:solidFill>
              </a:rPr>
              <a:t>Frequent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sequence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mining</a:t>
            </a:r>
            <a:endParaRPr lang="de-DE" sz="2400" dirty="0" smtClean="0">
              <a:solidFill>
                <a:srgbClr val="3333CC"/>
              </a:solidFill>
            </a:endParaRPr>
          </a:p>
          <a:p>
            <a:r>
              <a:rPr lang="de-DE" sz="2400" dirty="0" err="1"/>
              <a:t>w</a:t>
            </a:r>
            <a:r>
              <a:rPr lang="de-DE" sz="2400" dirty="0" err="1" smtClean="0"/>
              <a:t>ith</a:t>
            </a:r>
            <a:r>
              <a:rPr lang="de-DE" sz="2400" dirty="0" smtClean="0"/>
              <a:t> </a:t>
            </a:r>
            <a:r>
              <a:rPr lang="de-DE" sz="2400" dirty="0" err="1" smtClean="0"/>
              <a:t>generalization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hierarchy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tokens</a:t>
            </a:r>
            <a:endParaRPr lang="de-DE" sz="2400" dirty="0" smtClean="0"/>
          </a:p>
          <a:p>
            <a:r>
              <a:rPr lang="de-DE" sz="2000" dirty="0" err="1" smtClean="0"/>
              <a:t>Examples</a:t>
            </a:r>
            <a:r>
              <a:rPr lang="de-DE" sz="2000" dirty="0" smtClean="0"/>
              <a:t>:</a:t>
            </a:r>
            <a:r>
              <a:rPr lang="de-DE" sz="2000" dirty="0"/>
              <a:t>	</a:t>
            </a:r>
            <a:r>
              <a:rPr lang="de-DE" sz="2000" dirty="0" err="1" smtClean="0"/>
              <a:t>famous</a:t>
            </a:r>
            <a:r>
              <a:rPr lang="de-DE" sz="2000" dirty="0" smtClean="0"/>
              <a:t> </a:t>
            </a:r>
            <a:r>
              <a:rPr lang="de-DE" sz="2000" dirty="0">
                <a:sym typeface="Symbol"/>
              </a:rPr>
              <a:t>  </a:t>
            </a:r>
            <a:r>
              <a:rPr lang="de-DE" sz="2000" dirty="0" smtClean="0">
                <a:sym typeface="Symbol"/>
              </a:rPr>
              <a:t>ADJECTIVE   *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	her </a:t>
            </a:r>
            <a:r>
              <a:rPr lang="de-DE" sz="2000" dirty="0" smtClean="0">
                <a:sym typeface="Symbol"/>
              </a:rPr>
              <a:t> PRONOUN  *</a:t>
            </a:r>
          </a:p>
          <a:p>
            <a:r>
              <a:rPr lang="de-DE" sz="2000" dirty="0">
                <a:sym typeface="Symbol"/>
              </a:rPr>
              <a:t> </a:t>
            </a:r>
            <a:r>
              <a:rPr lang="de-DE" sz="2000" dirty="0" smtClean="0">
                <a:sym typeface="Symbol"/>
              </a:rPr>
              <a:t>      		&lt;</a:t>
            </a:r>
            <a:r>
              <a:rPr lang="de-DE" sz="2000" dirty="0" err="1" smtClean="0">
                <a:sym typeface="Symbol"/>
              </a:rPr>
              <a:t>singer</a:t>
            </a:r>
            <a:r>
              <a:rPr lang="de-DE" sz="2000" dirty="0" smtClean="0">
                <a:sym typeface="Symbol"/>
              </a:rPr>
              <a:t>&gt; </a:t>
            </a:r>
            <a:r>
              <a:rPr lang="de-DE" sz="2000" dirty="0">
                <a:sym typeface="Symbol"/>
              </a:rPr>
              <a:t> </a:t>
            </a:r>
            <a:r>
              <a:rPr lang="de-DE" sz="2000" dirty="0" smtClean="0">
                <a:sym typeface="Symbol"/>
              </a:rPr>
              <a:t>&lt;</a:t>
            </a:r>
            <a:r>
              <a:rPr lang="de-DE" sz="2000" dirty="0" err="1" smtClean="0">
                <a:sym typeface="Symbol"/>
              </a:rPr>
              <a:t>musician</a:t>
            </a:r>
            <a:r>
              <a:rPr lang="de-DE" sz="2000" dirty="0" smtClean="0">
                <a:sym typeface="Symbol"/>
              </a:rPr>
              <a:t>&gt; </a:t>
            </a:r>
            <a:r>
              <a:rPr lang="de-DE" sz="2000" dirty="0">
                <a:sym typeface="Symbol"/>
              </a:rPr>
              <a:t> </a:t>
            </a:r>
            <a:r>
              <a:rPr lang="de-DE" sz="2000" dirty="0" smtClean="0">
                <a:sym typeface="Symbol"/>
              </a:rPr>
              <a:t>&lt;</a:t>
            </a:r>
            <a:r>
              <a:rPr lang="de-DE" sz="2000" dirty="0" err="1" smtClean="0">
                <a:sym typeface="Symbol"/>
              </a:rPr>
              <a:t>artist</a:t>
            </a:r>
            <a:r>
              <a:rPr lang="de-DE" sz="2000" dirty="0" smtClean="0">
                <a:sym typeface="Symbol"/>
              </a:rPr>
              <a:t>&gt;  &lt;</a:t>
            </a:r>
            <a:r>
              <a:rPr lang="de-DE" sz="2000" dirty="0" err="1" smtClean="0">
                <a:sym typeface="Symbol"/>
              </a:rPr>
              <a:t>person</a:t>
            </a:r>
            <a:r>
              <a:rPr lang="de-DE" sz="2000" dirty="0" smtClean="0">
                <a:sym typeface="Symbol"/>
              </a:rPr>
              <a:t>&gt;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0800" y="2852936"/>
            <a:ext cx="7951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3333CC"/>
                </a:solidFill>
              </a:rPr>
              <a:t>Map-Reduce</a:t>
            </a:r>
            <a:r>
              <a:rPr lang="de-DE" sz="2400" dirty="0" err="1" smtClean="0"/>
              <a:t>-parallelized</a:t>
            </a:r>
            <a:r>
              <a:rPr lang="de-DE" sz="2400" dirty="0" smtClean="0"/>
              <a:t> on </a:t>
            </a:r>
            <a:r>
              <a:rPr lang="de-DE" sz="2400" dirty="0" err="1" smtClean="0"/>
              <a:t>Hadoop</a:t>
            </a:r>
            <a:r>
              <a:rPr lang="de-DE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/>
              <a:t>i</a:t>
            </a:r>
            <a:r>
              <a:rPr lang="de-DE" sz="2400" dirty="0" err="1" smtClean="0"/>
              <a:t>dentify</a:t>
            </a:r>
            <a:r>
              <a:rPr lang="de-DE" sz="2400" dirty="0" smtClean="0"/>
              <a:t> </a:t>
            </a:r>
            <a:r>
              <a:rPr lang="de-DE" sz="2400" dirty="0" err="1" smtClean="0"/>
              <a:t>entity</a:t>
            </a:r>
            <a:r>
              <a:rPr lang="de-DE" sz="2400" dirty="0" smtClean="0"/>
              <a:t>-phrase-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400" dirty="0" err="1" smtClean="0"/>
              <a:t>occurrences</a:t>
            </a:r>
            <a:r>
              <a:rPr lang="de-DE" sz="2400" dirty="0" smtClean="0"/>
              <a:t> in </a:t>
            </a:r>
            <a:r>
              <a:rPr lang="de-DE" sz="2400" dirty="0" err="1" smtClean="0"/>
              <a:t>corpus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compute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frequent</a:t>
            </a:r>
            <a:r>
              <a:rPr lang="de-DE" sz="2400" dirty="0" smtClean="0"/>
              <a:t> </a:t>
            </a:r>
            <a:r>
              <a:rPr lang="de-DE" sz="2400" dirty="0" err="1" smtClean="0"/>
              <a:t>sequences</a:t>
            </a:r>
            <a:endParaRPr lang="de-D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repeat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generalizations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90907" y="5362451"/>
            <a:ext cx="114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-gram</a:t>
            </a:r>
          </a:p>
          <a:p>
            <a:r>
              <a:rPr lang="de-DE" dirty="0" err="1" smtClean="0"/>
              <a:t>mining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553765" y="5375725"/>
            <a:ext cx="2011524" cy="764755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012" y="5388999"/>
            <a:ext cx="1898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axonomy</a:t>
            </a:r>
            <a:endParaRPr lang="de-DE" dirty="0" smtClean="0"/>
          </a:p>
          <a:p>
            <a:r>
              <a:rPr lang="de-DE" dirty="0" err="1" smtClean="0"/>
              <a:t>construction</a:t>
            </a:r>
            <a:endParaRPr lang="de-DE" dirty="0" smtClean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756408" y="5362451"/>
            <a:ext cx="1368152" cy="764755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9655" y="5375725"/>
            <a:ext cx="1143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attern</a:t>
            </a:r>
            <a:endParaRPr lang="de-DE" dirty="0" smtClean="0"/>
          </a:p>
          <a:p>
            <a:r>
              <a:rPr lang="de-DE" dirty="0" err="1" smtClean="0"/>
              <a:t>lifting</a:t>
            </a:r>
            <a:endParaRPr lang="de-DE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14336" y="5357766"/>
            <a:ext cx="1806339" cy="764755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371040"/>
            <a:ext cx="1693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ext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</a:t>
            </a:r>
          </a:p>
          <a:p>
            <a:r>
              <a:rPr lang="de-DE" dirty="0" err="1" smtClean="0"/>
              <a:t>processing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520676" y="5569256"/>
            <a:ext cx="456984" cy="3823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4322953" y="5582530"/>
            <a:ext cx="456984" cy="3823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096781" y="5564571"/>
            <a:ext cx="456984" cy="3823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7821" y="-1"/>
            <a:ext cx="9171821" cy="764705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Take-Home Lessons</a:t>
            </a:r>
          </a:p>
        </p:txBody>
      </p:sp>
      <p:sp>
        <p:nvSpPr>
          <p:cNvPr id="8" name="Rectangle 25"/>
          <p:cNvSpPr/>
          <p:nvPr/>
        </p:nvSpPr>
        <p:spPr bwMode="auto">
          <a:xfrm>
            <a:off x="-13681" y="2655138"/>
            <a:ext cx="9144000" cy="136815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72059" y="2799154"/>
            <a:ext cx="6920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err="1" smtClean="0">
                <a:solidFill>
                  <a:srgbClr val="3333CC"/>
                </a:solidFill>
              </a:rPr>
              <a:t>Scalable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algorithms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r>
              <a:rPr lang="de-DE" sz="2400" dirty="0" smtClean="0"/>
              <a:t> &amp; </a:t>
            </a:r>
            <a:r>
              <a:rPr lang="de-DE" sz="2400" dirty="0" err="1" smtClean="0"/>
              <a:t>mining</a:t>
            </a:r>
            <a:endParaRPr lang="de-DE" sz="2400" dirty="0" smtClean="0"/>
          </a:p>
          <a:p>
            <a:pPr eaLnBrk="0" hangingPunct="0">
              <a:lnSpc>
                <a:spcPts val="3000"/>
              </a:lnSpc>
            </a:pPr>
            <a:r>
              <a:rPr lang="de-DE" sz="2400" dirty="0" err="1"/>
              <a:t>h</a:t>
            </a:r>
            <a:r>
              <a:rPr lang="de-DE" sz="2400" dirty="0" err="1" smtClean="0"/>
              <a:t>ave</a:t>
            </a:r>
            <a:r>
              <a:rPr lang="de-DE" sz="2400" dirty="0" smtClean="0"/>
              <a:t> </a:t>
            </a:r>
            <a:r>
              <a:rPr lang="de-DE" sz="2400" dirty="0" err="1" smtClean="0"/>
              <a:t>been</a:t>
            </a:r>
            <a:r>
              <a:rPr lang="de-DE" sz="2400" dirty="0" smtClean="0"/>
              <a:t> </a:t>
            </a:r>
            <a:r>
              <a:rPr lang="de-DE" sz="2400" dirty="0" err="1" smtClean="0"/>
              <a:t>leveraged</a:t>
            </a:r>
            <a:r>
              <a:rPr lang="de-DE" sz="2400" dirty="0" smtClean="0"/>
              <a:t> – but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78854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0" y="2655138"/>
            <a:ext cx="876240" cy="1215430"/>
          </a:xfrm>
          <a:prstGeom prst="rect">
            <a:avLst/>
          </a:prstGeom>
          <a:noFill/>
        </p:spPr>
      </p:pic>
      <p:sp>
        <p:nvSpPr>
          <p:cNvPr id="12" name="Rectangle 25"/>
          <p:cNvSpPr/>
          <p:nvPr/>
        </p:nvSpPr>
        <p:spPr bwMode="auto">
          <a:xfrm>
            <a:off x="0" y="1233122"/>
            <a:ext cx="9130319" cy="135000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9592" y="1305130"/>
            <a:ext cx="6355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Triples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 </a:t>
            </a:r>
            <a:r>
              <a:rPr lang="de-DE" sz="2400" dirty="0" smtClean="0">
                <a:solidFill>
                  <a:srgbClr val="3333CC"/>
                </a:solidFill>
              </a:rPr>
              <a:t>&lt;</a:t>
            </a:r>
            <a:r>
              <a:rPr lang="de-DE" sz="2400" dirty="0" err="1" smtClean="0">
                <a:solidFill>
                  <a:srgbClr val="3333CC"/>
                </a:solidFill>
              </a:rPr>
              <a:t>name</a:t>
            </a:r>
            <a:r>
              <a:rPr lang="de-DE" sz="2400" dirty="0" smtClean="0">
                <a:solidFill>
                  <a:srgbClr val="3333CC"/>
                </a:solidFill>
              </a:rPr>
              <a:t>, </a:t>
            </a:r>
            <a:r>
              <a:rPr lang="de-DE" sz="2400" dirty="0" err="1" smtClean="0">
                <a:solidFill>
                  <a:srgbClr val="3333CC"/>
                </a:solidFill>
              </a:rPr>
              <a:t>phrase</a:t>
            </a:r>
            <a:r>
              <a:rPr lang="de-DE" sz="2400" dirty="0" smtClean="0">
                <a:solidFill>
                  <a:srgbClr val="3333CC"/>
                </a:solidFill>
              </a:rPr>
              <a:t>, </a:t>
            </a:r>
            <a:r>
              <a:rPr lang="de-DE" sz="2400" dirty="0" err="1" smtClean="0">
                <a:solidFill>
                  <a:srgbClr val="3333CC"/>
                </a:solidFill>
              </a:rPr>
              <a:t>name</a:t>
            </a:r>
            <a:r>
              <a:rPr lang="de-DE" sz="2400" dirty="0" smtClean="0">
                <a:solidFill>
                  <a:srgbClr val="3333CC"/>
                </a:solidFill>
              </a:rPr>
              <a:t>&gt; </a:t>
            </a:r>
          </a:p>
          <a:p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mined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beneficial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400" dirty="0" err="1" smtClean="0"/>
              <a:t>discovery</a:t>
            </a:r>
            <a:endParaRPr lang="en-US" sz="2400" dirty="0"/>
          </a:p>
        </p:txBody>
      </p:sp>
      <p:pic>
        <p:nvPicPr>
          <p:cNvPr id="15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3122"/>
            <a:ext cx="876240" cy="1215430"/>
          </a:xfrm>
          <a:prstGeom prst="rect">
            <a:avLst/>
          </a:prstGeom>
          <a:noFill/>
        </p:spPr>
      </p:pic>
      <p:sp>
        <p:nvSpPr>
          <p:cNvPr id="25" name="Rectangle 25"/>
          <p:cNvSpPr/>
          <p:nvPr/>
        </p:nvSpPr>
        <p:spPr bwMode="auto">
          <a:xfrm>
            <a:off x="5889" y="4113442"/>
            <a:ext cx="9144000" cy="1368152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72059" y="4257458"/>
            <a:ext cx="59490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3000"/>
              </a:lnSpc>
            </a:pPr>
            <a:r>
              <a:rPr lang="de-DE" sz="2400" dirty="0" err="1" smtClean="0">
                <a:solidFill>
                  <a:srgbClr val="3333CC"/>
                </a:solidFill>
              </a:rPr>
              <a:t>Semantic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typing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relational </a:t>
            </a:r>
            <a:r>
              <a:rPr lang="de-DE" sz="2400" dirty="0" err="1" smtClean="0"/>
              <a:t>patterns</a:t>
            </a:r>
            <a:endParaRPr lang="de-DE" sz="2400" dirty="0" smtClean="0"/>
          </a:p>
          <a:p>
            <a:pPr eaLnBrk="0" hangingPunct="0">
              <a:lnSpc>
                <a:spcPts val="3000"/>
              </a:lnSpc>
            </a:pP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pattern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taxonomies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vital </a:t>
            </a:r>
            <a:r>
              <a:rPr lang="de-DE" sz="2400" dirty="0" err="1" smtClean="0"/>
              <a:t>assets</a:t>
            </a:r>
            <a:endParaRPr lang="de-DE" sz="2400" dirty="0" smtClean="0"/>
          </a:p>
        </p:txBody>
      </p:sp>
      <p:pic>
        <p:nvPicPr>
          <p:cNvPr id="27" name="Picture 6" descr="http://amschlossstruenkede.beepworld.de/files/cas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0" y="4113442"/>
            <a:ext cx="876240" cy="1215430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-1"/>
            <a:ext cx="10009112" cy="1061023"/>
          </a:xfrm>
        </p:spPr>
        <p:txBody>
          <a:bodyPr/>
          <a:lstStyle/>
          <a:p>
            <a:pPr defTabSz="893763" eaLnBrk="1" hangingPunct="1">
              <a:lnSpc>
                <a:spcPts val="4000"/>
              </a:lnSpc>
            </a:pPr>
            <a:r>
              <a:rPr lang="en-GB" sz="4000" dirty="0" smtClean="0"/>
              <a:t>Open Problems and Grand Challenges</a:t>
            </a:r>
          </a:p>
        </p:txBody>
      </p:sp>
      <p:sp>
        <p:nvSpPr>
          <p:cNvPr id="6" name="Rectangle 27"/>
          <p:cNvSpPr/>
          <p:nvPr/>
        </p:nvSpPr>
        <p:spPr bwMode="auto">
          <a:xfrm>
            <a:off x="0" y="2750059"/>
            <a:ext cx="9144000" cy="117264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8"/>
          <p:cNvSpPr/>
          <p:nvPr/>
        </p:nvSpPr>
        <p:spPr bwMode="auto">
          <a:xfrm>
            <a:off x="-7537" y="5259225"/>
            <a:ext cx="9144000" cy="121444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49688" y="5331233"/>
            <a:ext cx="795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3333CC"/>
                </a:solidFill>
              </a:rPr>
              <a:t>Integrate</a:t>
            </a:r>
            <a:r>
              <a:rPr lang="de-DE" sz="2400" dirty="0" smtClean="0"/>
              <a:t> </a:t>
            </a:r>
            <a:r>
              <a:rPr lang="de-DE" sz="2400" dirty="0" err="1" smtClean="0"/>
              <a:t>canonicalized</a:t>
            </a:r>
            <a:r>
              <a:rPr lang="de-DE" sz="2400" dirty="0" smtClean="0"/>
              <a:t> KB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emerging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endParaRPr lang="de-DE" sz="2400" dirty="0" smtClean="0"/>
          </a:p>
        </p:txBody>
      </p:sp>
      <p:sp>
        <p:nvSpPr>
          <p:cNvPr id="12" name="TextBox 16"/>
          <p:cNvSpPr txBox="1"/>
          <p:nvPr/>
        </p:nvSpPr>
        <p:spPr>
          <a:xfrm>
            <a:off x="899592" y="2842587"/>
            <a:ext cx="4786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Cost-efficient</a:t>
            </a:r>
            <a:r>
              <a:rPr lang="de-DE" sz="2400" dirty="0" smtClean="0"/>
              <a:t> </a:t>
            </a:r>
            <a:r>
              <a:rPr lang="de-DE" sz="2400" dirty="0" err="1" smtClean="0"/>
              <a:t>crowdsourcing</a:t>
            </a:r>
            <a:endParaRPr lang="de-DE" sz="2400" dirty="0" smtClean="0"/>
          </a:p>
          <a:p>
            <a:r>
              <a:rPr lang="de-DE" sz="2400" dirty="0" err="1"/>
              <a:t>f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higher</a:t>
            </a:r>
            <a:r>
              <a:rPr lang="de-DE" sz="2400" dirty="0" smtClean="0"/>
              <a:t> </a:t>
            </a:r>
            <a:r>
              <a:rPr lang="de-DE" sz="2400" dirty="0" err="1" smtClean="0"/>
              <a:t>coverage</a:t>
            </a:r>
            <a:r>
              <a:rPr lang="de-DE" sz="2400" dirty="0" smtClean="0"/>
              <a:t> &amp; </a:t>
            </a:r>
            <a:r>
              <a:rPr lang="de-DE" sz="2400" dirty="0" err="1" smtClean="0"/>
              <a:t>accuracy</a:t>
            </a:r>
            <a:endParaRPr lang="de-DE" sz="2400" dirty="0" smtClean="0"/>
          </a:p>
        </p:txBody>
      </p:sp>
      <p:pic>
        <p:nvPicPr>
          <p:cNvPr id="7680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36" y="5360873"/>
            <a:ext cx="827584" cy="812537"/>
          </a:xfrm>
          <a:prstGeom prst="rect">
            <a:avLst/>
          </a:prstGeom>
          <a:noFill/>
        </p:spPr>
      </p:pic>
      <p:pic>
        <p:nvPicPr>
          <p:cNvPr id="21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2587"/>
            <a:ext cx="899592" cy="899592"/>
          </a:xfrm>
          <a:prstGeom prst="rect">
            <a:avLst/>
          </a:prstGeom>
          <a:noFill/>
        </p:spPr>
      </p:pic>
      <p:sp>
        <p:nvSpPr>
          <p:cNvPr id="18" name="Rectangle 26"/>
          <p:cNvSpPr/>
          <p:nvPr/>
        </p:nvSpPr>
        <p:spPr bwMode="auto">
          <a:xfrm>
            <a:off x="0" y="854968"/>
            <a:ext cx="9144000" cy="1750798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57224" y="908150"/>
            <a:ext cx="6816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Overcoming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sparseness</a:t>
            </a:r>
            <a:r>
              <a:rPr lang="de-DE" sz="2400" dirty="0" smtClean="0"/>
              <a:t> in </a:t>
            </a:r>
            <a:r>
              <a:rPr lang="de-DE" sz="2400" dirty="0" err="1" smtClean="0"/>
              <a:t>input</a:t>
            </a:r>
            <a:r>
              <a:rPr lang="de-DE" sz="2400" dirty="0" smtClean="0"/>
              <a:t> </a:t>
            </a:r>
            <a:r>
              <a:rPr lang="de-DE" sz="2400" dirty="0" err="1" smtClean="0"/>
              <a:t>corpora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endParaRPr lang="de-DE" sz="2400" dirty="0" smtClean="0"/>
          </a:p>
          <a:p>
            <a:r>
              <a:rPr lang="de-DE" sz="2400" dirty="0" err="1" smtClean="0"/>
              <a:t>coping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even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333CC"/>
                </a:solidFill>
              </a:rPr>
              <a:t>larger </a:t>
            </a:r>
            <a:r>
              <a:rPr lang="de-DE" sz="2400" dirty="0" err="1" smtClean="0">
                <a:solidFill>
                  <a:srgbClr val="3333CC"/>
                </a:solidFill>
              </a:rPr>
              <a:t>scale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/>
              <a:t>inputs</a:t>
            </a:r>
            <a:endParaRPr lang="en-US" sz="2400" dirty="0"/>
          </a:p>
        </p:txBody>
      </p:sp>
      <p:pic>
        <p:nvPicPr>
          <p:cNvPr id="24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4968"/>
            <a:ext cx="899592" cy="899592"/>
          </a:xfrm>
          <a:prstGeom prst="rect">
            <a:avLst/>
          </a:prstGeom>
          <a:noFill/>
        </p:spPr>
      </p:pic>
      <p:sp>
        <p:nvSpPr>
          <p:cNvPr id="26" name="Rectangle 27"/>
          <p:cNvSpPr/>
          <p:nvPr/>
        </p:nvSpPr>
        <p:spPr bwMode="auto">
          <a:xfrm>
            <a:off x="0" y="4077072"/>
            <a:ext cx="9122626" cy="99212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899592" y="4149080"/>
            <a:ext cx="613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Exploit</a:t>
            </a:r>
            <a:r>
              <a:rPr lang="de-DE" sz="2400" dirty="0"/>
              <a:t> </a:t>
            </a:r>
            <a:r>
              <a:rPr lang="de-DE" sz="2400" dirty="0" smtClean="0"/>
              <a:t>relational </a:t>
            </a:r>
            <a:r>
              <a:rPr lang="de-DE" sz="2400" dirty="0" err="1" smtClean="0"/>
              <a:t>patterns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</a:p>
          <a:p>
            <a:r>
              <a:rPr lang="de-DE" sz="2400" dirty="0" err="1">
                <a:solidFill>
                  <a:srgbClr val="3333CC"/>
                </a:solidFill>
              </a:rPr>
              <a:t>q</a:t>
            </a:r>
            <a:r>
              <a:rPr lang="de-DE" sz="2400" dirty="0" err="1" smtClean="0">
                <a:solidFill>
                  <a:srgbClr val="3333CC"/>
                </a:solidFill>
              </a:rPr>
              <a:t>uestion</a:t>
            </a:r>
            <a:r>
              <a:rPr lang="de-DE" sz="2400" dirty="0" smtClean="0">
                <a:solidFill>
                  <a:srgbClr val="3333CC"/>
                </a:solidFill>
              </a:rPr>
              <a:t> </a:t>
            </a:r>
            <a:r>
              <a:rPr lang="de-DE" sz="2400" dirty="0" err="1" smtClean="0">
                <a:solidFill>
                  <a:srgbClr val="3333CC"/>
                </a:solidFill>
              </a:rPr>
              <a:t>answering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structured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endParaRPr lang="de-DE" sz="2400" dirty="0" smtClean="0"/>
          </a:p>
        </p:txBody>
      </p:sp>
      <p:pic>
        <p:nvPicPr>
          <p:cNvPr id="29" name="Picture 6" descr="http://www.gekos.de/images/bilder/graduation_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9600"/>
            <a:ext cx="899592" cy="899592"/>
          </a:xfrm>
          <a:prstGeom prst="rect">
            <a:avLst/>
          </a:prstGeom>
          <a:noFill/>
        </p:spPr>
      </p:pic>
      <p:pic>
        <p:nvPicPr>
          <p:cNvPr id="30" name="Picture 4" descr="C:\Users\weikum\AppData\Local\Temp\million-dollars-pile-of-mone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7013" y="2764544"/>
            <a:ext cx="1505613" cy="1158163"/>
          </a:xfrm>
          <a:prstGeom prst="rect">
            <a:avLst/>
          </a:prstGeom>
          <a:noFill/>
        </p:spPr>
      </p:pic>
      <p:sp>
        <p:nvSpPr>
          <p:cNvPr id="23" name="TextBox 21"/>
          <p:cNvSpPr txBox="1"/>
          <p:nvPr/>
        </p:nvSpPr>
        <p:spPr>
          <a:xfrm>
            <a:off x="857225" y="1698158"/>
            <a:ext cx="722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t</a:t>
            </a:r>
            <a:r>
              <a:rPr lang="de-DE" sz="1800" dirty="0" err="1" smtClean="0"/>
              <a:t>ap</a:t>
            </a:r>
            <a:r>
              <a:rPr lang="de-DE" sz="1800" dirty="0" smtClean="0"/>
              <a:t> </a:t>
            </a:r>
            <a:r>
              <a:rPr lang="de-DE" sz="1800" dirty="0" err="1" smtClean="0"/>
              <a:t>social</a:t>
            </a:r>
            <a:r>
              <a:rPr lang="de-DE" sz="1800" dirty="0" smtClean="0"/>
              <a:t> </a:t>
            </a:r>
            <a:r>
              <a:rPr lang="de-DE" sz="1800" dirty="0" err="1" smtClean="0"/>
              <a:t>media</a:t>
            </a:r>
            <a:r>
              <a:rPr lang="de-DE" sz="1800" dirty="0" smtClean="0"/>
              <a:t>, </a:t>
            </a:r>
            <a:r>
              <a:rPr lang="de-DE" sz="1800" dirty="0" err="1" smtClean="0"/>
              <a:t>query</a:t>
            </a:r>
            <a:r>
              <a:rPr lang="de-DE" sz="1800" dirty="0" smtClean="0"/>
              <a:t> </a:t>
            </a:r>
            <a:r>
              <a:rPr lang="de-DE" sz="1800" dirty="0" err="1" smtClean="0"/>
              <a:t>logs</a:t>
            </a:r>
            <a:r>
              <a:rPr lang="de-DE" sz="1800" dirty="0" smtClean="0"/>
              <a:t>, web </a:t>
            </a:r>
            <a:r>
              <a:rPr lang="de-DE" sz="1800" dirty="0" err="1" smtClean="0"/>
              <a:t>tables</a:t>
            </a:r>
            <a:r>
              <a:rPr lang="de-DE" sz="1800" dirty="0" smtClean="0"/>
              <a:t> &amp; </a:t>
            </a:r>
            <a:r>
              <a:rPr lang="de-DE" sz="1800" dirty="0" err="1" smtClean="0"/>
              <a:t>lists</a:t>
            </a:r>
            <a:r>
              <a:rPr lang="de-DE" sz="1800" dirty="0" smtClean="0"/>
              <a:t>, </a:t>
            </a:r>
            <a:r>
              <a:rPr lang="de-DE" sz="1800" dirty="0" err="1" smtClean="0"/>
              <a:t>microdata</a:t>
            </a:r>
            <a:r>
              <a:rPr lang="de-DE" sz="1800" dirty="0" smtClean="0"/>
              <a:t>, etc.</a:t>
            </a:r>
          </a:p>
          <a:p>
            <a:r>
              <a:rPr lang="de-DE" sz="1800" dirty="0" err="1"/>
              <a:t>f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richer</a:t>
            </a:r>
            <a:r>
              <a:rPr lang="de-DE" sz="1800" dirty="0" smtClean="0"/>
              <a:t> &amp; cleaner </a:t>
            </a:r>
            <a:r>
              <a:rPr lang="de-DE" sz="1800" dirty="0" err="1" smtClean="0"/>
              <a:t>taxonomy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relational </a:t>
            </a:r>
            <a:r>
              <a:rPr lang="de-DE" sz="1800" dirty="0" err="1" smtClean="0"/>
              <a:t>patterns</a:t>
            </a:r>
            <a:endParaRPr lang="de-DE" sz="1800" dirty="0" smtClean="0"/>
          </a:p>
        </p:txBody>
      </p:sp>
      <p:sp>
        <p:nvSpPr>
          <p:cNvPr id="31" name="TextBox 21"/>
          <p:cNvSpPr txBox="1"/>
          <p:nvPr/>
        </p:nvSpPr>
        <p:spPr>
          <a:xfrm>
            <a:off x="922483" y="5767141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KB </a:t>
            </a:r>
            <a:r>
              <a:rPr lang="de-DE" sz="1800" dirty="0" err="1" smtClean="0"/>
              <a:t>life-cycle</a:t>
            </a:r>
            <a:r>
              <a:rPr lang="de-DE" sz="1800" dirty="0" smtClean="0"/>
              <a:t>: </a:t>
            </a:r>
            <a:r>
              <a:rPr lang="de-DE" sz="1800" dirty="0" err="1" smtClean="0"/>
              <a:t>today‘s</a:t>
            </a:r>
            <a:r>
              <a:rPr lang="de-DE" sz="1800" dirty="0"/>
              <a:t> </a:t>
            </a:r>
            <a:r>
              <a:rPr lang="de-DE" sz="1800" dirty="0" err="1" smtClean="0"/>
              <a:t>long</a:t>
            </a:r>
            <a:r>
              <a:rPr lang="de-DE" sz="1800" dirty="0" smtClean="0"/>
              <a:t> </a:t>
            </a:r>
            <a:r>
              <a:rPr lang="de-DE" sz="1800" dirty="0" err="1" smtClean="0"/>
              <a:t>tail</a:t>
            </a:r>
            <a:r>
              <a:rPr lang="de-DE" sz="1800" dirty="0"/>
              <a:t> </a:t>
            </a:r>
            <a:r>
              <a:rPr lang="de-DE" sz="1800" dirty="0" err="1" smtClean="0"/>
              <a:t>may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tomorrow‘s</a:t>
            </a:r>
            <a:r>
              <a:rPr lang="de-DE" sz="1800" dirty="0" smtClean="0"/>
              <a:t> </a:t>
            </a:r>
            <a:r>
              <a:rPr lang="de-DE" sz="1800" dirty="0" err="1" smtClean="0"/>
              <a:t>mainstream</a:t>
            </a:r>
            <a:endParaRPr lang="de-DE" sz="1800" dirty="0" smtClean="0"/>
          </a:p>
        </p:txBody>
      </p:sp>
      <p:pic>
        <p:nvPicPr>
          <p:cNvPr id="32" name="Picture 2" descr="http://upload.wikimedia.org/wikipedia/en/thumb/e/ed/Nobel_Prize.png/220px-Nobel_Pr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1" y="1726587"/>
            <a:ext cx="827584" cy="812537"/>
          </a:xfrm>
          <a:prstGeom prst="rect">
            <a:avLst/>
          </a:prstGeom>
          <a:noFill/>
        </p:spPr>
      </p:pic>
      <p:sp>
        <p:nvSpPr>
          <p:cNvPr id="1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2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6812" y="3717414"/>
            <a:ext cx="8683662" cy="70788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z="4000" smtClean="0"/>
              <a:t>Outline</a:t>
            </a:r>
          </a:p>
        </p:txBody>
      </p:sp>
      <p:sp>
        <p:nvSpPr>
          <p:cNvPr id="427036" name="AutoShape 28"/>
          <p:cNvSpPr>
            <a:spLocks noChangeArrowheads="1"/>
          </p:cNvSpPr>
          <p:nvPr/>
        </p:nvSpPr>
        <p:spPr bwMode="auto">
          <a:xfrm>
            <a:off x="323528" y="537264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827584" y="5301208"/>
            <a:ext cx="3429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Linked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827584" y="741730"/>
            <a:ext cx="41168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smtClean="0"/>
              <a:t>Motivation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Overview</a:t>
            </a:r>
            <a:endParaRPr lang="en-US" sz="2600" dirty="0"/>
          </a:p>
        </p:txBody>
      </p:sp>
      <p:sp>
        <p:nvSpPr>
          <p:cNvPr id="17422" name="Textfeld 14"/>
          <p:cNvSpPr txBox="1">
            <a:spLocks noChangeArrowheads="1"/>
          </p:cNvSpPr>
          <p:nvPr/>
        </p:nvSpPr>
        <p:spPr bwMode="auto">
          <a:xfrm>
            <a:off x="251520" y="620688"/>
            <a:ext cx="49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>
                <a:sym typeface="Wingdings 2" pitchFamily="18" charset="2"/>
              </a:rPr>
              <a:t></a:t>
            </a:r>
            <a:endParaRPr lang="de-DE" sz="3200" dirty="0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23528" y="602071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827584" y="5949280"/>
            <a:ext cx="15299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600" dirty="0" err="1" smtClean="0"/>
              <a:t>Wrap-up</a:t>
            </a:r>
            <a:endParaRPr lang="en-US" sz="2600" dirty="0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323528" y="1340768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27584" y="1340768"/>
            <a:ext cx="3997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Taxonomic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36026" y="3762859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40082" y="3762859"/>
            <a:ext cx="377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Temporal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Validity</a:t>
            </a:r>
            <a:r>
              <a:rPr lang="de-DE" dirty="0" smtClean="0"/>
              <a:t> Times </a:t>
            </a:r>
            <a:r>
              <a:rPr lang="de-DE" dirty="0" err="1" smtClean="0"/>
              <a:t>of</a:t>
            </a:r>
            <a:r>
              <a:rPr lang="de-DE" dirty="0" smtClean="0"/>
              <a:t> Facts</a:t>
            </a:r>
            <a:endParaRPr lang="en-US" dirty="0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23528" y="4580557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27584" y="4509120"/>
            <a:ext cx="3983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Contextual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Entity</a:t>
            </a:r>
            <a:r>
              <a:rPr lang="de-DE" dirty="0" smtClean="0"/>
              <a:t> Name </a:t>
            </a:r>
            <a:r>
              <a:rPr lang="de-DE" dirty="0" err="1" smtClean="0"/>
              <a:t>Disambiguation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989" y="6396335"/>
            <a:ext cx="874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/>
            <a:r>
              <a:rPr lang="en-US" sz="2400" dirty="0" smtClean="0">
                <a:latin typeface="+mj-lt"/>
                <a:hlinkClick r:id="rId3"/>
              </a:rPr>
              <a:t>http://www.mpi-inf.mpg.de/yago-naga/sigmod2013-tutorial/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323528" y="2132856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27584" y="2132856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err="1" smtClean="0"/>
              <a:t>Factual</a:t>
            </a:r>
            <a:r>
              <a:rPr lang="de-DE" sz="2600" dirty="0" smtClean="0"/>
              <a:t>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Relations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336026" y="2970771"/>
            <a:ext cx="288925" cy="288925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40082" y="2970771"/>
            <a:ext cx="3799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sz="2600" dirty="0" smtClean="0"/>
              <a:t>Emerging </a:t>
            </a:r>
            <a:r>
              <a:rPr lang="de-DE" sz="2600" dirty="0" err="1" smtClean="0"/>
              <a:t>Knowledge</a:t>
            </a:r>
            <a:r>
              <a:rPr lang="de-DE" sz="2600" dirty="0" smtClean="0"/>
              <a:t>: 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New </a:t>
            </a:r>
            <a:r>
              <a:rPr lang="de-DE" dirty="0" err="1" smtClean="0"/>
              <a:t>Entities</a:t>
            </a:r>
            <a:r>
              <a:rPr lang="de-DE" dirty="0" smtClean="0"/>
              <a:t> &amp; Relations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 bwMode="auto">
          <a:xfrm>
            <a:off x="264018" y="2840742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33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714356"/>
            <a:ext cx="9144000" cy="335758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552" y="0"/>
            <a:ext cx="9937104" cy="692150"/>
          </a:xfrm>
        </p:spPr>
        <p:txBody>
          <a:bodyPr/>
          <a:lstStyle/>
          <a:p>
            <a:pPr defTabSz="893763" eaLnBrk="1" hangingPunct="1"/>
            <a:r>
              <a:rPr lang="en-GB" sz="3800" dirty="0" smtClean="0"/>
              <a:t>As Time Goes By: Temporal Knowledge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785794"/>
            <a:ext cx="7528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facts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given</a:t>
            </a:r>
            <a:r>
              <a:rPr lang="de-DE" sz="2400" dirty="0" smtClean="0"/>
              <a:t> </a:t>
            </a:r>
            <a:r>
              <a:rPr lang="de-DE" sz="2400" dirty="0" err="1" smtClean="0"/>
              <a:t>relations</a:t>
            </a:r>
            <a:r>
              <a:rPr lang="de-DE" sz="2400" dirty="0" smtClean="0"/>
              <a:t> hold </a:t>
            </a:r>
          </a:p>
          <a:p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time </a:t>
            </a:r>
            <a:r>
              <a:rPr lang="de-DE" sz="2400" dirty="0" err="1" smtClean="0">
                <a:solidFill>
                  <a:srgbClr val="0000FF"/>
                </a:solidFill>
              </a:rPr>
              <a:t>point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time </a:t>
            </a:r>
            <a:r>
              <a:rPr lang="de-DE" sz="2400" dirty="0" err="1" smtClean="0">
                <a:solidFill>
                  <a:srgbClr val="0000FF"/>
                </a:solidFill>
              </a:rPr>
              <a:t>intervals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8596" y="1714488"/>
            <a:ext cx="88553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996633"/>
                </a:solidFill>
              </a:rPr>
              <a:t>marriedTo</a:t>
            </a:r>
            <a:r>
              <a:rPr lang="de-DE" sz="2000" dirty="0" smtClean="0">
                <a:solidFill>
                  <a:srgbClr val="996633"/>
                </a:solidFill>
              </a:rPr>
              <a:t> (Madonna, </a:t>
            </a:r>
            <a:r>
              <a:rPr lang="de-DE" sz="2000" dirty="0" err="1" smtClean="0">
                <a:solidFill>
                  <a:srgbClr val="996633"/>
                </a:solidFill>
              </a:rPr>
              <a:t>GuyRitchie</a:t>
            </a:r>
            <a:r>
              <a:rPr lang="de-DE" sz="2000" dirty="0" smtClean="0">
                <a:solidFill>
                  <a:srgbClr val="996633"/>
                </a:solidFill>
              </a:rPr>
              <a:t>) </a:t>
            </a:r>
            <a:r>
              <a:rPr lang="de-DE" sz="2000" dirty="0" smtClean="0">
                <a:solidFill>
                  <a:srgbClr val="0000FF"/>
                </a:solidFill>
              </a:rPr>
              <a:t>[ 22Dec2000, Dec2008 ]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capitalOf</a:t>
            </a:r>
            <a:r>
              <a:rPr lang="de-DE" sz="2000" dirty="0" smtClean="0">
                <a:solidFill>
                  <a:srgbClr val="996633"/>
                </a:solidFill>
              </a:rPr>
              <a:t> (Berlin, Germany) </a:t>
            </a:r>
            <a:r>
              <a:rPr lang="de-DE" sz="2000" dirty="0" smtClean="0">
                <a:solidFill>
                  <a:srgbClr val="0000FF"/>
                </a:solidFill>
              </a:rPr>
              <a:t>[ 1990, </a:t>
            </a:r>
            <a:r>
              <a:rPr lang="de-DE" sz="2000" dirty="0" err="1" smtClean="0">
                <a:solidFill>
                  <a:srgbClr val="0000FF"/>
                </a:solidFill>
              </a:rPr>
              <a:t>now</a:t>
            </a:r>
            <a:r>
              <a:rPr lang="de-DE" sz="2000" dirty="0" smtClean="0">
                <a:solidFill>
                  <a:srgbClr val="0000FF"/>
                </a:solidFill>
              </a:rPr>
              <a:t> ]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capitalOf</a:t>
            </a:r>
            <a:r>
              <a:rPr lang="de-DE" sz="2000" dirty="0" smtClean="0">
                <a:solidFill>
                  <a:srgbClr val="996633"/>
                </a:solidFill>
              </a:rPr>
              <a:t> (Bonn, Germany) </a:t>
            </a:r>
            <a:r>
              <a:rPr lang="de-DE" sz="2000" dirty="0" smtClean="0">
                <a:solidFill>
                  <a:srgbClr val="0000FF"/>
                </a:solidFill>
              </a:rPr>
              <a:t>[ 1949, 1989 ]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hasWonPrize</a:t>
            </a:r>
            <a:r>
              <a:rPr lang="de-DE" sz="2000" dirty="0" smtClean="0">
                <a:solidFill>
                  <a:srgbClr val="996633"/>
                </a:solidFill>
              </a:rPr>
              <a:t> (</a:t>
            </a:r>
            <a:r>
              <a:rPr lang="de-DE" sz="2000" dirty="0" err="1" smtClean="0">
                <a:solidFill>
                  <a:srgbClr val="996633"/>
                </a:solidFill>
              </a:rPr>
              <a:t>JimGray</a:t>
            </a:r>
            <a:r>
              <a:rPr lang="de-DE" sz="2000" dirty="0" smtClean="0">
                <a:solidFill>
                  <a:srgbClr val="996633"/>
                </a:solidFill>
              </a:rPr>
              <a:t>, </a:t>
            </a:r>
            <a:r>
              <a:rPr lang="de-DE" sz="2000" dirty="0" err="1" smtClean="0">
                <a:solidFill>
                  <a:srgbClr val="996633"/>
                </a:solidFill>
              </a:rPr>
              <a:t>TuringAward</a:t>
            </a:r>
            <a:r>
              <a:rPr lang="de-DE" sz="2000" dirty="0" smtClean="0">
                <a:solidFill>
                  <a:srgbClr val="996633"/>
                </a:solidFill>
              </a:rPr>
              <a:t>) </a:t>
            </a:r>
            <a:r>
              <a:rPr lang="de-DE" sz="2000" dirty="0" smtClean="0">
                <a:solidFill>
                  <a:srgbClr val="0000FF"/>
                </a:solidFill>
              </a:rPr>
              <a:t>[ 1998 ]</a:t>
            </a:r>
            <a:endParaRPr lang="de-DE" sz="2000" dirty="0" smtClean="0">
              <a:solidFill>
                <a:srgbClr val="996633"/>
              </a:solidFill>
            </a:endParaRPr>
          </a:p>
          <a:p>
            <a:r>
              <a:rPr lang="de-DE" sz="2000" dirty="0" err="1" smtClean="0">
                <a:solidFill>
                  <a:srgbClr val="996633"/>
                </a:solidFill>
              </a:rPr>
              <a:t>graduatedAt</a:t>
            </a:r>
            <a:r>
              <a:rPr lang="de-DE" sz="2000" dirty="0" smtClean="0">
                <a:solidFill>
                  <a:srgbClr val="996633"/>
                </a:solidFill>
              </a:rPr>
              <a:t> (</a:t>
            </a:r>
            <a:r>
              <a:rPr lang="de-DE" sz="2000" dirty="0" err="1" smtClean="0">
                <a:solidFill>
                  <a:srgbClr val="996633"/>
                </a:solidFill>
              </a:rPr>
              <a:t>HectorGarcia</a:t>
            </a:r>
            <a:r>
              <a:rPr lang="de-DE" sz="2000" dirty="0" smtClean="0">
                <a:solidFill>
                  <a:srgbClr val="996633"/>
                </a:solidFill>
              </a:rPr>
              <a:t>-Molina, Stanford) </a:t>
            </a:r>
            <a:r>
              <a:rPr lang="de-DE" sz="2000" dirty="0" smtClean="0">
                <a:solidFill>
                  <a:srgbClr val="0000FF"/>
                </a:solidFill>
              </a:rPr>
              <a:t>[ 1979 ]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graduatedAt</a:t>
            </a:r>
            <a:r>
              <a:rPr lang="de-DE" sz="2000" dirty="0" smtClean="0">
                <a:solidFill>
                  <a:srgbClr val="996633"/>
                </a:solidFill>
              </a:rPr>
              <a:t> (</a:t>
            </a:r>
            <a:r>
              <a:rPr lang="de-DE" sz="2000" dirty="0" err="1" smtClean="0">
                <a:solidFill>
                  <a:srgbClr val="996633"/>
                </a:solidFill>
              </a:rPr>
              <a:t>SusanDavidson</a:t>
            </a:r>
            <a:r>
              <a:rPr lang="de-DE" sz="2000" dirty="0" smtClean="0">
                <a:solidFill>
                  <a:srgbClr val="996633"/>
                </a:solidFill>
              </a:rPr>
              <a:t>, </a:t>
            </a:r>
            <a:r>
              <a:rPr lang="de-DE" sz="2000" dirty="0" err="1" smtClean="0">
                <a:solidFill>
                  <a:srgbClr val="996633"/>
                </a:solidFill>
              </a:rPr>
              <a:t>Princeton</a:t>
            </a:r>
            <a:r>
              <a:rPr lang="de-DE" sz="2000" dirty="0" smtClean="0">
                <a:solidFill>
                  <a:srgbClr val="996633"/>
                </a:solidFill>
              </a:rPr>
              <a:t>) </a:t>
            </a:r>
            <a:r>
              <a:rPr lang="de-DE" sz="2000" dirty="0" smtClean="0">
                <a:solidFill>
                  <a:srgbClr val="0000FF"/>
                </a:solidFill>
              </a:rPr>
              <a:t>[ </a:t>
            </a:r>
            <a:r>
              <a:rPr lang="de-DE" sz="2000" dirty="0" err="1" smtClean="0">
                <a:solidFill>
                  <a:srgbClr val="0000FF"/>
                </a:solidFill>
              </a:rPr>
              <a:t>Oct</a:t>
            </a:r>
            <a:r>
              <a:rPr lang="de-DE" sz="2000" dirty="0" smtClean="0">
                <a:solidFill>
                  <a:srgbClr val="0000FF"/>
                </a:solidFill>
              </a:rPr>
              <a:t> 1982 ]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hasAdvisor</a:t>
            </a:r>
            <a:r>
              <a:rPr lang="de-DE" sz="2000" dirty="0" smtClean="0">
                <a:solidFill>
                  <a:srgbClr val="996633"/>
                </a:solidFill>
              </a:rPr>
              <a:t> (</a:t>
            </a:r>
            <a:r>
              <a:rPr lang="de-DE" sz="2000" dirty="0" err="1" smtClean="0">
                <a:solidFill>
                  <a:srgbClr val="996633"/>
                </a:solidFill>
              </a:rPr>
              <a:t>SusanDavidson</a:t>
            </a:r>
            <a:r>
              <a:rPr lang="de-DE" sz="2000" dirty="0" smtClean="0">
                <a:solidFill>
                  <a:srgbClr val="996633"/>
                </a:solidFill>
              </a:rPr>
              <a:t>, </a:t>
            </a:r>
            <a:r>
              <a:rPr lang="de-DE" sz="2000" dirty="0" err="1" smtClean="0">
                <a:solidFill>
                  <a:srgbClr val="996633"/>
                </a:solidFill>
              </a:rPr>
              <a:t>HectorGarcia</a:t>
            </a:r>
            <a:r>
              <a:rPr lang="de-DE" sz="2000" dirty="0" smtClean="0">
                <a:solidFill>
                  <a:srgbClr val="996633"/>
                </a:solidFill>
              </a:rPr>
              <a:t>-Molina) </a:t>
            </a:r>
            <a:r>
              <a:rPr lang="de-DE" sz="2000" dirty="0" smtClean="0">
                <a:solidFill>
                  <a:srgbClr val="0000FF"/>
                </a:solidFill>
              </a:rPr>
              <a:t>[ </a:t>
            </a:r>
            <a:r>
              <a:rPr lang="de-DE" sz="2000" dirty="0" err="1" smtClean="0">
                <a:solidFill>
                  <a:srgbClr val="0000FF"/>
                </a:solidFill>
              </a:rPr>
              <a:t>Oct</a:t>
            </a:r>
            <a:r>
              <a:rPr lang="de-DE" sz="2000" dirty="0" smtClean="0">
                <a:solidFill>
                  <a:srgbClr val="0000FF"/>
                </a:solidFill>
              </a:rPr>
              <a:t> 1982, </a:t>
            </a:r>
            <a:r>
              <a:rPr lang="de-DE" sz="2000" dirty="0" err="1" smtClean="0">
                <a:solidFill>
                  <a:srgbClr val="0000FF"/>
                </a:solidFill>
              </a:rPr>
              <a:t>forever</a:t>
            </a:r>
            <a:r>
              <a:rPr lang="de-DE" sz="2000" dirty="0" smtClean="0">
                <a:solidFill>
                  <a:srgbClr val="0000FF"/>
                </a:solidFill>
              </a:rPr>
              <a:t> ]</a:t>
            </a:r>
          </a:p>
          <a:p>
            <a:endParaRPr lang="de-DE" sz="20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286256"/>
            <a:ext cx="9144000" cy="192882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4357694"/>
            <a:ext cx="874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query</a:t>
            </a:r>
            <a:r>
              <a:rPr lang="de-DE" sz="2400" dirty="0" smtClean="0">
                <a:solidFill>
                  <a:srgbClr val="0000FF"/>
                </a:solidFill>
              </a:rPr>
              <a:t> &amp; </a:t>
            </a:r>
            <a:r>
              <a:rPr lang="de-DE" sz="2400" dirty="0" err="1" smtClean="0">
                <a:solidFill>
                  <a:srgbClr val="0000FF"/>
                </a:solidFill>
              </a:rPr>
              <a:t>reason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on </a:t>
            </a:r>
            <a:r>
              <a:rPr lang="de-DE" sz="2400" dirty="0" err="1" smtClean="0"/>
              <a:t>entity</a:t>
            </a:r>
            <a:r>
              <a:rPr lang="de-DE" sz="2400" dirty="0" smtClean="0"/>
              <a:t>-relationship </a:t>
            </a:r>
            <a:r>
              <a:rPr lang="de-DE" sz="2400" dirty="0" err="1" smtClean="0"/>
              <a:t>facts</a:t>
            </a:r>
            <a:endParaRPr lang="de-DE" sz="2400" dirty="0" smtClean="0"/>
          </a:p>
          <a:p>
            <a:r>
              <a:rPr lang="de-DE" sz="2400" dirty="0" smtClean="0"/>
              <a:t>in a </a:t>
            </a:r>
            <a:r>
              <a:rPr lang="de-DE" sz="2400" dirty="0" smtClean="0">
                <a:solidFill>
                  <a:srgbClr val="0000FF"/>
                </a:solidFill>
              </a:rPr>
              <a:t>“time-</a:t>
            </a:r>
            <a:r>
              <a:rPr lang="de-DE" sz="2400" dirty="0" err="1" smtClean="0">
                <a:solidFill>
                  <a:srgbClr val="0000FF"/>
                </a:solidFill>
              </a:rPr>
              <a:t>travel</a:t>
            </a:r>
            <a:r>
              <a:rPr lang="de-DE" sz="2400" dirty="0" smtClean="0">
                <a:solidFill>
                  <a:srgbClr val="0000FF"/>
                </a:solidFill>
              </a:rPr>
              <a:t>“</a:t>
            </a:r>
            <a:r>
              <a:rPr lang="de-DE" sz="2400" dirty="0" smtClean="0"/>
              <a:t> </a:t>
            </a:r>
            <a:r>
              <a:rPr lang="de-DE" sz="2400" dirty="0" err="1" smtClean="0"/>
              <a:t>manner</a:t>
            </a:r>
            <a:r>
              <a:rPr lang="de-DE" sz="2400" dirty="0" smtClean="0"/>
              <a:t> -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uncertain</a:t>
            </a:r>
            <a:r>
              <a:rPr lang="de-DE" sz="2400" dirty="0" smtClean="0"/>
              <a:t>/</a:t>
            </a:r>
            <a:r>
              <a:rPr lang="de-DE" sz="2400" dirty="0" err="1" smtClean="0"/>
              <a:t>incomplete</a:t>
            </a:r>
            <a:r>
              <a:rPr lang="de-DE" sz="2400" dirty="0" smtClean="0"/>
              <a:t> KB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214950"/>
            <a:ext cx="75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996633"/>
                </a:solidFill>
              </a:rPr>
              <a:t>US </a:t>
            </a:r>
            <a:r>
              <a:rPr lang="de-DE" sz="2000" dirty="0" err="1" smtClean="0">
                <a:solidFill>
                  <a:srgbClr val="996633"/>
                </a:solidFill>
              </a:rPr>
              <a:t>president‘s</a:t>
            </a:r>
            <a:r>
              <a:rPr lang="de-DE" sz="2000" dirty="0" smtClean="0">
                <a:solidFill>
                  <a:srgbClr val="996633"/>
                </a:solidFill>
              </a:rPr>
              <a:t> </a:t>
            </a:r>
            <a:r>
              <a:rPr lang="de-DE" sz="2000" dirty="0" err="1" smtClean="0">
                <a:solidFill>
                  <a:srgbClr val="996633"/>
                </a:solidFill>
              </a:rPr>
              <a:t>wife</a:t>
            </a:r>
            <a:r>
              <a:rPr lang="de-DE" sz="2000" dirty="0" smtClean="0">
                <a:solidFill>
                  <a:srgbClr val="996633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when</a:t>
            </a:r>
            <a:r>
              <a:rPr lang="de-DE" sz="2000" dirty="0" smtClean="0">
                <a:solidFill>
                  <a:srgbClr val="996633"/>
                </a:solidFill>
              </a:rPr>
              <a:t> Steve Jobs </a:t>
            </a:r>
            <a:r>
              <a:rPr lang="de-DE" sz="2000" dirty="0" err="1" smtClean="0">
                <a:solidFill>
                  <a:srgbClr val="996633"/>
                </a:solidFill>
              </a:rPr>
              <a:t>died</a:t>
            </a:r>
            <a:r>
              <a:rPr lang="de-DE" sz="2000" dirty="0" smtClean="0">
                <a:solidFill>
                  <a:srgbClr val="996633"/>
                </a:solidFill>
              </a:rPr>
              <a:t>?</a:t>
            </a:r>
          </a:p>
          <a:p>
            <a:r>
              <a:rPr lang="de-DE" sz="2000" dirty="0" err="1" smtClean="0">
                <a:solidFill>
                  <a:srgbClr val="996633"/>
                </a:solidFill>
              </a:rPr>
              <a:t>students</a:t>
            </a:r>
            <a:r>
              <a:rPr lang="de-DE" sz="2000" dirty="0" smtClean="0">
                <a:solidFill>
                  <a:srgbClr val="996633"/>
                </a:solidFill>
              </a:rPr>
              <a:t> of Hector Garcia-Molina </a:t>
            </a:r>
            <a:r>
              <a:rPr lang="de-DE" sz="2000" dirty="0" err="1" smtClean="0">
                <a:solidFill>
                  <a:srgbClr val="0000FF"/>
                </a:solidFill>
              </a:rPr>
              <a:t>while</a:t>
            </a:r>
            <a:r>
              <a:rPr lang="de-DE" sz="2000" dirty="0" smtClean="0">
                <a:solidFill>
                  <a:srgbClr val="996633"/>
                </a:solidFill>
              </a:rPr>
              <a:t> he was at Princeton?</a:t>
            </a:r>
          </a:p>
          <a:p>
            <a:endParaRPr lang="de-DE" sz="2000" dirty="0" smtClean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98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234" name="Picture 2" descr="madonna-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7063"/>
            <a:ext cx="91440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51275" y="1989138"/>
            <a:ext cx="5292725" cy="4103687"/>
            <a:chOff x="2562" y="1752"/>
            <a:chExt cx="3198" cy="2568"/>
          </a:xfrm>
        </p:grpSpPr>
        <p:pic>
          <p:nvPicPr>
            <p:cNvPr id="89107" name="Picture 4" descr="sarkozy-pho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" y="1752"/>
              <a:ext cx="1704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8" name="Picture 5" descr="sarkozy-infobo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6" y="1752"/>
              <a:ext cx="1514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1239" name="Rectangle 7"/>
          <p:cNvSpPr>
            <a:spLocks noChangeArrowheads="1"/>
          </p:cNvSpPr>
          <p:nvPr/>
        </p:nvSpPr>
        <p:spPr bwMode="auto">
          <a:xfrm>
            <a:off x="0" y="763588"/>
            <a:ext cx="9144000" cy="11525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defTabSz="893763"/>
            <a:r>
              <a:rPr lang="en-GB" smtClean="0">
                <a:solidFill>
                  <a:schemeClr val="tx1"/>
                </a:solidFill>
              </a:rPr>
              <a:t>Temporal Knowledge</a:t>
            </a:r>
          </a:p>
        </p:txBody>
      </p:sp>
      <p:sp>
        <p:nvSpPr>
          <p:cNvPr id="89094" name="Text Box 9"/>
          <p:cNvSpPr txBox="1">
            <a:spLocks noChangeArrowheads="1"/>
          </p:cNvSpPr>
          <p:nvPr/>
        </p:nvSpPr>
        <p:spPr bwMode="auto">
          <a:xfrm>
            <a:off x="0" y="692150"/>
            <a:ext cx="925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cs typeface="Arial" charset="0"/>
              </a:rPr>
              <a:t>for </a:t>
            </a:r>
            <a:r>
              <a:rPr lang="de-DE" sz="2400">
                <a:solidFill>
                  <a:srgbClr val="0000CC"/>
                </a:solidFill>
                <a:cs typeface="Arial" charset="0"/>
              </a:rPr>
              <a:t>all people</a:t>
            </a:r>
            <a:r>
              <a:rPr lang="de-DE" sz="2400">
                <a:cs typeface="Arial" charset="0"/>
              </a:rPr>
              <a:t> in Wikipedia (300 000) gather </a:t>
            </a:r>
            <a:r>
              <a:rPr lang="de-DE" sz="2400">
                <a:solidFill>
                  <a:srgbClr val="0000CC"/>
                </a:solidFill>
                <a:cs typeface="Arial" charset="0"/>
              </a:rPr>
              <a:t>all spouses</a:t>
            </a:r>
            <a:r>
              <a:rPr lang="de-DE" sz="2400">
                <a:cs typeface="Arial" charset="0"/>
              </a:rPr>
              <a:t>, </a:t>
            </a:r>
          </a:p>
          <a:p>
            <a:r>
              <a:rPr lang="de-DE" sz="2400">
                <a:cs typeface="Arial" charset="0"/>
              </a:rPr>
              <a:t>     incl. divorced &amp; widowed, and corresponding </a:t>
            </a:r>
            <a:r>
              <a:rPr lang="de-DE" sz="2400">
                <a:solidFill>
                  <a:srgbClr val="0000CC"/>
                </a:solidFill>
                <a:cs typeface="Arial" charset="0"/>
              </a:rPr>
              <a:t>time periods</a:t>
            </a:r>
            <a:r>
              <a:rPr lang="de-DE" sz="2400">
                <a:cs typeface="Arial" charset="0"/>
              </a:rPr>
              <a:t>!</a:t>
            </a:r>
          </a:p>
          <a:p>
            <a:r>
              <a:rPr lang="de-DE" sz="2400">
                <a:cs typeface="Arial" charset="0"/>
              </a:rPr>
              <a:t>     </a:t>
            </a:r>
            <a:r>
              <a:rPr lang="de-DE" sz="2000">
                <a:cs typeface="Arial" charset="0"/>
              </a:rPr>
              <a:t>&gt;95% accuracy, &gt;95% coverage, in one night</a:t>
            </a:r>
            <a:endParaRPr lang="en-US" sz="2000"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00938" y="3086100"/>
            <a:ext cx="1571625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00938" y="3421063"/>
            <a:ext cx="1571625" cy="214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00938" y="3756025"/>
            <a:ext cx="1571625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1243" name="Picture 11" descr="henry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00188" y="1930400"/>
            <a:ext cx="6042026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357188" y="6572250"/>
            <a:ext cx="785812" cy="1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28813" y="6572250"/>
            <a:ext cx="714375" cy="1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71875" y="6572250"/>
            <a:ext cx="714375" cy="15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8625" y="4714875"/>
            <a:ext cx="785813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28813" y="4714875"/>
            <a:ext cx="785812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43313" y="4714875"/>
            <a:ext cx="642937" cy="21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5473700"/>
            <a:ext cx="9144000" cy="1384300"/>
            <a:chOff x="-630" y="2953"/>
            <a:chExt cx="5760" cy="872"/>
          </a:xfrm>
          <a:solidFill>
            <a:srgbClr val="66FFCC"/>
          </a:solidFill>
        </p:grpSpPr>
        <p:sp>
          <p:nvSpPr>
            <p:cNvPr id="80915" name="Rectangle 13"/>
            <p:cNvSpPr>
              <a:spLocks noChangeArrowheads="1"/>
            </p:cNvSpPr>
            <p:nvPr/>
          </p:nvSpPr>
          <p:spPr bwMode="auto">
            <a:xfrm>
              <a:off x="-630" y="2961"/>
              <a:ext cx="5760" cy="8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16" name="Text Box 15"/>
            <p:cNvSpPr txBox="1">
              <a:spLocks noChangeArrowheads="1"/>
            </p:cNvSpPr>
            <p:nvPr/>
          </p:nvSpPr>
          <p:spPr bwMode="auto">
            <a:xfrm>
              <a:off x="-630" y="2953"/>
              <a:ext cx="5583" cy="8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solidFill>
                    <a:srgbClr val="0000CC"/>
                  </a:solidFill>
                  <a:cs typeface="Arial" charset="0"/>
                </a:rPr>
                <a:t>consistency constraints</a:t>
              </a:r>
              <a:r>
                <a:rPr lang="de-DE" sz="2400">
                  <a:cs typeface="Arial" charset="0"/>
                </a:rPr>
                <a:t> are potentially helpful:</a:t>
              </a:r>
            </a:p>
            <a:p>
              <a:pPr lvl="1">
                <a:buFontTx/>
                <a:buChar char="•"/>
                <a:defRPr/>
              </a:pPr>
              <a:r>
                <a:rPr lang="de-DE" sz="2000">
                  <a:cs typeface="Arial" charset="0"/>
                </a:rPr>
                <a:t> functional dependencies:  </a:t>
              </a:r>
              <a:r>
                <a:rPr lang="de-DE" sz="2000" i="1">
                  <a:solidFill>
                    <a:srgbClr val="663300"/>
                  </a:solidFill>
                  <a:cs typeface="Arial" charset="0"/>
                </a:rPr>
                <a:t>husband, time </a:t>
              </a:r>
              <a:r>
                <a:rPr lang="de-DE" sz="2000" i="1">
                  <a:solidFill>
                    <a:srgbClr val="663300"/>
                  </a:solidFill>
                  <a:cs typeface="Arial" charset="0"/>
                  <a:sym typeface="Symbol" pitchFamily="18" charset="2"/>
                </a:rPr>
                <a:t>  </a:t>
              </a:r>
              <a:r>
                <a:rPr lang="de-DE" sz="2000" i="1">
                  <a:solidFill>
                    <a:srgbClr val="663300"/>
                  </a:solidFill>
                  <a:cs typeface="Arial" charset="0"/>
                </a:rPr>
                <a:t>wife</a:t>
              </a:r>
              <a:endParaRPr lang="de-DE" sz="2000" i="1">
                <a:solidFill>
                  <a:srgbClr val="663300"/>
                </a:solidFill>
                <a:cs typeface="Arial" charset="0"/>
                <a:sym typeface="Symbol" pitchFamily="18" charset="2"/>
              </a:endParaRPr>
            </a:p>
            <a:p>
              <a:pPr lvl="1">
                <a:buFontTx/>
                <a:buChar char="•"/>
                <a:defRPr/>
              </a:pPr>
              <a:r>
                <a:rPr lang="de-DE" sz="2000">
                  <a:cs typeface="Arial" charset="0"/>
                  <a:sym typeface="Symbol" pitchFamily="18" charset="2"/>
                </a:rPr>
                <a:t> inclusion dependencies:  </a:t>
              </a:r>
              <a:r>
                <a:rPr lang="de-DE" sz="2000" i="1">
                  <a:solidFill>
                    <a:srgbClr val="663300"/>
                  </a:solidFill>
                  <a:cs typeface="Arial" charset="0"/>
                  <a:sym typeface="Symbol" pitchFamily="18" charset="2"/>
                </a:rPr>
                <a:t>marriedPerson   adultPerson</a:t>
              </a:r>
            </a:p>
            <a:p>
              <a:pPr lvl="1">
                <a:buFontTx/>
                <a:buChar char="•"/>
                <a:defRPr/>
              </a:pPr>
              <a:r>
                <a:rPr lang="de-DE" sz="2000">
                  <a:cs typeface="Arial" charset="0"/>
                  <a:sym typeface="Symbol" pitchFamily="18" charset="2"/>
                </a:rPr>
                <a:t> age/time/gender restrictions:  </a:t>
              </a:r>
              <a:r>
                <a:rPr lang="de-DE" sz="2000" i="1">
                  <a:solidFill>
                    <a:srgbClr val="663300"/>
                  </a:solidFill>
                  <a:cs typeface="Arial" charset="0"/>
                  <a:sym typeface="Symbol" pitchFamily="18" charset="2"/>
                </a:rPr>
                <a:t>birthdate +   &lt;  marriage  &lt;  divorce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0063" y="1928813"/>
            <a:ext cx="7197725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de-DE" sz="2400"/>
              <a:t>recall: gather temporal scopes for base facts</a:t>
            </a:r>
          </a:p>
          <a:p>
            <a:pPr marL="457200" indent="-457200">
              <a:buFontTx/>
              <a:buAutoNum type="arabicParenR"/>
            </a:pPr>
            <a:r>
              <a:rPr lang="de-DE" sz="2400"/>
              <a:t>precision: reason on mutual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9661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9" grpId="0" animBg="1"/>
      <p:bldP spid="1631239" grpId="1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17" grpId="0" animBg="1"/>
      <p:bldP spid="18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0">
          <a:defRPr sz="240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12757</Words>
  <Application>Microsoft Office PowerPoint</Application>
  <PresentationFormat>On-screen Show (4:3)</PresentationFormat>
  <Paragraphs>3050</Paragraphs>
  <Slides>166</Slides>
  <Notes>154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68" baseType="lpstr">
      <vt:lpstr>Default Design</vt:lpstr>
      <vt:lpstr>Formel</vt:lpstr>
      <vt:lpstr>PowerPoint Presentation</vt:lpstr>
      <vt:lpstr>Turn Web into Knowledge Base</vt:lpstr>
      <vt:lpstr>Web of Data: RDF, Tables, Microdata</vt:lpstr>
      <vt:lpstr>Web of Data: RDF, Tables, Microdata</vt:lpstr>
      <vt:lpstr>History of Knowledge Bases</vt:lpstr>
      <vt:lpstr>Some Publicly Available Knowledge Bases</vt:lpstr>
      <vt:lpstr>PowerPoint Presentation</vt:lpstr>
      <vt:lpstr>Use Case: Question Answering</vt:lpstr>
      <vt:lpstr>Use Case: Text Analytics</vt:lpstr>
      <vt:lpstr>Use Case: Big Data+Text Analytics  </vt:lpstr>
      <vt:lpstr>Spectrum of Machine Knowledge (1)</vt:lpstr>
      <vt:lpstr>Spectrum of Machine Knowledge (2)</vt:lpstr>
      <vt:lpstr>Spectrum of Machine Knowledge (3)</vt:lpstr>
      <vt:lpstr>Spectrum of Machine Knowledge (4)</vt:lpstr>
      <vt:lpstr>Knowledge Bases in the Big Data Era</vt:lpstr>
      <vt:lpstr>Outline</vt:lpstr>
      <vt:lpstr>Outline</vt:lpstr>
      <vt:lpstr>Knowledge Bases are labeled graphs</vt:lpstr>
      <vt:lpstr>An entity can have different labels </vt:lpstr>
      <vt:lpstr>Different views of a knowledge base</vt:lpstr>
      <vt:lpstr>Our Goal is finding classes and instances</vt:lpstr>
      <vt:lpstr>WordNet is a lexical knowledge base</vt:lpstr>
      <vt:lpstr>WordNet example: superclasses</vt:lpstr>
      <vt:lpstr>WordNet example: subclasses</vt:lpstr>
      <vt:lpstr>WordNet example: instances</vt:lpstr>
      <vt:lpstr>Goal is to go beyond WordNet</vt:lpstr>
      <vt:lpstr>Outline</vt:lpstr>
      <vt:lpstr>Wikipedia is a rich source of instances</vt:lpstr>
      <vt:lpstr>Wikipedia's categories contain classes</vt:lpstr>
      <vt:lpstr>Link Wikipedia categories to WordNet?</vt:lpstr>
      <vt:lpstr>Categories can be linked to WordNet</vt:lpstr>
      <vt:lpstr>YAGO = WordNet+Wikipedia</vt:lpstr>
      <vt:lpstr>Link Wikipedia &amp; WordNet by Random Walks </vt:lpstr>
      <vt:lpstr>Learning More Mappings [ Wu &amp; Weld: WWW‘08 ] </vt:lpstr>
      <vt:lpstr>Outline</vt:lpstr>
      <vt:lpstr>Hearst patterns extract instances from text</vt:lpstr>
      <vt:lpstr>Recursively applied patterns increase recall</vt:lpstr>
      <vt:lpstr>Doubly-anchored patterns are more robust</vt:lpstr>
      <vt:lpstr>Instances can be extracted from tables</vt:lpstr>
      <vt:lpstr>Extracting instances from lists &amp; tables</vt:lpstr>
      <vt:lpstr>Probase builds a taxonomy from the Web</vt:lpstr>
      <vt:lpstr>Use query logs to refine taxonomy</vt:lpstr>
      <vt:lpstr>Take-Home Lessons</vt:lpstr>
      <vt:lpstr>Open Problems and Grand Challenges</vt:lpstr>
      <vt:lpstr>Outline</vt:lpstr>
      <vt:lpstr>We focus on given binary relations</vt:lpstr>
      <vt:lpstr>IE can tap into different sources</vt:lpstr>
      <vt:lpstr>Source-centric IE vs. Yield-centric IE</vt:lpstr>
      <vt:lpstr>We focus on yield-centric IE</vt:lpstr>
      <vt:lpstr>Outline</vt:lpstr>
      <vt:lpstr>Wikipedia provides data in infoboxes</vt:lpstr>
      <vt:lpstr>Wikipedia uses a Markup Language</vt:lpstr>
      <vt:lpstr>Infoboxes are harvested by RegEx</vt:lpstr>
      <vt:lpstr>Infoboxes are harvested by RegEx</vt:lpstr>
      <vt:lpstr>Learn how articles express facts</vt:lpstr>
      <vt:lpstr>Extract from articles w/o infobox</vt:lpstr>
      <vt:lpstr>Use CRF to express patterns</vt:lpstr>
      <vt:lpstr>Outline</vt:lpstr>
      <vt:lpstr>PowerPoint Presentation</vt:lpstr>
      <vt:lpstr>PowerPoint Presentation</vt:lpstr>
      <vt:lpstr>PowerPoint Presentation</vt:lpstr>
      <vt:lpstr>Generalized patterns increase recall</vt:lpstr>
      <vt:lpstr>PowerPoint Presentation</vt:lpstr>
      <vt:lpstr>Outline</vt:lpstr>
      <vt:lpstr>Extending a KB faces 3+ challenges</vt:lpstr>
      <vt:lpstr>SOFIE transforms IE to logical rules</vt:lpstr>
      <vt:lpstr>The rules deduce meanings of patterns</vt:lpstr>
      <vt:lpstr>The rules deduce facts from patterns</vt:lpstr>
      <vt:lpstr>The rules remove inconsistencies</vt:lpstr>
      <vt:lpstr>The rules pose a weighted MaxSat problem</vt:lpstr>
      <vt:lpstr>PROSPERA parallelizes the extraction</vt:lpstr>
      <vt:lpstr>Outline</vt:lpstr>
      <vt:lpstr>Markov Logic generalizes MaxSat reasoning</vt:lpstr>
      <vt:lpstr>Dependencies in an MLN are limited</vt:lpstr>
      <vt:lpstr>There are many methods for MLN inference</vt:lpstr>
      <vt:lpstr>Large-Scale Fact Extraction with MLNs </vt:lpstr>
      <vt:lpstr>NELL couples different learners</vt:lpstr>
      <vt:lpstr>Outline</vt:lpstr>
      <vt:lpstr>Web Tables provide relational information</vt:lpstr>
      <vt:lpstr>Web Tables can be annotated with YAGO</vt:lpstr>
      <vt:lpstr>Statistics yield semantics of Web tables</vt:lpstr>
      <vt:lpstr>Statistics yield semantics of Web tables</vt:lpstr>
      <vt:lpstr>Take-Home Lessons</vt:lpstr>
      <vt:lpstr>Open Problems and Grand Challenges</vt:lpstr>
      <vt:lpstr>Outline</vt:lpstr>
      <vt:lpstr>Discovering “Unknown” Knowledge</vt:lpstr>
      <vt:lpstr>Open IE with ReVerb</vt:lpstr>
      <vt:lpstr>Open IE Example: ReVerb</vt:lpstr>
      <vt:lpstr>Open IE Example: ReVerb</vt:lpstr>
      <vt:lpstr>Diversity and Ambiguity of  Relational Phrases</vt:lpstr>
      <vt:lpstr>Scalable Mining of SOL Patterns</vt:lpstr>
      <vt:lpstr>Pattern Dictionary for Relations</vt:lpstr>
      <vt:lpstr>PATTY: Pattern Taxonomy for Relations</vt:lpstr>
      <vt:lpstr>Big Data Algorithms at Work</vt:lpstr>
      <vt:lpstr>Take-Home Lessons</vt:lpstr>
      <vt:lpstr>Open Problems and Grand Challenges</vt:lpstr>
      <vt:lpstr>Outline</vt:lpstr>
      <vt:lpstr>As Time Goes By: Temporal Knowledge</vt:lpstr>
      <vt:lpstr>Temporal Knowledge</vt:lpstr>
      <vt:lpstr>Dating Considered Harmful </vt:lpstr>
      <vt:lpstr>Machine-Reading Biographies </vt:lpstr>
      <vt:lpstr>PRAVDA for T-Facts from Text</vt:lpstr>
      <vt:lpstr>Reasoning on T-Fact Hypotheses </vt:lpstr>
      <vt:lpstr>TIE for T-Fact Extraction &amp; Ordering</vt:lpstr>
      <vt:lpstr>Take-Home Lessons</vt:lpstr>
      <vt:lpstr>Open Problems and Grand Challenges</vt:lpstr>
      <vt:lpstr>Outline</vt:lpstr>
      <vt:lpstr>Three Different Problems</vt:lpstr>
      <vt:lpstr>Outline</vt:lpstr>
      <vt:lpstr>Named Entity Disambiguation</vt:lpstr>
      <vt:lpstr>Mention-Entity Graph</vt:lpstr>
      <vt:lpstr>Mention-Entity Graph</vt:lpstr>
      <vt:lpstr>Mention-Entity Graph</vt:lpstr>
      <vt:lpstr>Mention-Entity Graph</vt:lpstr>
      <vt:lpstr>Mention-Entity Graph</vt:lpstr>
      <vt:lpstr>Mention-Entity Graph</vt:lpstr>
      <vt:lpstr>Outline</vt:lpstr>
      <vt:lpstr>Joint Mapping</vt:lpstr>
      <vt:lpstr>Joint Mapping: Prob. Factor Graph</vt:lpstr>
      <vt:lpstr>Joint Mapping: Dense Subgraph</vt:lpstr>
      <vt:lpstr>Coherence Graph Algorithm</vt:lpstr>
      <vt:lpstr>Random Walks Algorithm</vt:lpstr>
      <vt:lpstr>Mention-Entity Popularity Weights</vt:lpstr>
      <vt:lpstr>Mention-Entity Similarity Edges</vt:lpstr>
      <vt:lpstr>Entity-Entity Coherence Edges</vt:lpstr>
      <vt:lpstr>PowerPoint Presentation</vt:lpstr>
      <vt:lpstr>PowerPoint Presentation</vt:lpstr>
      <vt:lpstr>NED: Experimental Evaluation</vt:lpstr>
      <vt:lpstr>NERD Online Tools</vt:lpstr>
      <vt:lpstr>PowerPoint Presentation</vt:lpstr>
      <vt:lpstr>TagMe: NED with Light-Weight Coherence</vt:lpstr>
      <vt:lpstr>Outline</vt:lpstr>
      <vt:lpstr>Long-Tail and Emerging Entities</vt:lpstr>
      <vt:lpstr>Long-Tail and Emerging Entities</vt:lpstr>
      <vt:lpstr>Long-Tail and Emerging Entities</vt:lpstr>
      <vt:lpstr>Semantic Typing of Emerging Entities</vt:lpstr>
      <vt:lpstr>Big Data Algorithms at Work</vt:lpstr>
      <vt:lpstr>Take-Home Lessons</vt:lpstr>
      <vt:lpstr>Open Problems and Grand Challenges</vt:lpstr>
      <vt:lpstr>Outline</vt:lpstr>
      <vt:lpstr>Knowledge bases are complementary</vt:lpstr>
      <vt:lpstr>No Links  No Use</vt:lpstr>
      <vt:lpstr>There are many public knowledge bases</vt:lpstr>
      <vt:lpstr>Link equivalent entities across KBs</vt:lpstr>
      <vt:lpstr>Link equivalent entities across KBs</vt:lpstr>
      <vt:lpstr>Record Linkage between Databases</vt:lpstr>
      <vt:lpstr>Linking Records vs. Linking Knowledge</vt:lpstr>
      <vt:lpstr>Similarity of entities depends on similarity of neighborhoods</vt:lpstr>
      <vt:lpstr>Equivalence of entities is transitive</vt:lpstr>
      <vt:lpstr>Matching is an optimization problem</vt:lpstr>
      <vt:lpstr>Problem cannot be solved at Web scale</vt:lpstr>
      <vt:lpstr>Similarity Flooding matches entities at scale</vt:lpstr>
      <vt:lpstr>Some neighborhoods are more indicative</vt:lpstr>
      <vt:lpstr>Inverse functionality as indicativeness</vt:lpstr>
      <vt:lpstr>Match entities, classes and relations</vt:lpstr>
      <vt:lpstr>PARIS matches entities, classes &amp; relations</vt:lpstr>
      <vt:lpstr>PARIS matches entities, classes &amp; relations</vt:lpstr>
      <vt:lpstr>Many challenges remain</vt:lpstr>
      <vt:lpstr>Take-Home Lessons</vt:lpstr>
      <vt:lpstr>Open Problems and Grand Challenges</vt:lpstr>
      <vt:lpstr>Outline</vt:lpstr>
      <vt:lpstr>Summary</vt:lpstr>
      <vt:lpstr>Knowledge Bases in the Big Data Era</vt:lpstr>
      <vt:lpstr>see comprehensive list in  Fabian Suchanek and Gerhard Weikum: Knowledge Harvesting in the Big-Data Era, Proceedings of the ACM SIGMOD International Conference on Management of Data,  New York, USA, June 22-27, 2013, Association for Computing Machinery, 2013.</vt:lpstr>
      <vt:lpstr>Take-Home Message:  From Web &amp; Text to Knowledge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2013-03-15T16:13:46Z</dcterms:created>
  <dcterms:modified xsi:type="dcterms:W3CDTF">2013-06-26T12:32:52Z</dcterms:modified>
</cp:coreProperties>
</file>